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6" r:id="rId3"/>
    <p:sldMasterId id="2147483780" r:id="rId4"/>
  </p:sldMasterIdLst>
  <p:notesMasterIdLst>
    <p:notesMasterId r:id="rId35"/>
  </p:notesMasterIdLst>
  <p:sldIdLst>
    <p:sldId id="256" r:id="rId5"/>
    <p:sldId id="257" r:id="rId6"/>
    <p:sldId id="258" r:id="rId7"/>
    <p:sldId id="297" r:id="rId8"/>
    <p:sldId id="260" r:id="rId9"/>
    <p:sldId id="261" r:id="rId10"/>
    <p:sldId id="262" r:id="rId11"/>
    <p:sldId id="263" r:id="rId12"/>
    <p:sldId id="264" r:id="rId13"/>
    <p:sldId id="265" r:id="rId14"/>
    <p:sldId id="274" r:id="rId15"/>
    <p:sldId id="290" r:id="rId16"/>
    <p:sldId id="292" r:id="rId17"/>
    <p:sldId id="291" r:id="rId18"/>
    <p:sldId id="266" r:id="rId19"/>
    <p:sldId id="267" r:id="rId20"/>
    <p:sldId id="268" r:id="rId21"/>
    <p:sldId id="269" r:id="rId22"/>
    <p:sldId id="270" r:id="rId23"/>
    <p:sldId id="271" r:id="rId24"/>
    <p:sldId id="272" r:id="rId25"/>
    <p:sldId id="273" r:id="rId26"/>
    <p:sldId id="293" r:id="rId27"/>
    <p:sldId id="294" r:id="rId28"/>
    <p:sldId id="287" r:id="rId29"/>
    <p:sldId id="280" r:id="rId30"/>
    <p:sldId id="283" r:id="rId31"/>
    <p:sldId id="285" r:id="rId32"/>
    <p:sldId id="296" r:id="rId33"/>
    <p:sldId id="29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autoAdjust="0"/>
    <p:restoredTop sz="94660"/>
  </p:normalViewPr>
  <p:slideViewPr>
    <p:cSldViewPr>
      <p:cViewPr>
        <p:scale>
          <a:sx n="94" d="100"/>
          <a:sy n="94" d="100"/>
        </p:scale>
        <p:origin x="-894"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160953-62C0-4145-9E30-A6F17E1CF598}" type="datetimeFigureOut">
              <a:rPr lang="en-US" smtClean="0"/>
              <a:t>9/11/2013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6DA65-6B85-4F74-9352-0AA62430A797}" type="slidenum">
              <a:rPr lang="en-US" smtClean="0"/>
              <a:t>‹#›</a:t>
            </a:fld>
            <a:endParaRPr lang="en-US"/>
          </a:p>
        </p:txBody>
      </p:sp>
    </p:spTree>
    <p:extLst>
      <p:ext uri="{BB962C8B-B14F-4D97-AF65-F5344CB8AC3E}">
        <p14:creationId xmlns:p14="http://schemas.microsoft.com/office/powerpoint/2010/main" val="262635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11F82F-775D-48C3-AF9E-73FF92872BD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410032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6C5B04B7-CA89-42FB-BD84-1CB0B9406D21}" type="datetimeFigureOut">
              <a:rPr lang="en-US" smtClean="0"/>
              <a:t>9/11/2013</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1B592FDC-D6C5-4391-A802-ED5D7EC7580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B04B7-CA89-42FB-BD84-1CB0B9406D21}" type="datetimeFigureOut">
              <a:rPr lang="en-US" smtClean="0"/>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92FDC-D6C5-4391-A802-ED5D7EC758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5B04B7-CA89-42FB-BD84-1CB0B9406D21}" type="datetimeFigureOut">
              <a:rPr lang="en-US" smtClean="0"/>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92FDC-D6C5-4391-A802-ED5D7EC7580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5" name="Ov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39353BD7-04BA-4AB8-B291-4908B2E7C9A2}" type="datetimeFigureOut">
              <a:rPr lang="en-US">
                <a:solidFill>
                  <a:srgbClr val="E7DEC9">
                    <a:shade val="50000"/>
                    <a:satMod val="200000"/>
                  </a:srgbClr>
                </a:solidFill>
              </a:rPr>
              <a:pPr>
                <a:defRPr/>
              </a:pPr>
              <a:t>9/11/2013</a:t>
            </a:fld>
            <a:endParaRPr lang="en-US">
              <a:solidFill>
                <a:srgbClr val="E7DEC9">
                  <a:shade val="50000"/>
                  <a:satMod val="200000"/>
                </a:srgbClr>
              </a:solidFill>
            </a:endParaRPr>
          </a:p>
        </p:txBody>
      </p:sp>
      <p:sp>
        <p:nvSpPr>
          <p:cNvPr id="7" name="Footer Placeholder 19"/>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8" name="Slide Number Placeholder 9"/>
          <p:cNvSpPr>
            <a:spLocks noGrp="1"/>
          </p:cNvSpPr>
          <p:nvPr>
            <p:ph type="sldNum" sz="quarter" idx="12"/>
          </p:nvPr>
        </p:nvSpPr>
        <p:spPr/>
        <p:txBody>
          <a:bodyPr/>
          <a:lstStyle>
            <a:lvl1pPr>
              <a:defRPr/>
            </a:lvl1pPr>
            <a:extLst/>
          </a:lstStyle>
          <a:p>
            <a:pPr>
              <a:defRPr/>
            </a:pPr>
            <a:fld id="{F9A947FF-3238-40CA-AADE-4472481FE6FF}"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103586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806228CB-D051-48B3-819C-FD439FB9BC96}" type="datetimeFigureOut">
              <a:rPr lang="en-US">
                <a:solidFill>
                  <a:srgbClr val="E7DEC9">
                    <a:shade val="50000"/>
                    <a:satMod val="200000"/>
                  </a:srgbClr>
                </a:solidFill>
              </a:rPr>
              <a:pPr>
                <a:defRPr/>
              </a:pPr>
              <a:t>9/11/2013</a:t>
            </a:fld>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182A3A82-4BC3-439C-86B9-745A26D27704}"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93792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7" name="Ov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E4A9853D-CAF9-4F0A-88DD-67A5FB1A9014}" type="datetimeFigureOut">
              <a:rPr lang="en-US">
                <a:solidFill>
                  <a:srgbClr val="E7DEC9">
                    <a:shade val="50000"/>
                    <a:satMod val="200000"/>
                  </a:srgbClr>
                </a:solidFill>
              </a:rPr>
              <a:pPr>
                <a:defRPr/>
              </a:pPr>
              <a:t>9/11/2013</a:t>
            </a:fld>
            <a:endParaRPr lang="en-US">
              <a:solidFill>
                <a:srgbClr val="E7DEC9">
                  <a:shade val="50000"/>
                  <a:satMod val="200000"/>
                </a:srgbClr>
              </a:solidFill>
            </a:endParaRPr>
          </a:p>
        </p:txBody>
      </p:sp>
      <p:sp>
        <p:nvSpPr>
          <p:cNvPr id="9" name="Footer Placeholder 4"/>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5"/>
          <p:cNvSpPr>
            <a:spLocks noGrp="1"/>
          </p:cNvSpPr>
          <p:nvPr>
            <p:ph type="sldNum" sz="quarter" idx="12"/>
          </p:nvPr>
        </p:nvSpPr>
        <p:spPr/>
        <p:txBody>
          <a:bodyPr/>
          <a:lstStyle>
            <a:lvl1pPr>
              <a:defRPr/>
            </a:lvl1pPr>
            <a:extLst/>
          </a:lstStyle>
          <a:p>
            <a:pPr>
              <a:defRPr/>
            </a:pPr>
            <a:fld id="{6628A72B-2364-4CA1-9A5B-A0E9E43CE72D}"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615911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D647BB76-4B4B-41F9-ADFB-8673011181B4}" type="datetimeFigureOut">
              <a:rPr lang="en-US">
                <a:solidFill>
                  <a:srgbClr val="E7DEC9">
                    <a:shade val="50000"/>
                    <a:satMod val="200000"/>
                  </a:srgbClr>
                </a:solidFill>
              </a:rPr>
              <a:pPr>
                <a:defRPr/>
              </a:pPr>
              <a:t>9/11/2013</a:t>
            </a:fld>
            <a:endParaRPr lang="en-US">
              <a:solidFill>
                <a:srgbClr val="E7DEC9">
                  <a:shade val="50000"/>
                  <a:satMod val="200000"/>
                </a:srgbClr>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7" name="Slide Number Placeholder 21"/>
          <p:cNvSpPr>
            <a:spLocks noGrp="1"/>
          </p:cNvSpPr>
          <p:nvPr>
            <p:ph type="sldNum" sz="quarter" idx="12"/>
          </p:nvPr>
        </p:nvSpPr>
        <p:spPr/>
        <p:txBody>
          <a:bodyPr/>
          <a:lstStyle>
            <a:lvl1pPr>
              <a:defRPr/>
            </a:lvl1pPr>
          </a:lstStyle>
          <a:p>
            <a:pPr>
              <a:defRPr/>
            </a:pPr>
            <a:fld id="{F619EF04-9AB7-4C31-B992-B84B882DF2E4}"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020783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142CF92-983F-41DB-8784-2C1B5AA0C36A}" type="datetimeFigureOut">
              <a:rPr lang="en-US">
                <a:solidFill>
                  <a:srgbClr val="E7DEC9">
                    <a:shade val="50000"/>
                    <a:satMod val="200000"/>
                  </a:srgbClr>
                </a:solidFill>
              </a:rPr>
              <a:pPr>
                <a:defRPr/>
              </a:pPr>
              <a:t>9/11/2013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4E1571C7-49A5-4727-BD0E-8B1EC1FF33B5}"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101340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0AE94069-F660-4CB8-B4E6-6F4E2C2808AA}" type="datetimeFigureOut">
              <a:rPr lang="en-US">
                <a:solidFill>
                  <a:srgbClr val="E7DEC9">
                    <a:shade val="50000"/>
                    <a:satMod val="200000"/>
                  </a:srgbClr>
                </a:solidFill>
              </a:rPr>
              <a:pPr>
                <a:defRPr/>
              </a:pPr>
              <a:t>9/11/2013</a:t>
            </a:fld>
            <a:endParaRPr lang="en-US">
              <a:solidFill>
                <a:srgbClr val="E7DEC9">
                  <a:shade val="50000"/>
                  <a:satMod val="200000"/>
                </a:srgbClr>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5" name="Slide Number Placeholder 21"/>
          <p:cNvSpPr>
            <a:spLocks noGrp="1"/>
          </p:cNvSpPr>
          <p:nvPr>
            <p:ph type="sldNum" sz="quarter" idx="12"/>
          </p:nvPr>
        </p:nvSpPr>
        <p:spPr/>
        <p:txBody>
          <a:bodyPr/>
          <a:lstStyle>
            <a:lvl1pPr>
              <a:defRPr/>
            </a:lvl1pPr>
          </a:lstStyle>
          <a:p>
            <a:pPr>
              <a:defRPr/>
            </a:pPr>
            <a:fld id="{13DC5012-551F-49B5-803C-2217009B0F71}"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70104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Rectangle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extLst/>
          </a:lstStyle>
          <a:p>
            <a:pPr>
              <a:defRPr/>
            </a:pPr>
            <a:fld id="{D2C5B3F8-61F8-406C-8C2F-787F4F73BB88}" type="datetimeFigureOut">
              <a:rPr lang="en-US">
                <a:solidFill>
                  <a:srgbClr val="E7DEC9">
                    <a:shade val="50000"/>
                    <a:satMod val="200000"/>
                  </a:srgbClr>
                </a:solidFill>
              </a:rPr>
              <a:pPr>
                <a:defRPr/>
              </a:pPr>
              <a:t>9/11/2013</a:t>
            </a:fld>
            <a:endParaRPr lang="en-US">
              <a:solidFill>
                <a:srgbClr val="E7DEC9">
                  <a:shade val="50000"/>
                  <a:satMod val="200000"/>
                </a:srgbClr>
              </a:solidFill>
            </a:endParaRPr>
          </a:p>
        </p:txBody>
      </p:sp>
      <p:sp>
        <p:nvSpPr>
          <p:cNvPr id="5" name="Footer Placeholder 2"/>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6" name="Slide Number Placeholder 3"/>
          <p:cNvSpPr>
            <a:spLocks noGrp="1"/>
          </p:cNvSpPr>
          <p:nvPr>
            <p:ph type="sldNum" sz="quarter" idx="12"/>
          </p:nvPr>
        </p:nvSpPr>
        <p:spPr/>
        <p:txBody>
          <a:bodyPr/>
          <a:lstStyle>
            <a:lvl1pPr>
              <a:defRPr/>
            </a:lvl1pPr>
            <a:extLst/>
          </a:lstStyle>
          <a:p>
            <a:pPr>
              <a:defRPr/>
            </a:pPr>
            <a:fld id="{76FCD476-8864-487B-8EB2-30F8EDE7433E}"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628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A2888A0F-52F1-4168-9079-4018FD8AA43A}" type="datetimeFigureOut">
              <a:rPr lang="en-US">
                <a:solidFill>
                  <a:srgbClr val="E7DEC9">
                    <a:shade val="50000"/>
                    <a:satMod val="200000"/>
                  </a:srgbClr>
                </a:solidFill>
              </a:rPr>
              <a:pPr>
                <a:defRPr/>
              </a:pPr>
              <a:t>9/11/2013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58044256-2288-44EB-A9C9-E4499E44910B}"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5200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5B04B7-CA89-42FB-BD84-1CB0B9406D21}" type="datetimeFigureOut">
              <a:rPr lang="en-US" smtClean="0"/>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92FDC-D6C5-4391-A802-ED5D7EC7580F}"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rgbClr val="3891A7"/>
              </a:buClr>
              <a:buSzPct val="80000"/>
              <a:buFont typeface="Wingdings 2"/>
              <a:buNone/>
              <a:defRPr/>
            </a:pPr>
            <a:endParaRPr lang="en-US" sz="3200">
              <a:solidFill>
                <a:prstClr val="black"/>
              </a:solidFill>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4D0E38AB-81D6-4F06-A5D1-DECC4DDA6C8C}" type="datetimeFigureOut">
              <a:rPr lang="en-US">
                <a:solidFill>
                  <a:srgbClr val="E7DEC9">
                    <a:shade val="50000"/>
                    <a:satMod val="200000"/>
                  </a:srgbClr>
                </a:solidFill>
              </a:rPr>
              <a:pPr>
                <a:defRPr/>
              </a:pPr>
              <a:t>9/11/2013</a:t>
            </a:fld>
            <a:endParaRPr lang="en-US">
              <a:solidFill>
                <a:srgbClr val="E7DEC9">
                  <a:shade val="50000"/>
                  <a:satMod val="200000"/>
                </a:srgbClr>
              </a:solidFill>
            </a:endParaRPr>
          </a:p>
        </p:txBody>
      </p:sp>
      <p:sp>
        <p:nvSpPr>
          <p:cNvPr id="9"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6"/>
          <p:cNvSpPr>
            <a:spLocks noGrp="1"/>
          </p:cNvSpPr>
          <p:nvPr>
            <p:ph type="sldNum" sz="quarter" idx="12"/>
          </p:nvPr>
        </p:nvSpPr>
        <p:spPr/>
        <p:txBody>
          <a:bodyPr/>
          <a:lstStyle>
            <a:lvl1pPr>
              <a:defRPr/>
            </a:lvl1pPr>
            <a:extLst/>
          </a:lstStyle>
          <a:p>
            <a:pPr>
              <a:defRPr/>
            </a:pPr>
            <a:fld id="{A7600933-6970-4C7D-91C0-ABD1B0162350}"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136886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2A0ADD23-C2B5-4D27-88DF-99982083C0D2}" type="datetimeFigureOut">
              <a:rPr lang="en-US">
                <a:solidFill>
                  <a:srgbClr val="E7DEC9">
                    <a:shade val="50000"/>
                    <a:satMod val="200000"/>
                  </a:srgbClr>
                </a:solidFill>
              </a:rPr>
              <a:pPr>
                <a:defRPr/>
              </a:pPr>
              <a:t>9/11/2013</a:t>
            </a:fld>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1CF10D1E-3726-4D00-AF8A-78A3AD6602EA}"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91468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CBCB0EDD-9FCA-4892-8135-8C73AFBB4EE4}" type="datetimeFigureOut">
              <a:rPr lang="en-US">
                <a:solidFill>
                  <a:srgbClr val="E7DEC9">
                    <a:shade val="50000"/>
                    <a:satMod val="200000"/>
                  </a:srgbClr>
                </a:solidFill>
              </a:rPr>
              <a:pPr>
                <a:defRPr/>
              </a:pPr>
              <a:t>9/11/2013</a:t>
            </a:fld>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BF1E1FDD-822B-424C-AD19-54F1A0B7E65C}"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0039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EFC6415A-D7D7-4A65-A945-D093F8A3F83F}" type="datetimeFigureOut">
              <a:rPr lang="en-US" smtClean="0">
                <a:solidFill>
                  <a:prstClr val="white"/>
                </a:solidFill>
              </a:rPr>
              <a:pPr/>
              <a:t>9/11/2013</a:t>
            </a:fld>
            <a:endParaRPr lang="en-US">
              <a:solidFill>
                <a:prstClr val="white"/>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solidFill>
                <a:prstClr val="white"/>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35E7647-BB88-4B06-9A7F-D9713CBA16AB}" type="slidenum">
              <a:rPr lang="en-US" smtClean="0"/>
              <a:pPr/>
              <a:t>‹#›</a:t>
            </a:fld>
            <a:endParaRPr lang="en-US"/>
          </a:p>
        </p:txBody>
      </p:sp>
    </p:spTree>
    <p:extLst>
      <p:ext uri="{BB962C8B-B14F-4D97-AF65-F5344CB8AC3E}">
        <p14:creationId xmlns:p14="http://schemas.microsoft.com/office/powerpoint/2010/main" val="750150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EFC6415A-D7D7-4A65-A945-D093F8A3F83F}" type="datetimeFigureOut">
              <a:rPr lang="en-US" smtClean="0">
                <a:solidFill>
                  <a:prstClr val="white"/>
                </a:solidFill>
              </a:rPr>
              <a:pPr/>
              <a:t>9/11/2013</a:t>
            </a:fld>
            <a:endParaRPr lang="en-US">
              <a:solidFill>
                <a:prstClr val="white"/>
              </a:solidFill>
            </a:endParaRPr>
          </a:p>
        </p:txBody>
      </p:sp>
      <p:sp>
        <p:nvSpPr>
          <p:cNvPr id="5" name="Footer Placeholder 4"/>
          <p:cNvSpPr>
            <a:spLocks noGrp="1"/>
          </p:cNvSpPr>
          <p:nvPr>
            <p:ph type="ftr" sz="quarter" idx="11"/>
          </p:nvPr>
        </p:nvSpPr>
        <p:spPr>
          <a:xfrm>
            <a:off x="457200" y="6480969"/>
            <a:ext cx="4260056" cy="300831"/>
          </a:xfrm>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835E7647-BB88-4B06-9A7F-D9713CBA16A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37546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Date Placeholder 3"/>
          <p:cNvSpPr>
            <a:spLocks noGrp="1"/>
          </p:cNvSpPr>
          <p:nvPr>
            <p:ph type="dt" sz="half" idx="10"/>
          </p:nvPr>
        </p:nvSpPr>
        <p:spPr>
          <a:xfrm>
            <a:off x="6955632" y="6477000"/>
            <a:ext cx="2133600" cy="304800"/>
          </a:xfrm>
        </p:spPr>
        <p:txBody>
          <a:bodyPr/>
          <a:lstStyle/>
          <a:p>
            <a:fld id="{EFC6415A-D7D7-4A65-A945-D093F8A3F83F}" type="datetimeFigureOut">
              <a:rPr lang="en-US" smtClean="0">
                <a:solidFill>
                  <a:prstClr val="white"/>
                </a:solidFill>
              </a:rPr>
              <a:pPr/>
              <a:t>9/11/2013</a:t>
            </a:fld>
            <a:endParaRPr lang="en-US">
              <a:solidFill>
                <a:prstClr val="white"/>
              </a:solidFill>
            </a:endParaRPr>
          </a:p>
        </p:txBody>
      </p:sp>
      <p:sp>
        <p:nvSpPr>
          <p:cNvPr id="5" name="Footer Placeholder 4"/>
          <p:cNvSpPr>
            <a:spLocks noGrp="1"/>
          </p:cNvSpPr>
          <p:nvPr>
            <p:ph type="ftr" sz="quarter" idx="11"/>
          </p:nvPr>
        </p:nvSpPr>
        <p:spPr>
          <a:xfrm>
            <a:off x="2619376" y="6480969"/>
            <a:ext cx="4260056" cy="300831"/>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835E7647-BB88-4B06-9A7F-D9713CBA16AB}" type="slidenum">
              <a:rPr lang="en-US" smtClean="0">
                <a:solidFill>
                  <a:prstClr val="white"/>
                </a:solidFill>
              </a:rPr>
              <a:pPr/>
              <a:t>‹#›</a:t>
            </a:fld>
            <a:endParaRPr lang="en-US">
              <a:solidFill>
                <a:prstClr val="white"/>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46704702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EFC6415A-D7D7-4A65-A945-D093F8A3F83F}" type="datetimeFigureOut">
              <a:rPr lang="en-US" smtClean="0">
                <a:solidFill>
                  <a:prstClr val="white"/>
                </a:solidFill>
              </a:rPr>
              <a:pPr/>
              <a:t>9/11/2013</a:t>
            </a:fld>
            <a:endParaRPr lang="en-US">
              <a:solidFill>
                <a:prstClr val="white"/>
              </a:solidFill>
            </a:endParaRPr>
          </a:p>
        </p:txBody>
      </p:sp>
      <p:sp>
        <p:nvSpPr>
          <p:cNvPr id="6" name="Footer Placeholder 5"/>
          <p:cNvSpPr>
            <a:spLocks noGrp="1"/>
          </p:cNvSpPr>
          <p:nvPr>
            <p:ph type="ftr" sz="quarter" idx="11"/>
          </p:nvPr>
        </p:nvSpPr>
        <p:spPr>
          <a:xfrm>
            <a:off x="457200" y="6480969"/>
            <a:ext cx="4260056" cy="301752"/>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7589520" y="6480969"/>
            <a:ext cx="502920" cy="301752"/>
          </a:xfrm>
        </p:spPr>
        <p:txBody>
          <a:bodyPr/>
          <a:lstStyle/>
          <a:p>
            <a:fld id="{835E7647-BB88-4B06-9A7F-D9713CBA16A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70634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EFC6415A-D7D7-4A65-A945-D093F8A3F83F}" type="datetimeFigureOut">
              <a:rPr lang="en-US" smtClean="0">
                <a:solidFill>
                  <a:prstClr val="white"/>
                </a:solidFill>
              </a:rPr>
              <a:pPr/>
              <a:t>9/11/2013</a:t>
            </a:fld>
            <a:endParaRPr lang="en-US">
              <a:solidFill>
                <a:prstClr val="white"/>
              </a:solidFill>
            </a:endParaRPr>
          </a:p>
        </p:txBody>
      </p:sp>
      <p:sp>
        <p:nvSpPr>
          <p:cNvPr id="8" name="Footer Placeholder 7"/>
          <p:cNvSpPr>
            <a:spLocks noGrp="1"/>
          </p:cNvSpPr>
          <p:nvPr>
            <p:ph type="ftr" sz="quarter" idx="11"/>
          </p:nvPr>
        </p:nvSpPr>
        <p:spPr>
          <a:xfrm>
            <a:off x="457200" y="6480969"/>
            <a:ext cx="4261104" cy="301752"/>
          </a:xfrm>
        </p:spPr>
        <p:txBody>
          <a:bodyPr/>
          <a:lstStyle/>
          <a:p>
            <a:endParaRPr lang="en-US">
              <a:solidFill>
                <a:prstClr val="white"/>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835E7647-BB88-4B06-9A7F-D9713CBA16A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50966566"/>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C6415A-D7D7-4A65-A945-D093F8A3F83F}" type="datetimeFigureOut">
              <a:rPr lang="en-US" smtClean="0">
                <a:solidFill>
                  <a:prstClr val="white"/>
                </a:solidFill>
              </a:rPr>
              <a:pPr/>
              <a:t>9/11/2013</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835E7647-BB88-4B06-9A7F-D9713CBA16A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94139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EFC6415A-D7D7-4A65-A945-D093F8A3F83F}" type="datetimeFigureOut">
              <a:rPr lang="en-US" smtClean="0">
                <a:solidFill>
                  <a:prstClr val="white"/>
                </a:solidFill>
              </a:rPr>
              <a:pPr/>
              <a:t>9/11/2013</a:t>
            </a:fld>
            <a:endParaRPr lang="en-US">
              <a:solidFill>
                <a:prstClr val="white"/>
              </a:solidFill>
            </a:endParaRPr>
          </a:p>
        </p:txBody>
      </p:sp>
      <p:sp>
        <p:nvSpPr>
          <p:cNvPr id="3" name="Footer Placeholder 2"/>
          <p:cNvSpPr>
            <a:spLocks noGrp="1"/>
          </p:cNvSpPr>
          <p:nvPr>
            <p:ph type="ftr" sz="quarter" idx="11"/>
          </p:nvPr>
        </p:nvSpPr>
        <p:spPr>
          <a:xfrm>
            <a:off x="457200" y="6481890"/>
            <a:ext cx="4260056" cy="300831"/>
          </a:xfrm>
        </p:spPr>
        <p:txBody>
          <a:bodyPr/>
          <a:lstStyle/>
          <a:p>
            <a:endParaRPr lang="en-US">
              <a:solidFill>
                <a:prstClr val="white"/>
              </a:solidFill>
            </a:endParaRPr>
          </a:p>
        </p:txBody>
      </p:sp>
      <p:sp>
        <p:nvSpPr>
          <p:cNvPr id="4" name="Slide Number Placeholder 3"/>
          <p:cNvSpPr>
            <a:spLocks noGrp="1"/>
          </p:cNvSpPr>
          <p:nvPr>
            <p:ph type="sldNum" sz="quarter" idx="12"/>
          </p:nvPr>
        </p:nvSpPr>
        <p:spPr>
          <a:xfrm>
            <a:off x="7589520" y="6480969"/>
            <a:ext cx="502920" cy="301752"/>
          </a:xfrm>
        </p:spPr>
        <p:txBody>
          <a:bodyPr/>
          <a:lstStyle/>
          <a:p>
            <a:fld id="{835E7647-BB88-4B06-9A7F-D9713CBA16A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451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5B04B7-CA89-42FB-BD84-1CB0B9406D21}" type="datetimeFigureOut">
              <a:rPr lang="en-US" smtClean="0"/>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92FDC-D6C5-4391-A802-ED5D7EC7580F}"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EFC6415A-D7D7-4A65-A945-D093F8A3F83F}" type="datetimeFigureOut">
              <a:rPr lang="en-US" smtClean="0">
                <a:solidFill>
                  <a:prstClr val="white"/>
                </a:solidFill>
              </a:rPr>
              <a:pPr/>
              <a:t>9/11/2013</a:t>
            </a:fld>
            <a:endParaRPr lang="en-US">
              <a:solidFill>
                <a:prstClr val="white"/>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solidFill>
                <a:prstClr val="white"/>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835E7647-BB88-4B06-9A7F-D9713CBA16A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4861232"/>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EFC6415A-D7D7-4A65-A945-D093F8A3F83F}" type="datetimeFigureOut">
              <a:rPr lang="en-US" smtClean="0">
                <a:solidFill>
                  <a:prstClr val="white"/>
                </a:solidFill>
              </a:rPr>
              <a:pPr/>
              <a:t>9/11/2013</a:t>
            </a:fld>
            <a:endParaRPr lang="en-US">
              <a:solidFill>
                <a:prstClr val="white"/>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solidFill>
                <a:prstClr val="white"/>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835E7647-BB88-4B06-9A7F-D9713CBA16A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2193778"/>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C6415A-D7D7-4A65-A945-D093F8A3F83F}" type="datetimeFigureOut">
              <a:rPr lang="en-US" smtClean="0">
                <a:solidFill>
                  <a:prstClr val="white"/>
                </a:solidFill>
              </a:rPr>
              <a:pPr/>
              <a:t>9/11/2013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835E7647-BB88-4B06-9A7F-D9713CBA16A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2968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C6415A-D7D7-4A65-A945-D093F8A3F83F}" type="datetimeFigureOut">
              <a:rPr lang="en-US" smtClean="0">
                <a:solidFill>
                  <a:prstClr val="white"/>
                </a:solidFill>
              </a:rPr>
              <a:pPr/>
              <a:t>9/11/2013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835E7647-BB88-4B06-9A7F-D9713CBA16A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65613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356A32-9D1E-423F-86FC-DDF1BFC52C1B}" type="datetimeFigureOut">
              <a:rPr lang="en-US" smtClean="0">
                <a:solidFill>
                  <a:prstClr val="black">
                    <a:tint val="75000"/>
                  </a:prstClr>
                </a:solidFill>
              </a:rPr>
              <a:pPr/>
              <a:t>9/11/2013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A5EB48-E040-4AD6-AA33-76B23456FA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95453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56A32-9D1E-423F-86FC-DDF1BFC52C1B}" type="datetimeFigureOut">
              <a:rPr lang="en-US" smtClean="0">
                <a:solidFill>
                  <a:prstClr val="black">
                    <a:tint val="75000"/>
                  </a:prstClr>
                </a:solidFill>
              </a:rPr>
              <a:pPr/>
              <a:t>9/11/2013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A5EB48-E040-4AD6-AA33-76B23456FA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8664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356A32-9D1E-423F-86FC-DDF1BFC52C1B}" type="datetimeFigureOut">
              <a:rPr lang="en-US" smtClean="0">
                <a:solidFill>
                  <a:prstClr val="black">
                    <a:tint val="75000"/>
                  </a:prstClr>
                </a:solidFill>
              </a:rPr>
              <a:pPr/>
              <a:t>9/11/2013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A5EB48-E040-4AD6-AA33-76B23456FA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4068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356A32-9D1E-423F-86FC-DDF1BFC52C1B}" type="datetimeFigureOut">
              <a:rPr lang="en-US" smtClean="0">
                <a:solidFill>
                  <a:prstClr val="black">
                    <a:tint val="75000"/>
                  </a:prstClr>
                </a:solidFill>
              </a:rPr>
              <a:pPr/>
              <a:t>9/11/2013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A5EB48-E040-4AD6-AA33-76B23456FA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025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356A32-9D1E-423F-86FC-DDF1BFC52C1B}" type="datetimeFigureOut">
              <a:rPr lang="en-US" smtClean="0">
                <a:solidFill>
                  <a:prstClr val="black">
                    <a:tint val="75000"/>
                  </a:prstClr>
                </a:solidFill>
              </a:rPr>
              <a:pPr/>
              <a:t>9/11/2013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4A5EB48-E040-4AD6-AA33-76B23456FA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3348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356A32-9D1E-423F-86FC-DDF1BFC52C1B}" type="datetimeFigureOut">
              <a:rPr lang="en-US" smtClean="0">
                <a:solidFill>
                  <a:prstClr val="black">
                    <a:tint val="75000"/>
                  </a:prstClr>
                </a:solidFill>
              </a:rPr>
              <a:pPr/>
              <a:t>9/11/2013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4A5EB48-E040-4AD6-AA33-76B23456FA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430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C5B04B7-CA89-42FB-BD84-1CB0B9406D21}" type="datetimeFigureOut">
              <a:rPr lang="en-US" smtClean="0"/>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92FDC-D6C5-4391-A802-ED5D7EC7580F}"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56A32-9D1E-423F-86FC-DDF1BFC52C1B}" type="datetimeFigureOut">
              <a:rPr lang="en-US" smtClean="0">
                <a:solidFill>
                  <a:prstClr val="black">
                    <a:tint val="75000"/>
                  </a:prstClr>
                </a:solidFill>
              </a:rPr>
              <a:pPr/>
              <a:t>9/11/2013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4A5EB48-E040-4AD6-AA33-76B23456FA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6765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56A32-9D1E-423F-86FC-DDF1BFC52C1B}" type="datetimeFigureOut">
              <a:rPr lang="en-US" smtClean="0">
                <a:solidFill>
                  <a:prstClr val="black">
                    <a:tint val="75000"/>
                  </a:prstClr>
                </a:solidFill>
              </a:rPr>
              <a:pPr/>
              <a:t>9/11/2013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A5EB48-E040-4AD6-AA33-76B23456FA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0943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56A32-9D1E-423F-86FC-DDF1BFC52C1B}" type="datetimeFigureOut">
              <a:rPr lang="en-US" smtClean="0">
                <a:solidFill>
                  <a:prstClr val="black">
                    <a:tint val="75000"/>
                  </a:prstClr>
                </a:solidFill>
              </a:rPr>
              <a:pPr/>
              <a:t>9/11/2013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A5EB48-E040-4AD6-AA33-76B23456FA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63028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56A32-9D1E-423F-86FC-DDF1BFC52C1B}" type="datetimeFigureOut">
              <a:rPr lang="en-US" smtClean="0">
                <a:solidFill>
                  <a:prstClr val="black">
                    <a:tint val="75000"/>
                  </a:prstClr>
                </a:solidFill>
              </a:rPr>
              <a:pPr/>
              <a:t>9/11/2013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A5EB48-E040-4AD6-AA33-76B23456FA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5863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56A32-9D1E-423F-86FC-DDF1BFC52C1B}" type="datetimeFigureOut">
              <a:rPr lang="en-US" smtClean="0">
                <a:solidFill>
                  <a:prstClr val="black">
                    <a:tint val="75000"/>
                  </a:prstClr>
                </a:solidFill>
              </a:rPr>
              <a:pPr/>
              <a:t>9/11/2013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A5EB48-E040-4AD6-AA33-76B23456FA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2162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C5B04B7-CA89-42FB-BD84-1CB0B9406D21}" type="datetimeFigureOut">
              <a:rPr lang="en-US" smtClean="0"/>
              <a:t>9/11/2013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592FDC-D6C5-4391-A802-ED5D7EC7580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5B04B7-CA89-42FB-BD84-1CB0B9406D21}" type="datetimeFigureOut">
              <a:rPr lang="en-US" smtClean="0"/>
              <a:t>9/11/2013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592FDC-D6C5-4391-A802-ED5D7EC7580F}"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C5B04B7-CA89-42FB-BD84-1CB0B9406D21}" type="datetimeFigureOut">
              <a:rPr lang="en-US" smtClean="0"/>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92FDC-D6C5-4391-A802-ED5D7EC758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B04B7-CA89-42FB-BD84-1CB0B9406D21}" type="datetimeFigureOut">
              <a:rPr lang="en-US" smtClean="0"/>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92FDC-D6C5-4391-A802-ED5D7EC7580F}"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B04B7-CA89-42FB-BD84-1CB0B9406D21}" type="datetimeFigureOut">
              <a:rPr lang="en-US" smtClean="0"/>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92FDC-D6C5-4391-A802-ED5D7EC7580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C5B04B7-CA89-42FB-BD84-1CB0B9406D21}" type="datetimeFigureOut">
              <a:rPr lang="en-US" smtClean="0"/>
              <a:t>9/11/2013</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B592FDC-D6C5-4391-A802-ED5D7EC7580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A7D956CD-60FD-4AF0-BB02-BBC1E41F18F6}" type="datetimeFigureOut">
              <a:rPr lang="en-US">
                <a:solidFill>
                  <a:srgbClr val="E7DEC9">
                    <a:shade val="50000"/>
                    <a:satMod val="200000"/>
                  </a:srgbClr>
                </a:solidFill>
              </a:rPr>
              <a:pPr>
                <a:defRPr/>
              </a:pPr>
              <a:t>9/11/2013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7D8E3C97-C6E5-47D4-9E32-341D76F14346}"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Tree>
    <p:extLst>
      <p:ext uri="{BB962C8B-B14F-4D97-AF65-F5344CB8AC3E}">
        <p14:creationId xmlns:p14="http://schemas.microsoft.com/office/powerpoint/2010/main" val="18082747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FC6415A-D7D7-4A65-A945-D093F8A3F83F}" type="datetimeFigureOut">
              <a:rPr lang="en-US" smtClean="0">
                <a:solidFill>
                  <a:prstClr val="white"/>
                </a:solidFill>
              </a:rPr>
              <a:pPr/>
              <a:t>9/11/2013</a:t>
            </a:fld>
            <a:endParaRPr lang="en-US">
              <a:solidFill>
                <a:prstClr val="white"/>
              </a:solidFill>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solidFill>
                <a:prstClr val="white"/>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35E7647-BB88-4B06-9A7F-D9713CBA16A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27721955"/>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56A32-9D1E-423F-86FC-DDF1BFC52C1B}" type="datetimeFigureOut">
              <a:rPr lang="en-US" smtClean="0">
                <a:solidFill>
                  <a:prstClr val="black">
                    <a:tint val="75000"/>
                  </a:prstClr>
                </a:solidFill>
              </a:rPr>
              <a:pPr/>
              <a:t>9/11/2013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5EB48-E040-4AD6-AA33-76B23456FA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666220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pjannetty@bridgeportedu.n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828800"/>
            <a:ext cx="6400800" cy="1295400"/>
          </a:xfrm>
        </p:spPr>
        <p:txBody>
          <a:bodyPr/>
          <a:lstStyle/>
          <a:p>
            <a:r>
              <a:rPr lang="en-US" dirty="0" smtClean="0"/>
              <a:t>	</a:t>
            </a:r>
            <a:r>
              <a:rPr lang="en-US" sz="2400" dirty="0" smtClean="0">
                <a:latin typeface="Candara" pitchFamily="34" charset="0"/>
              </a:rPr>
              <a:t>welcome to grade three</a:t>
            </a:r>
            <a:r>
              <a:rPr lang="en-US" dirty="0" smtClean="0"/>
              <a:t>!</a:t>
            </a:r>
            <a:endParaRPr lang="en-US" dirty="0"/>
          </a:p>
        </p:txBody>
      </p:sp>
      <p:sp>
        <p:nvSpPr>
          <p:cNvPr id="3" name="Subtitle 2"/>
          <p:cNvSpPr>
            <a:spLocks noGrp="1"/>
          </p:cNvSpPr>
          <p:nvPr>
            <p:ph type="subTitle" idx="1"/>
          </p:nvPr>
        </p:nvSpPr>
        <p:spPr/>
        <p:txBody>
          <a:bodyPr>
            <a:noAutofit/>
          </a:bodyPr>
          <a:lstStyle/>
          <a:p>
            <a:r>
              <a:rPr lang="en-US" sz="3200" dirty="0" smtClean="0"/>
              <a:t>Mrs. Pamela </a:t>
            </a:r>
            <a:r>
              <a:rPr lang="en-US" sz="3200" dirty="0" err="1" smtClean="0"/>
              <a:t>Jannetty</a:t>
            </a:r>
            <a:endParaRPr lang="en-US" sz="3200" dirty="0" smtClean="0"/>
          </a:p>
          <a:p>
            <a:endParaRPr lang="en-US" sz="3200" dirty="0"/>
          </a:p>
        </p:txBody>
      </p:sp>
    </p:spTree>
    <p:extLst>
      <p:ext uri="{BB962C8B-B14F-4D97-AF65-F5344CB8AC3E}">
        <p14:creationId xmlns:p14="http://schemas.microsoft.com/office/powerpoint/2010/main" val="1135625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fontScale="92500" lnSpcReduction="10000"/>
          </a:bodyPr>
          <a:lstStyle/>
          <a:p>
            <a:pPr>
              <a:lnSpc>
                <a:spcPct val="115000"/>
              </a:lnSpc>
              <a:spcBef>
                <a:spcPts val="0"/>
              </a:spcBef>
            </a:pPr>
            <a:r>
              <a:rPr lang="en-US" sz="2400" b="1" dirty="0">
                <a:latin typeface="Calibri"/>
                <a:ea typeface="Calibri"/>
                <a:cs typeface="Times New Roman"/>
              </a:rPr>
              <a:t>Field trips</a:t>
            </a:r>
            <a:r>
              <a:rPr lang="en-US" sz="2400" dirty="0">
                <a:latin typeface="Calibri"/>
                <a:ea typeface="Calibri"/>
                <a:cs typeface="Times New Roman"/>
              </a:rPr>
              <a:t> will be planned according to curriculum and budget</a:t>
            </a:r>
            <a:r>
              <a:rPr lang="en-US" sz="2400" dirty="0" smtClean="0">
                <a:latin typeface="Calibri"/>
                <a:ea typeface="Calibri"/>
                <a:cs typeface="Times New Roman"/>
              </a:rPr>
              <a:t>.</a:t>
            </a:r>
          </a:p>
          <a:p>
            <a:pPr indent="0">
              <a:lnSpc>
                <a:spcPct val="115000"/>
              </a:lnSpc>
              <a:spcBef>
                <a:spcPts val="0"/>
              </a:spcBef>
              <a:buNone/>
            </a:pPr>
            <a:endParaRPr lang="en-US" sz="2400" dirty="0" smtClean="0">
              <a:latin typeface="Calibri"/>
              <a:ea typeface="Calibri"/>
              <a:cs typeface="Times New Roman"/>
            </a:endParaRPr>
          </a:p>
          <a:p>
            <a:pPr>
              <a:lnSpc>
                <a:spcPct val="115000"/>
              </a:lnSpc>
              <a:spcBef>
                <a:spcPts val="0"/>
              </a:spcBef>
            </a:pPr>
            <a:r>
              <a:rPr lang="en-US" sz="2400" b="1" dirty="0">
                <a:latin typeface="Calibri"/>
                <a:ea typeface="Calibri"/>
                <a:cs typeface="Times New Roman"/>
              </a:rPr>
              <a:t>Grading</a:t>
            </a:r>
            <a:r>
              <a:rPr lang="en-US" sz="2400" dirty="0">
                <a:latin typeface="Calibri"/>
                <a:ea typeface="Calibri"/>
                <a:cs typeface="Times New Roman"/>
              </a:rPr>
              <a:t> policy – see separate attachment with subject area breakdown</a:t>
            </a:r>
          </a:p>
          <a:p>
            <a:r>
              <a:rPr lang="en-US" sz="2400" b="1" dirty="0">
                <a:latin typeface="Calibri"/>
                <a:ea typeface="Calibri"/>
                <a:cs typeface="Times New Roman"/>
              </a:rPr>
              <a:t>Gym </a:t>
            </a:r>
            <a:r>
              <a:rPr lang="en-US" sz="2400" dirty="0">
                <a:latin typeface="Calibri"/>
                <a:ea typeface="Calibri"/>
                <a:cs typeface="Times New Roman"/>
              </a:rPr>
              <a:t>– children have gym every Friday and should be prepared by wearing sneakers</a:t>
            </a:r>
            <a:endParaRPr lang="en-US" sz="2400" dirty="0"/>
          </a:p>
        </p:txBody>
      </p:sp>
    </p:spTree>
    <p:extLst>
      <p:ext uri="{BB962C8B-B14F-4D97-AF65-F5344CB8AC3E}">
        <p14:creationId xmlns:p14="http://schemas.microsoft.com/office/powerpoint/2010/main" val="838405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Curlz MT" pitchFamily="82" charset="0"/>
              </a:rPr>
              <a:t>GRADES</a:t>
            </a:r>
            <a:endParaRPr lang="en-US" sz="4000" dirty="0">
              <a:latin typeface="Curlz MT" pitchFamily="82" charset="0"/>
            </a:endParaRPr>
          </a:p>
        </p:txBody>
      </p:sp>
      <p:sp>
        <p:nvSpPr>
          <p:cNvPr id="3" name="Content Placeholder 2"/>
          <p:cNvSpPr>
            <a:spLocks noGrp="1"/>
          </p:cNvSpPr>
          <p:nvPr>
            <p:ph idx="1"/>
          </p:nvPr>
        </p:nvSpPr>
        <p:spPr>
          <a:xfrm>
            <a:off x="1371600" y="2209800"/>
            <a:ext cx="6400800" cy="3429000"/>
          </a:xfrm>
        </p:spPr>
        <p:txBody>
          <a:bodyPr>
            <a:normAutofit fontScale="47500" lnSpcReduction="20000"/>
          </a:bodyPr>
          <a:lstStyle/>
          <a:p>
            <a:pPr>
              <a:spcBef>
                <a:spcPts val="0"/>
              </a:spcBef>
            </a:pPr>
            <a:r>
              <a:rPr lang="en-US" sz="2900" b="1" dirty="0" smtClean="0">
                <a:latin typeface="Agency FB" pitchFamily="34" charset="0"/>
                <a:ea typeface="SimSun"/>
                <a:cs typeface="Tunga"/>
              </a:rPr>
              <a:t>Grading </a:t>
            </a:r>
            <a:r>
              <a:rPr lang="en-US" sz="2900" b="1" dirty="0">
                <a:latin typeface="Agency FB" pitchFamily="34" charset="0"/>
                <a:ea typeface="SimSun"/>
                <a:cs typeface="Tunga"/>
              </a:rPr>
              <a:t>System - </a:t>
            </a:r>
            <a:r>
              <a:rPr lang="en-US" sz="2900" dirty="0">
                <a:latin typeface="Agency FB" pitchFamily="34" charset="0"/>
                <a:ea typeface="SimSun"/>
                <a:cs typeface="Tunga"/>
              </a:rPr>
              <a:t>I do not grade every assignment that your child completes.  We correct homework and many in-class assignments together as a whole class or within a small group.   I have explained the procedure for correcting assignments in class to the students and they are aware of the honesty policy.  The students are not allowed to change answers – only mark them correct/incorrect.  It is important that they learn from their mistakes and understand how to correct them.   </a:t>
            </a:r>
            <a:endParaRPr lang="en-US" sz="2900" dirty="0">
              <a:latin typeface="Agency FB" pitchFamily="34" charset="0"/>
              <a:ea typeface="SimSun"/>
            </a:endParaRPr>
          </a:p>
          <a:p>
            <a:pPr indent="0">
              <a:spcBef>
                <a:spcPts val="0"/>
              </a:spcBef>
              <a:buNone/>
            </a:pPr>
            <a:endParaRPr lang="en-US" sz="2100" dirty="0">
              <a:latin typeface="Agency FB" pitchFamily="34" charset="0"/>
              <a:ea typeface="SimSun"/>
            </a:endParaRPr>
          </a:p>
          <a:p>
            <a:pPr>
              <a:spcBef>
                <a:spcPts val="0"/>
              </a:spcBef>
            </a:pPr>
            <a:r>
              <a:rPr lang="en-US" sz="3300" b="1" dirty="0">
                <a:latin typeface="Agency FB" pitchFamily="34" charset="0"/>
                <a:ea typeface="SimSun"/>
                <a:cs typeface="Times New Roman"/>
              </a:rPr>
              <a:t>Grading Policy - </a:t>
            </a:r>
            <a:r>
              <a:rPr lang="en-US" sz="3300" dirty="0">
                <a:latin typeface="Agency FB" pitchFamily="34" charset="0"/>
                <a:ea typeface="SimSun"/>
                <a:cs typeface="Times New Roman"/>
              </a:rPr>
              <a:t>It is the district policy to send progress reports half way through the marking period for any child who currently has below a C average. Parents are encouraged to check their student’s progress using Power School. I will do my best do record students’ tests, quizzes, assignments and projects results as soon as possible.  Please know some assignments may require more time for me to grade.</a:t>
            </a:r>
            <a:endParaRPr lang="en-US" sz="3300" dirty="0">
              <a:latin typeface="Agency FB" pitchFamily="34" charset="0"/>
              <a:ea typeface="SimSun"/>
            </a:endParaRPr>
          </a:p>
          <a:p>
            <a:endParaRPr lang="en-US" dirty="0"/>
          </a:p>
        </p:txBody>
      </p:sp>
    </p:spTree>
    <p:extLst>
      <p:ext uri="{BB962C8B-B14F-4D97-AF65-F5344CB8AC3E}">
        <p14:creationId xmlns:p14="http://schemas.microsoft.com/office/powerpoint/2010/main" val="2849078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scale</a:t>
            </a:r>
            <a:endParaRPr lang="en-US" dirty="0"/>
          </a:p>
        </p:txBody>
      </p:sp>
      <p:sp>
        <p:nvSpPr>
          <p:cNvPr id="3" name="Content Placeholder 2"/>
          <p:cNvSpPr>
            <a:spLocks noGrp="1"/>
          </p:cNvSpPr>
          <p:nvPr>
            <p:ph idx="1"/>
          </p:nvPr>
        </p:nvSpPr>
        <p:spPr/>
        <p:txBody>
          <a:bodyPr>
            <a:normAutofit fontScale="25000" lnSpcReduction="20000"/>
          </a:bodyPr>
          <a:lstStyle/>
          <a:p>
            <a:pPr indent="0">
              <a:buNone/>
            </a:pPr>
            <a:r>
              <a:rPr lang="en-US" sz="3600" dirty="0"/>
              <a:t> </a:t>
            </a:r>
            <a:r>
              <a:rPr lang="en-US" sz="9600" dirty="0" smtClean="0">
                <a:latin typeface="Agency FB" pitchFamily="34" charset="0"/>
              </a:rPr>
              <a:t>A+ </a:t>
            </a:r>
            <a:r>
              <a:rPr lang="en-US" sz="9600" dirty="0">
                <a:latin typeface="Agency FB" pitchFamily="34" charset="0"/>
              </a:rPr>
              <a:t>	100 - 97%		C+	 79 – 77%</a:t>
            </a:r>
          </a:p>
          <a:p>
            <a:pPr indent="0">
              <a:buNone/>
            </a:pPr>
            <a:r>
              <a:rPr lang="en-US" sz="9600" dirty="0" smtClean="0">
                <a:latin typeface="Agency FB" pitchFamily="34" charset="0"/>
              </a:rPr>
              <a:t>A-</a:t>
            </a:r>
            <a:r>
              <a:rPr lang="en-US" sz="9600" dirty="0">
                <a:latin typeface="Agency FB" pitchFamily="34" charset="0"/>
              </a:rPr>
              <a:t>	92 - 90%		C-	 72 – 70%</a:t>
            </a:r>
          </a:p>
          <a:p>
            <a:pPr indent="0">
              <a:buNone/>
            </a:pPr>
            <a:r>
              <a:rPr lang="en-US" sz="9600" dirty="0">
                <a:latin typeface="Agency FB" pitchFamily="34" charset="0"/>
              </a:rPr>
              <a:t>B+	89 – 87%		D+	 69 – 67%</a:t>
            </a:r>
          </a:p>
          <a:p>
            <a:pPr indent="0">
              <a:buNone/>
            </a:pPr>
            <a:r>
              <a:rPr lang="en-US" sz="9600" dirty="0">
                <a:latin typeface="Agency FB" pitchFamily="34" charset="0"/>
              </a:rPr>
              <a:t>B	86 – 83%		D	 66 – 65%</a:t>
            </a:r>
          </a:p>
          <a:p>
            <a:pPr indent="0">
              <a:buNone/>
            </a:pPr>
            <a:r>
              <a:rPr lang="en-US" sz="11200" dirty="0">
                <a:latin typeface="Agency FB" pitchFamily="34" charset="0"/>
              </a:rPr>
              <a:t>B-	82 – 80%		U 	 64 or less</a:t>
            </a:r>
          </a:p>
          <a:p>
            <a:pPr indent="0">
              <a:buNone/>
            </a:pPr>
            <a:r>
              <a:rPr lang="en-US" sz="11200" dirty="0">
                <a:latin typeface="Agency FB" pitchFamily="34" charset="0"/>
              </a:rPr>
              <a:t> </a:t>
            </a:r>
          </a:p>
          <a:p>
            <a:endParaRPr lang="en-US" sz="11200" dirty="0">
              <a:latin typeface="Agency FB" pitchFamily="34" charset="0"/>
            </a:endParaRPr>
          </a:p>
        </p:txBody>
      </p:sp>
    </p:spTree>
    <p:extLst>
      <p:ext uri="{BB962C8B-B14F-4D97-AF65-F5344CB8AC3E}">
        <p14:creationId xmlns:p14="http://schemas.microsoft.com/office/powerpoint/2010/main" val="877771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normAutofit fontScale="85000" lnSpcReduction="20000"/>
          </a:bodyPr>
          <a:lstStyle/>
          <a:p>
            <a:r>
              <a:rPr lang="en-US" sz="2200" dirty="0"/>
              <a:t>Often, when I am correcting papers, I use </a:t>
            </a:r>
            <a:r>
              <a:rPr lang="en-US" sz="2200" dirty="0">
                <a:sym typeface="Wingdings 2"/>
              </a:rPr>
              <a:t></a:t>
            </a:r>
            <a:r>
              <a:rPr lang="en-US" sz="2200" baseline="30000" dirty="0"/>
              <a:t>+</a:t>
            </a:r>
            <a:r>
              <a:rPr lang="en-US" sz="2200" dirty="0"/>
              <a:t>,</a:t>
            </a:r>
            <a:r>
              <a:rPr lang="en-US" sz="2200" dirty="0">
                <a:sym typeface="Wingdings 2"/>
              </a:rPr>
              <a:t></a:t>
            </a:r>
            <a:r>
              <a:rPr lang="en-US" sz="2200" dirty="0"/>
              <a:t>, </a:t>
            </a:r>
            <a:r>
              <a:rPr lang="en-US" sz="2200" dirty="0">
                <a:sym typeface="Wingdings 2"/>
              </a:rPr>
              <a:t></a:t>
            </a:r>
            <a:r>
              <a:rPr lang="en-US" sz="2200" baseline="30000" dirty="0"/>
              <a:t>-</a:t>
            </a:r>
            <a:r>
              <a:rPr lang="en-US" sz="2200" dirty="0"/>
              <a:t>,  and </a:t>
            </a:r>
            <a:r>
              <a:rPr lang="en-US" sz="2200" dirty="0"/>
              <a:t>X</a:t>
            </a:r>
            <a:r>
              <a:rPr lang="en-US" sz="2200" dirty="0" smtClean="0"/>
              <a:t>.</a:t>
            </a:r>
            <a:endParaRPr lang="en-US" sz="2200" dirty="0"/>
          </a:p>
          <a:p>
            <a:r>
              <a:rPr lang="en-US" sz="2200" b="1" dirty="0">
                <a:sym typeface="Wingdings 2"/>
              </a:rPr>
              <a:t></a:t>
            </a:r>
            <a:r>
              <a:rPr lang="en-US" sz="2200" b="1" baseline="30000" dirty="0"/>
              <a:t>+</a:t>
            </a:r>
            <a:r>
              <a:rPr lang="en-US" sz="2200" dirty="0"/>
              <a:t>   = excellent work</a:t>
            </a:r>
          </a:p>
          <a:p>
            <a:r>
              <a:rPr lang="en-US" sz="2200" b="1" dirty="0">
                <a:sym typeface="Wingdings 2"/>
              </a:rPr>
              <a:t></a:t>
            </a:r>
            <a:r>
              <a:rPr lang="en-US" sz="2200" b="1" dirty="0"/>
              <a:t> </a:t>
            </a:r>
            <a:r>
              <a:rPr lang="en-US" sz="2200" dirty="0"/>
              <a:t>  = good work, few errors</a:t>
            </a:r>
          </a:p>
          <a:p>
            <a:r>
              <a:rPr lang="en-US" sz="2200" b="1" dirty="0">
                <a:sym typeface="Wingdings 2"/>
              </a:rPr>
              <a:t></a:t>
            </a:r>
            <a:r>
              <a:rPr lang="en-US" sz="2200" b="1" baseline="30000" dirty="0"/>
              <a:t>- </a:t>
            </a:r>
            <a:r>
              <a:rPr lang="en-US" sz="2200" baseline="30000" dirty="0"/>
              <a:t>    </a:t>
            </a:r>
            <a:r>
              <a:rPr lang="en-US" sz="2200" dirty="0"/>
              <a:t>= sloppy or inaccurate work, several errors</a:t>
            </a:r>
          </a:p>
          <a:p>
            <a:r>
              <a:rPr lang="en-US" sz="2200" b="1" dirty="0"/>
              <a:t>X  </a:t>
            </a:r>
            <a:r>
              <a:rPr lang="en-US" sz="2200" dirty="0"/>
              <a:t>  = not acceptable, lacks effort, many errors, must be redone for a better grade.</a:t>
            </a:r>
          </a:p>
          <a:p>
            <a:pPr indent="0">
              <a:buNone/>
            </a:pPr>
            <a:r>
              <a:rPr lang="en-US" sz="2200" dirty="0"/>
              <a:t> </a:t>
            </a:r>
          </a:p>
          <a:p>
            <a:endParaRPr lang="en-US" dirty="0"/>
          </a:p>
        </p:txBody>
      </p:sp>
    </p:spTree>
    <p:extLst>
      <p:ext uri="{BB962C8B-B14F-4D97-AF65-F5344CB8AC3E}">
        <p14:creationId xmlns:p14="http://schemas.microsoft.com/office/powerpoint/2010/main" val="2065326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Powerschool</a:t>
            </a:r>
            <a:r>
              <a:rPr lang="en-US" sz="3200" dirty="0" smtClean="0"/>
              <a:t> grading</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8224499"/>
              </p:ext>
            </p:extLst>
          </p:nvPr>
        </p:nvGraphicFramePr>
        <p:xfrm>
          <a:off x="1452563" y="2438400"/>
          <a:ext cx="6238874" cy="3008520"/>
        </p:xfrm>
        <a:graphic>
          <a:graphicData uri="http://schemas.openxmlformats.org/drawingml/2006/table">
            <a:tbl>
              <a:tblPr firstRow="1" firstCol="1" bandRow="1" bandCol="1"/>
              <a:tblGrid>
                <a:gridCol w="1211210"/>
                <a:gridCol w="1256916"/>
                <a:gridCol w="1256916"/>
                <a:gridCol w="1256916"/>
                <a:gridCol w="1256916"/>
              </a:tblGrid>
              <a:tr h="448200">
                <a:tc>
                  <a:txBody>
                    <a:bodyPr/>
                    <a:lstStyle/>
                    <a:p>
                      <a:pPr marL="0" marR="0" algn="ctr">
                        <a:spcBef>
                          <a:spcPts val="0"/>
                        </a:spcBef>
                        <a:spcAft>
                          <a:spcPts val="0"/>
                        </a:spcAft>
                      </a:pPr>
                      <a:r>
                        <a:rPr lang="en-US" sz="1400" b="1">
                          <a:effectLst/>
                          <a:latin typeface="Calibri"/>
                          <a:ea typeface="SimSun"/>
                          <a:cs typeface="Times New Roman"/>
                        </a:rPr>
                        <a:t>Math Grade</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effectLst/>
                          <a:latin typeface="Calibri"/>
                          <a:ea typeface="SimSun"/>
                          <a:cs typeface="Times New Roman"/>
                        </a:rPr>
                        <a:t>Reading Grade</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effectLst/>
                          <a:latin typeface="Calibri"/>
                          <a:ea typeface="SimSun"/>
                          <a:cs typeface="Times New Roman"/>
                        </a:rPr>
                        <a:t>Writing Grade</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effectLst/>
                          <a:latin typeface="Calibri"/>
                          <a:ea typeface="SimSun"/>
                          <a:cs typeface="Times New Roman"/>
                        </a:rPr>
                        <a:t>Science Grade</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effectLst/>
                          <a:latin typeface="Calibri"/>
                          <a:ea typeface="SimSun"/>
                          <a:cs typeface="Times New Roman"/>
                        </a:rPr>
                        <a:t>Social Studies Grade</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400">
                <a:tc>
                  <a:txBody>
                    <a:bodyPr/>
                    <a:lstStyle/>
                    <a:p>
                      <a:pPr marL="0" marR="0">
                        <a:spcBef>
                          <a:spcPts val="0"/>
                        </a:spcBef>
                        <a:spcAft>
                          <a:spcPts val="0"/>
                        </a:spcAft>
                      </a:pPr>
                      <a:r>
                        <a:rPr lang="en-US" sz="1400">
                          <a:effectLst/>
                          <a:latin typeface="Calibri"/>
                          <a:ea typeface="SimSun"/>
                          <a:cs typeface="Times New Roman"/>
                        </a:rPr>
                        <a:t>Homework        10%</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Reading Log       10%</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Journal              40%</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Journal               15%</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Journal              10%</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400">
                <a:tc>
                  <a:txBody>
                    <a:bodyPr/>
                    <a:lstStyle/>
                    <a:p>
                      <a:pPr marL="0" marR="0">
                        <a:spcBef>
                          <a:spcPts val="0"/>
                        </a:spcBef>
                        <a:spcAft>
                          <a:spcPts val="0"/>
                        </a:spcAft>
                      </a:pPr>
                      <a:r>
                        <a:rPr lang="en-US" sz="1400">
                          <a:effectLst/>
                          <a:latin typeface="Calibri"/>
                          <a:ea typeface="SimSun"/>
                          <a:cs typeface="Times New Roman"/>
                        </a:rPr>
                        <a:t>Test                    50%</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Test                      50%</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WOW                10%</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Homework         25%</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Homework        10%</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400">
                <a:tc>
                  <a:txBody>
                    <a:bodyPr/>
                    <a:lstStyle/>
                    <a:p>
                      <a:pPr marL="0" marR="0">
                        <a:spcBef>
                          <a:spcPts val="0"/>
                        </a:spcBef>
                        <a:spcAft>
                          <a:spcPts val="0"/>
                        </a:spcAft>
                      </a:pPr>
                      <a:r>
                        <a:rPr lang="en-US" sz="1400">
                          <a:effectLst/>
                          <a:latin typeface="Calibri"/>
                          <a:ea typeface="SimSun"/>
                          <a:cs typeface="Times New Roman"/>
                        </a:rPr>
                        <a:t>Journal              25%</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Participation         10%</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Prompts            40%</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Test                     40%</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Test                    40%</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400">
                <a:tc>
                  <a:txBody>
                    <a:bodyPr/>
                    <a:lstStyle/>
                    <a:p>
                      <a:pPr marL="0" marR="0">
                        <a:spcBef>
                          <a:spcPts val="0"/>
                        </a:spcBef>
                        <a:spcAft>
                          <a:spcPts val="0"/>
                        </a:spcAft>
                      </a:pPr>
                      <a:r>
                        <a:rPr lang="en-US" sz="1400">
                          <a:effectLst/>
                          <a:latin typeface="Calibri"/>
                          <a:ea typeface="SimSun"/>
                          <a:cs typeface="Times New Roman"/>
                        </a:rPr>
                        <a:t>Participation       15%</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Spelling              10%</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Participation        10%</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Lab                      10%</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Project               20%</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400">
                <a:tc>
                  <a:txBody>
                    <a:bodyPr/>
                    <a:lstStyle/>
                    <a:p>
                      <a:pPr marL="0" marR="0">
                        <a:spcBef>
                          <a:spcPts val="0"/>
                        </a:spcBef>
                        <a:spcAft>
                          <a:spcPts val="0"/>
                        </a:spcAft>
                      </a:pPr>
                      <a:r>
                        <a:rPr lang="en-US" sz="1400">
                          <a:effectLst/>
                          <a:latin typeface="Calibri"/>
                          <a:ea typeface="SimSun"/>
                          <a:cs typeface="Times New Roman"/>
                        </a:rPr>
                        <a:t>Quiz                  10%</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Notebook/Practice           20%</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 </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Participation        10%</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Participation        10%</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400">
                <a:tc>
                  <a:txBody>
                    <a:bodyPr/>
                    <a:lstStyle/>
                    <a:p>
                      <a:pPr marL="0" marR="0">
                        <a:spcBef>
                          <a:spcPts val="0"/>
                        </a:spcBef>
                        <a:spcAft>
                          <a:spcPts val="0"/>
                        </a:spcAft>
                      </a:pPr>
                      <a:r>
                        <a:rPr lang="en-US" sz="1400">
                          <a:effectLst/>
                          <a:latin typeface="Calibri"/>
                          <a:ea typeface="SimSun"/>
                          <a:cs typeface="Times New Roman"/>
                        </a:rPr>
                        <a:t> </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 </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 </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SimSun"/>
                          <a:cs typeface="Times New Roman"/>
                        </a:rPr>
                        <a:t> </a:t>
                      </a:r>
                      <a:endParaRPr lang="en-US" sz="14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alibri"/>
                          <a:ea typeface="SimSun"/>
                          <a:cs typeface="Times New Roman"/>
                        </a:rPr>
                        <a:t>Current Events 10%</a:t>
                      </a:r>
                      <a:endParaRPr lang="en-US" sz="1400" dirty="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452563" y="32464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179095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nSpc>
                <a:spcPct val="115000"/>
              </a:lnSpc>
              <a:spcBef>
                <a:spcPts val="0"/>
              </a:spcBef>
            </a:pPr>
            <a:r>
              <a:rPr lang="en-US" b="1" dirty="0">
                <a:latin typeface="Calibri"/>
                <a:ea typeface="Calibri"/>
                <a:cs typeface="Times New Roman"/>
              </a:rPr>
              <a:t>Homework</a:t>
            </a:r>
            <a:r>
              <a:rPr lang="en-US" dirty="0">
                <a:latin typeface="Calibri"/>
                <a:ea typeface="Calibri"/>
                <a:cs typeface="Times New Roman"/>
              </a:rPr>
              <a:t> is important.  In addition to their reading log, there will be homework every night (Monday thru Thursday). Occasionally on Friday.</a:t>
            </a:r>
          </a:p>
          <a:p>
            <a:r>
              <a:rPr lang="en-US" b="1" dirty="0">
                <a:latin typeface="Calibri"/>
                <a:ea typeface="Calibri"/>
                <a:cs typeface="Times New Roman"/>
              </a:rPr>
              <a:t>Honor Roll</a:t>
            </a:r>
            <a:r>
              <a:rPr lang="en-US" dirty="0">
                <a:latin typeface="Calibri"/>
                <a:ea typeface="Calibri"/>
                <a:cs typeface="Times New Roman"/>
              </a:rPr>
              <a:t> – conduct and effort counts</a:t>
            </a:r>
            <a:r>
              <a:rPr lang="en-US" dirty="0" smtClean="0">
                <a:latin typeface="Calibri"/>
                <a:ea typeface="Calibri"/>
                <a:cs typeface="Times New Roman"/>
              </a:rPr>
              <a:t>.</a:t>
            </a:r>
          </a:p>
          <a:p>
            <a:r>
              <a:rPr lang="en-US" b="1" dirty="0">
                <a:latin typeface="Calibri"/>
                <a:ea typeface="Calibri"/>
                <a:cs typeface="Times New Roman"/>
              </a:rPr>
              <a:t>Independent reading</a:t>
            </a:r>
            <a:r>
              <a:rPr lang="en-US" dirty="0">
                <a:latin typeface="Calibri"/>
                <a:ea typeface="Calibri"/>
                <a:cs typeface="Times New Roman"/>
              </a:rPr>
              <a:t> has a positive impact on reading skills.  Students build comprehension as they interact with text, practice reading strategies, gain fluency, increase vocabulary, and build stamina as readers.  Students choose “just right” books with teacher guidance.</a:t>
            </a:r>
            <a:endParaRPr lang="en-US" dirty="0"/>
          </a:p>
        </p:txBody>
      </p:sp>
    </p:spTree>
    <p:extLst>
      <p:ext uri="{BB962C8B-B14F-4D97-AF65-F5344CB8AC3E}">
        <p14:creationId xmlns:p14="http://schemas.microsoft.com/office/powerpoint/2010/main" val="3108354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nSpc>
                <a:spcPct val="115000"/>
              </a:lnSpc>
              <a:spcBef>
                <a:spcPts val="0"/>
              </a:spcBef>
            </a:pPr>
            <a:r>
              <a:rPr lang="en-US" b="1" dirty="0">
                <a:latin typeface="Calibri"/>
                <a:ea typeface="Calibri"/>
                <a:cs typeface="Times New Roman"/>
              </a:rPr>
              <a:t>Journals</a:t>
            </a:r>
            <a:r>
              <a:rPr lang="en-US" dirty="0">
                <a:latin typeface="Calibri"/>
                <a:ea typeface="Calibri"/>
                <a:cs typeface="Times New Roman"/>
              </a:rPr>
              <a:t> – every student will keep a journal for writing (marble composition) – we will write daily.   </a:t>
            </a:r>
          </a:p>
          <a:p>
            <a:r>
              <a:rPr lang="en-US" b="1" dirty="0">
                <a:latin typeface="Calibri"/>
                <a:ea typeface="Calibri"/>
                <a:cs typeface="Times New Roman"/>
              </a:rPr>
              <a:t>Jobs</a:t>
            </a:r>
            <a:r>
              <a:rPr lang="en-US" dirty="0">
                <a:latin typeface="Calibri"/>
                <a:ea typeface="Calibri"/>
                <a:cs typeface="Times New Roman"/>
              </a:rPr>
              <a:t> in the classroom are a privilege to all who complete their work and follows classroom rules</a:t>
            </a:r>
            <a:r>
              <a:rPr lang="en-US" dirty="0" smtClean="0">
                <a:latin typeface="Calibri"/>
                <a:ea typeface="Calibri"/>
                <a:cs typeface="Times New Roman"/>
              </a:rPr>
              <a:t>.</a:t>
            </a:r>
          </a:p>
          <a:p>
            <a:pPr>
              <a:lnSpc>
                <a:spcPct val="115000"/>
              </a:lnSpc>
              <a:spcBef>
                <a:spcPts val="0"/>
              </a:spcBef>
            </a:pPr>
            <a:r>
              <a:rPr lang="en-US" b="1" dirty="0">
                <a:latin typeface="Calibri"/>
                <a:ea typeface="Calibri"/>
                <a:cs typeface="Times New Roman"/>
              </a:rPr>
              <a:t>Library</a:t>
            </a:r>
            <a:r>
              <a:rPr lang="en-US" dirty="0">
                <a:latin typeface="Calibri"/>
                <a:ea typeface="Calibri"/>
                <a:cs typeface="Times New Roman"/>
              </a:rPr>
              <a:t> will be on Monday</a:t>
            </a:r>
          </a:p>
          <a:p>
            <a:r>
              <a:rPr lang="en-US" dirty="0">
                <a:latin typeface="Calibri"/>
                <a:ea typeface="Calibri"/>
                <a:cs typeface="Times New Roman"/>
              </a:rPr>
              <a:t>Books may also be borrowed from the classroom library.  Books are a treasure &amp; should be treated as such.  Borrowing privileges will be lost if books are not properly taken care of.</a:t>
            </a:r>
            <a:endParaRPr lang="en-US" dirty="0"/>
          </a:p>
        </p:txBody>
      </p:sp>
    </p:spTree>
    <p:extLst>
      <p:ext uri="{BB962C8B-B14F-4D97-AF65-F5344CB8AC3E}">
        <p14:creationId xmlns:p14="http://schemas.microsoft.com/office/powerpoint/2010/main" val="2080670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nSpc>
                <a:spcPct val="115000"/>
              </a:lnSpc>
              <a:spcBef>
                <a:spcPts val="0"/>
              </a:spcBef>
            </a:pPr>
            <a:r>
              <a:rPr lang="en-US" b="1" dirty="0">
                <a:latin typeface="Calibri"/>
                <a:ea typeface="Calibri"/>
                <a:cs typeface="Times New Roman"/>
              </a:rPr>
              <a:t>Math Program</a:t>
            </a:r>
            <a:r>
              <a:rPr lang="en-US" dirty="0">
                <a:latin typeface="Calibri"/>
                <a:ea typeface="Calibri"/>
                <a:cs typeface="Times New Roman"/>
              </a:rPr>
              <a:t> is Math In Focus  We will be using </a:t>
            </a:r>
            <a:r>
              <a:rPr lang="en-US" dirty="0" err="1">
                <a:latin typeface="Calibri"/>
                <a:ea typeface="Calibri"/>
                <a:cs typeface="Times New Roman"/>
              </a:rPr>
              <a:t>manipulatives</a:t>
            </a:r>
            <a:r>
              <a:rPr lang="en-US" dirty="0">
                <a:latin typeface="Calibri"/>
                <a:ea typeface="Calibri"/>
                <a:cs typeface="Times New Roman"/>
              </a:rPr>
              <a:t>.  Multiplication facts will need to be practiced and memorized.</a:t>
            </a:r>
          </a:p>
          <a:p>
            <a:r>
              <a:rPr lang="en-US" b="1" dirty="0">
                <a:latin typeface="Calibri"/>
                <a:ea typeface="Calibri"/>
                <a:cs typeface="Times New Roman"/>
              </a:rPr>
              <a:t>Music</a:t>
            </a:r>
            <a:r>
              <a:rPr lang="en-US" dirty="0">
                <a:latin typeface="Calibri"/>
                <a:ea typeface="Calibri"/>
                <a:cs typeface="Times New Roman"/>
              </a:rPr>
              <a:t> is on </a:t>
            </a:r>
            <a:r>
              <a:rPr lang="en-US" dirty="0" smtClean="0">
                <a:latin typeface="Calibri"/>
                <a:ea typeface="Calibri"/>
                <a:cs typeface="Times New Roman"/>
              </a:rPr>
              <a:t>Tuesday</a:t>
            </a:r>
          </a:p>
          <a:p>
            <a:r>
              <a:rPr lang="en-US" dirty="0">
                <a:latin typeface="Calibri"/>
                <a:ea typeface="Calibri"/>
                <a:cs typeface="Times New Roman"/>
              </a:rPr>
              <a:t> </a:t>
            </a:r>
            <a:r>
              <a:rPr lang="en-US" b="1" dirty="0">
                <a:latin typeface="Calibri"/>
                <a:ea typeface="Calibri"/>
                <a:cs typeface="Times New Roman"/>
              </a:rPr>
              <a:t>Notebook/journal</a:t>
            </a:r>
            <a:r>
              <a:rPr lang="en-US" dirty="0">
                <a:latin typeface="Calibri"/>
                <a:ea typeface="Calibri"/>
                <a:cs typeface="Times New Roman"/>
              </a:rPr>
              <a:t> will be required for math, reading, social studies, science, and </a:t>
            </a:r>
            <a:r>
              <a:rPr lang="en-US" dirty="0" smtClean="0">
                <a:latin typeface="Calibri"/>
                <a:ea typeface="Calibri"/>
                <a:cs typeface="Times New Roman"/>
              </a:rPr>
              <a:t>Writing</a:t>
            </a:r>
          </a:p>
          <a:p>
            <a:r>
              <a:rPr lang="en-US" b="1" dirty="0">
                <a:latin typeface="Calibri"/>
                <a:ea typeface="Calibri"/>
                <a:cs typeface="Times New Roman"/>
              </a:rPr>
              <a:t>Open ended</a:t>
            </a:r>
            <a:r>
              <a:rPr lang="en-US" dirty="0">
                <a:latin typeface="Calibri"/>
                <a:ea typeface="Calibri"/>
                <a:cs typeface="Times New Roman"/>
              </a:rPr>
              <a:t> problem solving math and reading  responses will  be scored using a 0, 1, or 2 </a:t>
            </a:r>
            <a:r>
              <a:rPr lang="en-US" dirty="0" smtClean="0">
                <a:latin typeface="Calibri"/>
                <a:ea typeface="Calibri"/>
                <a:cs typeface="Times New Roman"/>
              </a:rPr>
              <a:t>rubric.</a:t>
            </a:r>
            <a:endParaRPr lang="en-US" dirty="0"/>
          </a:p>
        </p:txBody>
      </p:sp>
    </p:spTree>
    <p:extLst>
      <p:ext uri="{BB962C8B-B14F-4D97-AF65-F5344CB8AC3E}">
        <p14:creationId xmlns:p14="http://schemas.microsoft.com/office/powerpoint/2010/main" val="3730446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nSpc>
                <a:spcPct val="115000"/>
              </a:lnSpc>
              <a:spcBef>
                <a:spcPts val="0"/>
              </a:spcBef>
            </a:pPr>
            <a:r>
              <a:rPr lang="en-US" b="1" dirty="0">
                <a:latin typeface="Calibri"/>
                <a:ea typeface="Calibri"/>
                <a:cs typeface="Times New Roman"/>
              </a:rPr>
              <a:t>Planners</a:t>
            </a:r>
            <a:r>
              <a:rPr lang="en-US" dirty="0">
                <a:latin typeface="Calibri"/>
                <a:ea typeface="Calibri"/>
                <a:cs typeface="Times New Roman"/>
              </a:rPr>
              <a:t> are used to write homework &amp; also serve as communication log between home &amp; school.  </a:t>
            </a:r>
          </a:p>
          <a:p>
            <a:pPr>
              <a:lnSpc>
                <a:spcPct val="115000"/>
              </a:lnSpc>
              <a:spcBef>
                <a:spcPts val="0"/>
              </a:spcBef>
            </a:pPr>
            <a:r>
              <a:rPr lang="en-US" b="1" dirty="0">
                <a:latin typeface="Calibri"/>
                <a:ea typeface="Calibri"/>
                <a:cs typeface="Times New Roman"/>
              </a:rPr>
              <a:t>PBS </a:t>
            </a:r>
            <a:r>
              <a:rPr lang="en-US" dirty="0">
                <a:latin typeface="Calibri"/>
                <a:ea typeface="Calibri"/>
                <a:cs typeface="Times New Roman"/>
              </a:rPr>
              <a:t>is a school wide Positive Behavior program at High Horizons.</a:t>
            </a:r>
          </a:p>
          <a:p>
            <a:pPr>
              <a:lnSpc>
                <a:spcPct val="115000"/>
              </a:lnSpc>
              <a:spcBef>
                <a:spcPts val="0"/>
              </a:spcBef>
            </a:pPr>
            <a:r>
              <a:rPr lang="en-US" b="1" dirty="0">
                <a:latin typeface="Calibri"/>
                <a:ea typeface="Calibri"/>
                <a:cs typeface="Times New Roman"/>
              </a:rPr>
              <a:t>Principal’s 200 Club</a:t>
            </a:r>
            <a:r>
              <a:rPr lang="en-US" dirty="0">
                <a:latin typeface="Calibri"/>
                <a:ea typeface="Calibri"/>
                <a:cs typeface="Times New Roman"/>
              </a:rPr>
              <a:t> is an opportunity for your child to be recognized &amp; rewarded for good behavior</a:t>
            </a:r>
            <a:r>
              <a:rPr lang="en-US" dirty="0" smtClean="0">
                <a:latin typeface="Calibri"/>
                <a:ea typeface="Calibri"/>
                <a:cs typeface="Times New Roman"/>
              </a:rPr>
              <a:t>.</a:t>
            </a:r>
          </a:p>
          <a:p>
            <a:pPr>
              <a:lnSpc>
                <a:spcPct val="115000"/>
              </a:lnSpc>
              <a:spcBef>
                <a:spcPts val="0"/>
              </a:spcBef>
            </a:pPr>
            <a:r>
              <a:rPr lang="en-US" b="1" i="1" dirty="0" smtClean="0">
                <a:latin typeface="Bookman Old Style" pitchFamily="18" charset="0"/>
                <a:ea typeface="Calibri"/>
                <a:cs typeface="Times New Roman"/>
              </a:rPr>
              <a:t>SHOW CARE FOR YOURSELF, OTHERS, AND OUR SCHOOL !</a:t>
            </a:r>
            <a:endParaRPr lang="en-US" b="1" i="1" dirty="0">
              <a:latin typeface="Bookman Old Style" pitchFamily="18" charset="0"/>
              <a:ea typeface="Calibri"/>
              <a:cs typeface="Times New Roman"/>
            </a:endParaRPr>
          </a:p>
          <a:p>
            <a:pPr>
              <a:lnSpc>
                <a:spcPct val="115000"/>
              </a:lnSpc>
              <a:spcBef>
                <a:spcPts val="0"/>
              </a:spcBef>
            </a:pPr>
            <a:r>
              <a:rPr lang="en-US" b="1" dirty="0">
                <a:latin typeface="Calibri"/>
                <a:ea typeface="Calibri"/>
                <a:cs typeface="Times New Roman"/>
              </a:rPr>
              <a:t>Power School</a:t>
            </a:r>
            <a:r>
              <a:rPr lang="en-US" dirty="0">
                <a:latin typeface="Calibri"/>
                <a:ea typeface="Calibri"/>
                <a:cs typeface="Times New Roman"/>
              </a:rPr>
              <a:t> is available for you to track your child’s progress.  Passwords are the same and will be reissued.</a:t>
            </a:r>
          </a:p>
          <a:p>
            <a:endParaRPr lang="en-US" dirty="0"/>
          </a:p>
        </p:txBody>
      </p:sp>
    </p:spTree>
    <p:extLst>
      <p:ext uri="{BB962C8B-B14F-4D97-AF65-F5344CB8AC3E}">
        <p14:creationId xmlns:p14="http://schemas.microsoft.com/office/powerpoint/2010/main" val="1707470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latin typeface="Calibri"/>
                <a:ea typeface="Calibri"/>
                <a:cs typeface="Times New Roman"/>
              </a:rPr>
              <a:t>Questions</a:t>
            </a:r>
            <a:r>
              <a:rPr lang="en-US" dirty="0">
                <a:latin typeface="Calibri"/>
                <a:ea typeface="Calibri"/>
                <a:cs typeface="Times New Roman"/>
              </a:rPr>
              <a:t> – please call or email me.  I will generally get back to you within 24 hours</a:t>
            </a:r>
            <a:r>
              <a:rPr lang="en-US" dirty="0" smtClean="0">
                <a:latin typeface="Calibri"/>
                <a:ea typeface="Calibri"/>
                <a:cs typeface="Times New Roman"/>
              </a:rPr>
              <a:t>.</a:t>
            </a:r>
          </a:p>
          <a:p>
            <a:pPr>
              <a:lnSpc>
                <a:spcPct val="115000"/>
              </a:lnSpc>
              <a:spcBef>
                <a:spcPts val="0"/>
              </a:spcBef>
            </a:pPr>
            <a:r>
              <a:rPr lang="en-US" b="1" dirty="0">
                <a:latin typeface="Calibri"/>
                <a:ea typeface="Calibri"/>
                <a:cs typeface="Times New Roman"/>
              </a:rPr>
              <a:t>Rules </a:t>
            </a:r>
            <a:r>
              <a:rPr lang="en-US" dirty="0">
                <a:latin typeface="Calibri"/>
                <a:ea typeface="Calibri"/>
                <a:cs typeface="Times New Roman"/>
              </a:rPr>
              <a:t>of the classroom will be posted and students will sign the poster so that they understand their responsibility in the classroom community.</a:t>
            </a:r>
          </a:p>
          <a:p>
            <a:pPr>
              <a:lnSpc>
                <a:spcPct val="115000"/>
              </a:lnSpc>
              <a:spcBef>
                <a:spcPts val="0"/>
              </a:spcBef>
            </a:pPr>
            <a:r>
              <a:rPr lang="en-US" b="1" dirty="0">
                <a:latin typeface="Calibri"/>
                <a:ea typeface="Calibri"/>
                <a:cs typeface="Times New Roman"/>
              </a:rPr>
              <a:t>Report cards</a:t>
            </a:r>
            <a:r>
              <a:rPr lang="en-US" dirty="0">
                <a:latin typeface="Calibri"/>
                <a:ea typeface="Calibri"/>
                <a:cs typeface="Times New Roman"/>
              </a:rPr>
              <a:t> are issued in November, February, April, &amp; June.  Conferences are held in November &amp; April.</a:t>
            </a:r>
          </a:p>
          <a:p>
            <a:r>
              <a:rPr lang="en-US" b="1" dirty="0">
                <a:latin typeface="Calibri"/>
                <a:ea typeface="Calibri"/>
                <a:cs typeface="Times New Roman"/>
              </a:rPr>
              <a:t>Recess/exercise</a:t>
            </a:r>
            <a:r>
              <a:rPr lang="en-US" dirty="0">
                <a:latin typeface="Calibri"/>
                <a:ea typeface="Calibri"/>
                <a:cs typeface="Times New Roman"/>
              </a:rPr>
              <a:t> is important.  Students will have recess or PE every day.</a:t>
            </a:r>
            <a:endParaRPr lang="en-US" dirty="0"/>
          </a:p>
        </p:txBody>
      </p:sp>
    </p:spTree>
    <p:extLst>
      <p:ext uri="{BB962C8B-B14F-4D97-AF65-F5344CB8AC3E}">
        <p14:creationId xmlns:p14="http://schemas.microsoft.com/office/powerpoint/2010/main" val="2704281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Kindness is wisdom</a:t>
            </a:r>
            <a:endParaRPr lang="en-US" dirty="0"/>
          </a:p>
        </p:txBody>
      </p:sp>
      <p:sp>
        <p:nvSpPr>
          <p:cNvPr id="3" name="Content Placeholder 2"/>
          <p:cNvSpPr>
            <a:spLocks noGrp="1"/>
          </p:cNvSpPr>
          <p:nvPr>
            <p:ph idx="1"/>
          </p:nvPr>
        </p:nvSpPr>
        <p:spPr/>
        <p:txBody>
          <a:bodyPr>
            <a:normAutofit/>
          </a:bodyPr>
          <a:lstStyle/>
          <a:p>
            <a:r>
              <a:rPr lang="en-US" sz="3200" dirty="0" smtClean="0"/>
              <a:t>My goal is to provide a safe, positive, and nurturing learning environment to enable your child to develop a love of learning.</a:t>
            </a:r>
            <a:endParaRPr lang="en-US" sz="3200" dirty="0"/>
          </a:p>
        </p:txBody>
      </p:sp>
    </p:spTree>
    <p:extLst>
      <p:ext uri="{BB962C8B-B14F-4D97-AF65-F5344CB8AC3E}">
        <p14:creationId xmlns:p14="http://schemas.microsoft.com/office/powerpoint/2010/main" val="2392731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Smile </a:t>
            </a:r>
            <a:r>
              <a:rPr lang="en-US" dirty="0" smtClean="0">
                <a:sym typeface="Wingdings" pitchFamily="2" charset="2"/>
              </a:rPr>
              <a:t></a:t>
            </a:r>
            <a:endParaRPr lang="en-US" dirty="0"/>
          </a:p>
        </p:txBody>
      </p:sp>
      <p:sp>
        <p:nvSpPr>
          <p:cNvPr id="3" name="Content Placeholder 2"/>
          <p:cNvSpPr>
            <a:spLocks noGrp="1"/>
          </p:cNvSpPr>
          <p:nvPr>
            <p:ph idx="1"/>
          </p:nvPr>
        </p:nvSpPr>
        <p:spPr>
          <a:xfrm>
            <a:off x="1371600" y="2209800"/>
            <a:ext cx="6400800" cy="3352800"/>
          </a:xfrm>
        </p:spPr>
        <p:txBody>
          <a:bodyPr>
            <a:noAutofit/>
          </a:bodyPr>
          <a:lstStyle/>
          <a:p>
            <a:pPr>
              <a:lnSpc>
                <a:spcPct val="115000"/>
              </a:lnSpc>
              <a:spcBef>
                <a:spcPts val="0"/>
              </a:spcBef>
            </a:pPr>
            <a:r>
              <a:rPr lang="en-US" b="1" dirty="0">
                <a:latin typeface="Calibri"/>
                <a:ea typeface="Calibri"/>
                <a:cs typeface="Times New Roman"/>
              </a:rPr>
              <a:t>Shoe laces</a:t>
            </a:r>
            <a:r>
              <a:rPr lang="en-US" dirty="0">
                <a:latin typeface="Calibri"/>
                <a:ea typeface="Calibri"/>
                <a:cs typeface="Times New Roman"/>
              </a:rPr>
              <a:t> must be tied.</a:t>
            </a:r>
          </a:p>
          <a:p>
            <a:pPr>
              <a:lnSpc>
                <a:spcPct val="115000"/>
              </a:lnSpc>
              <a:spcBef>
                <a:spcPts val="0"/>
              </a:spcBef>
            </a:pPr>
            <a:r>
              <a:rPr lang="en-US" b="1" dirty="0">
                <a:latin typeface="Calibri"/>
                <a:ea typeface="Calibri"/>
                <a:cs typeface="Times New Roman"/>
              </a:rPr>
              <a:t>Smiles</a:t>
            </a:r>
            <a:r>
              <a:rPr lang="en-US" dirty="0">
                <a:latin typeface="Calibri"/>
                <a:ea typeface="Calibri"/>
                <a:cs typeface="Times New Roman"/>
              </a:rPr>
              <a:t> welcome!</a:t>
            </a:r>
          </a:p>
          <a:p>
            <a:pPr>
              <a:lnSpc>
                <a:spcPct val="115000"/>
              </a:lnSpc>
              <a:spcBef>
                <a:spcPts val="0"/>
              </a:spcBef>
            </a:pPr>
            <a:r>
              <a:rPr lang="en-US" b="1" dirty="0">
                <a:latin typeface="Calibri"/>
                <a:ea typeface="Calibri"/>
                <a:cs typeface="Times New Roman"/>
              </a:rPr>
              <a:t>Science fair</a:t>
            </a:r>
            <a:r>
              <a:rPr lang="en-US" dirty="0">
                <a:latin typeface="Calibri"/>
                <a:ea typeface="Calibri"/>
                <a:cs typeface="Times New Roman"/>
              </a:rPr>
              <a:t> project –details to follow</a:t>
            </a:r>
            <a:r>
              <a:rPr lang="en-US" dirty="0" smtClean="0">
                <a:latin typeface="Calibri"/>
                <a:ea typeface="Calibri"/>
                <a:cs typeface="Times New Roman"/>
              </a:rPr>
              <a:t>.</a:t>
            </a:r>
          </a:p>
          <a:p>
            <a:pPr>
              <a:lnSpc>
                <a:spcPct val="115000"/>
              </a:lnSpc>
              <a:spcBef>
                <a:spcPts val="0"/>
              </a:spcBef>
            </a:pPr>
            <a:r>
              <a:rPr lang="en-US" dirty="0" smtClean="0">
                <a:latin typeface="Calibri"/>
                <a:ea typeface="Calibri"/>
                <a:cs typeface="Times New Roman"/>
              </a:rPr>
              <a:t>Study Island-you have access at home with the same user name &amp; password</a:t>
            </a:r>
            <a:r>
              <a:rPr lang="en-US" dirty="0" smtClean="0">
                <a:latin typeface="Calibri"/>
                <a:ea typeface="Calibri"/>
                <a:cs typeface="Times New Roman"/>
              </a:rPr>
              <a:t>. </a:t>
            </a:r>
            <a:endParaRPr lang="en-US" dirty="0" smtClean="0">
              <a:latin typeface="Calibri"/>
              <a:ea typeface="Calibri"/>
              <a:cs typeface="Times New Roman"/>
            </a:endParaRPr>
          </a:p>
          <a:p>
            <a:pPr>
              <a:lnSpc>
                <a:spcPct val="115000"/>
              </a:lnSpc>
              <a:spcBef>
                <a:spcPts val="0"/>
              </a:spcBef>
            </a:pPr>
            <a:r>
              <a:rPr lang="en-US" b="1" dirty="0">
                <a:latin typeface="Calibri"/>
                <a:ea typeface="Calibri"/>
                <a:cs typeface="Times New Roman"/>
              </a:rPr>
              <a:t>Transportation</a:t>
            </a:r>
            <a:r>
              <a:rPr lang="en-US" dirty="0">
                <a:latin typeface="Calibri"/>
                <a:ea typeface="Calibri"/>
                <a:cs typeface="Times New Roman"/>
              </a:rPr>
              <a:t> – please give your child a written note if you need to make a change in transportation.</a:t>
            </a:r>
          </a:p>
          <a:p>
            <a:pPr>
              <a:lnSpc>
                <a:spcPct val="115000"/>
              </a:lnSpc>
              <a:spcBef>
                <a:spcPts val="0"/>
              </a:spcBef>
            </a:pPr>
            <a:r>
              <a:rPr lang="en-US" dirty="0">
                <a:latin typeface="Calibri"/>
                <a:ea typeface="Calibri"/>
                <a:cs typeface="Times New Roman"/>
              </a:rPr>
              <a:t>Time For Kids will be provided weekly due to a Donors Choose Grant received this </a:t>
            </a:r>
            <a:r>
              <a:rPr lang="en-US" dirty="0" smtClean="0">
                <a:latin typeface="Calibri"/>
                <a:ea typeface="Calibri"/>
                <a:cs typeface="Times New Roman"/>
              </a:rPr>
              <a:t>summer!</a:t>
            </a:r>
          </a:p>
          <a:p>
            <a:pPr>
              <a:lnSpc>
                <a:spcPct val="115000"/>
              </a:lnSpc>
              <a:spcBef>
                <a:spcPts val="0"/>
              </a:spcBef>
            </a:pPr>
            <a:r>
              <a:rPr lang="en-US" b="1" dirty="0" smtClean="0">
                <a:latin typeface="Calibri"/>
                <a:ea typeface="Calibri"/>
                <a:cs typeface="Times New Roman"/>
              </a:rPr>
              <a:t>Taxonomy</a:t>
            </a:r>
            <a:r>
              <a:rPr lang="en-US" dirty="0" smtClean="0">
                <a:latin typeface="Calibri"/>
                <a:ea typeface="Calibri"/>
                <a:cs typeface="Times New Roman"/>
              </a:rPr>
              <a:t> </a:t>
            </a:r>
            <a:r>
              <a:rPr lang="en-US" dirty="0">
                <a:latin typeface="Calibri"/>
                <a:ea typeface="Calibri"/>
                <a:cs typeface="Times New Roman"/>
              </a:rPr>
              <a:t>is a strategy used to classify information so it is easy to remember and use.</a:t>
            </a:r>
            <a:endParaRPr lang="en-US" dirty="0"/>
          </a:p>
        </p:txBody>
      </p:sp>
    </p:spTree>
    <p:extLst>
      <p:ext uri="{BB962C8B-B14F-4D97-AF65-F5344CB8AC3E}">
        <p14:creationId xmlns:p14="http://schemas.microsoft.com/office/powerpoint/2010/main" val="2779699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UNIFORMS</a:t>
            </a:r>
            <a:endParaRPr lang="en-US" dirty="0"/>
          </a:p>
        </p:txBody>
      </p:sp>
      <p:sp>
        <p:nvSpPr>
          <p:cNvPr id="3" name="Content Placeholder 2"/>
          <p:cNvSpPr>
            <a:spLocks noGrp="1"/>
          </p:cNvSpPr>
          <p:nvPr>
            <p:ph idx="1"/>
          </p:nvPr>
        </p:nvSpPr>
        <p:spPr>
          <a:xfrm>
            <a:off x="1371600" y="2209800"/>
            <a:ext cx="6400800" cy="3276601"/>
          </a:xfrm>
        </p:spPr>
        <p:txBody>
          <a:bodyPr>
            <a:normAutofit lnSpcReduction="10000"/>
          </a:bodyPr>
          <a:lstStyle/>
          <a:p>
            <a:r>
              <a:rPr lang="en-US" b="1" dirty="0">
                <a:latin typeface="Calibri"/>
                <a:ea typeface="Calibri"/>
                <a:cs typeface="Times New Roman"/>
              </a:rPr>
              <a:t>Uniforms</a:t>
            </a:r>
            <a:r>
              <a:rPr lang="en-US" dirty="0">
                <a:latin typeface="Calibri"/>
                <a:ea typeface="Calibri"/>
                <a:cs typeface="Times New Roman"/>
              </a:rPr>
              <a:t> are to be worn every day- unless otherwise specified.  Our colors are… </a:t>
            </a:r>
            <a:r>
              <a:rPr lang="en-US" b="1" dirty="0">
                <a:latin typeface="Calibri"/>
                <a:ea typeface="Calibri"/>
                <a:cs typeface="Times New Roman"/>
              </a:rPr>
              <a:t>navy blue or white collared shirt or blouse, pants tan, khaki or blue.  Sneakers or shoes must be a dark color. </a:t>
            </a:r>
            <a:r>
              <a:rPr lang="en-US" b="1" dirty="0" smtClean="0">
                <a:latin typeface="Calibri"/>
                <a:ea typeface="Calibri"/>
                <a:cs typeface="Times New Roman"/>
              </a:rPr>
              <a:t>(No hot pink, blinking, fluorescent colored shoes). White shoes are also acceptable. </a:t>
            </a:r>
            <a:r>
              <a:rPr lang="en-US" b="1" dirty="0">
                <a:latin typeface="Calibri"/>
                <a:ea typeface="Calibri"/>
                <a:cs typeface="Times New Roman"/>
              </a:rPr>
              <a:t>No jeans</a:t>
            </a:r>
            <a:r>
              <a:rPr lang="en-US" b="1" dirty="0" smtClean="0">
                <a:latin typeface="Calibri"/>
                <a:ea typeface="Calibri"/>
                <a:cs typeface="Times New Roman"/>
              </a:rPr>
              <a:t>.</a:t>
            </a:r>
          </a:p>
          <a:p>
            <a:r>
              <a:rPr lang="en-US" dirty="0" smtClean="0">
                <a:latin typeface="Calibri"/>
                <a:cs typeface="Times New Roman"/>
              </a:rPr>
              <a:t>Please note shirts worn UNDER short sleeve uniform shirts must be navy blue or white only (no fluorescent colors, leopard prints, etc.)</a:t>
            </a:r>
            <a:endParaRPr lang="en-US" dirty="0"/>
          </a:p>
        </p:txBody>
      </p:sp>
    </p:spTree>
    <p:extLst>
      <p:ext uri="{BB962C8B-B14F-4D97-AF65-F5344CB8AC3E}">
        <p14:creationId xmlns:p14="http://schemas.microsoft.com/office/powerpoint/2010/main" val="961034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457200"/>
          </a:xfrm>
        </p:spPr>
        <p:txBody>
          <a:bodyPr>
            <a:normAutofit fontScale="90000"/>
          </a:bodyPr>
          <a:lstStyle/>
          <a:p>
            <a:r>
              <a:rPr lang="en-US" b="1" dirty="0" smtClean="0">
                <a:latin typeface="Biondi" pitchFamily="2" charset="0"/>
              </a:rPr>
              <a:t>WOW!</a:t>
            </a:r>
            <a:endParaRPr lang="en-US" b="1" dirty="0">
              <a:latin typeface="Biondi" pitchFamily="2" charset="0"/>
            </a:endParaRPr>
          </a:p>
        </p:txBody>
      </p:sp>
      <p:sp>
        <p:nvSpPr>
          <p:cNvPr id="3" name="Content Placeholder 2"/>
          <p:cNvSpPr>
            <a:spLocks noGrp="1"/>
          </p:cNvSpPr>
          <p:nvPr>
            <p:ph idx="1"/>
          </p:nvPr>
        </p:nvSpPr>
        <p:spPr/>
        <p:txBody>
          <a:bodyPr>
            <a:normAutofit fontScale="77500" lnSpcReduction="20000"/>
          </a:bodyPr>
          <a:lstStyle/>
          <a:p>
            <a:pPr>
              <a:lnSpc>
                <a:spcPct val="115000"/>
              </a:lnSpc>
              <a:spcBef>
                <a:spcPts val="0"/>
              </a:spcBef>
            </a:pPr>
            <a:r>
              <a:rPr lang="en-US" b="1" dirty="0">
                <a:latin typeface="Calibri"/>
                <a:ea typeface="Calibri"/>
                <a:cs typeface="Times New Roman"/>
              </a:rPr>
              <a:t>Voice</a:t>
            </a:r>
            <a:r>
              <a:rPr lang="en-US" dirty="0">
                <a:latin typeface="Calibri"/>
                <a:ea typeface="Calibri"/>
                <a:cs typeface="Times New Roman"/>
              </a:rPr>
              <a:t>- we will learn about “voice” in writer’s craft.</a:t>
            </a:r>
          </a:p>
          <a:p>
            <a:r>
              <a:rPr lang="en-US" dirty="0">
                <a:latin typeface="Calibri"/>
                <a:ea typeface="Calibri"/>
                <a:cs typeface="Times New Roman"/>
              </a:rPr>
              <a:t>Your voice is important in your child’s education</a:t>
            </a:r>
            <a:r>
              <a:rPr lang="en-US" dirty="0" smtClean="0">
                <a:latin typeface="Calibri"/>
                <a:ea typeface="Calibri"/>
                <a:cs typeface="Times New Roman"/>
              </a:rPr>
              <a:t>.</a:t>
            </a:r>
          </a:p>
          <a:p>
            <a:r>
              <a:rPr lang="en-US" b="1" dirty="0">
                <a:latin typeface="Calibri"/>
                <a:ea typeface="Calibri"/>
                <a:cs typeface="Times New Roman"/>
              </a:rPr>
              <a:t>WOW</a:t>
            </a:r>
            <a:r>
              <a:rPr lang="en-US" dirty="0">
                <a:latin typeface="Calibri"/>
                <a:ea typeface="Calibri"/>
                <a:cs typeface="Times New Roman"/>
              </a:rPr>
              <a:t> – Word of the Week program at High Horizons to enhance vocabulary.  </a:t>
            </a:r>
            <a:r>
              <a:rPr lang="en-US" sz="2800" b="1" i="1" dirty="0">
                <a:latin typeface="Calibri"/>
                <a:ea typeface="Calibri"/>
                <a:cs typeface="Times New Roman"/>
              </a:rPr>
              <a:t>Ask your child the WOW word every week</a:t>
            </a:r>
            <a:r>
              <a:rPr lang="en-US" sz="2800" b="1" i="1" dirty="0" smtClean="0">
                <a:latin typeface="Calibri"/>
                <a:ea typeface="Calibri"/>
                <a:cs typeface="Times New Roman"/>
              </a:rPr>
              <a:t>!</a:t>
            </a:r>
          </a:p>
          <a:p>
            <a:r>
              <a:rPr lang="en-US" b="1" dirty="0">
                <a:latin typeface="Calibri"/>
                <a:ea typeface="Calibri"/>
                <a:cs typeface="Times New Roman"/>
              </a:rPr>
              <a:t>XXVI </a:t>
            </a:r>
            <a:r>
              <a:rPr lang="en-US" dirty="0">
                <a:latin typeface="Calibri"/>
                <a:ea typeface="Calibri"/>
                <a:cs typeface="Times New Roman"/>
              </a:rPr>
              <a:t>– 26 amazing scholars in the class </a:t>
            </a:r>
            <a:endParaRPr lang="en-US" dirty="0" smtClean="0">
              <a:latin typeface="Calibri"/>
              <a:ea typeface="Calibri"/>
              <a:cs typeface="Times New Roman"/>
            </a:endParaRPr>
          </a:p>
          <a:p>
            <a:r>
              <a:rPr lang="en-US" b="1" dirty="0">
                <a:latin typeface="Calibri"/>
                <a:ea typeface="Calibri"/>
                <a:cs typeface="Times New Roman"/>
              </a:rPr>
              <a:t>Young Author’s</a:t>
            </a:r>
            <a:r>
              <a:rPr lang="en-US" dirty="0">
                <a:latin typeface="Calibri"/>
                <a:ea typeface="Calibri"/>
                <a:cs typeface="Times New Roman"/>
              </a:rPr>
              <a:t> – all children will write a book  for the Young Author’s celebration at the end of the year</a:t>
            </a:r>
            <a:r>
              <a:rPr lang="en-US" dirty="0" smtClean="0">
                <a:latin typeface="Calibri"/>
                <a:ea typeface="Calibri"/>
                <a:cs typeface="Times New Roman"/>
              </a:rPr>
              <a:t>.</a:t>
            </a:r>
          </a:p>
          <a:p>
            <a:r>
              <a:rPr lang="en-US" b="1" dirty="0" smtClean="0">
                <a:latin typeface="Calibri"/>
                <a:ea typeface="Calibri"/>
                <a:cs typeface="Times New Roman"/>
              </a:rPr>
              <a:t>ZING</a:t>
            </a:r>
            <a:r>
              <a:rPr lang="en-US" dirty="0" smtClean="0">
                <a:latin typeface="Calibri"/>
                <a:ea typeface="Calibri"/>
                <a:cs typeface="Times New Roman"/>
              </a:rPr>
              <a:t> </a:t>
            </a:r>
            <a:r>
              <a:rPr lang="en-US" dirty="0">
                <a:latin typeface="Calibri"/>
                <a:ea typeface="Calibri"/>
                <a:cs typeface="Times New Roman"/>
              </a:rPr>
              <a:t>for Learning!      (Quality or characteristic that excites the interest, enthusiasm, </a:t>
            </a:r>
            <a:r>
              <a:rPr lang="en-US" dirty="0" err="1">
                <a:latin typeface="Calibri"/>
                <a:ea typeface="Calibri"/>
                <a:cs typeface="Times New Roman"/>
              </a:rPr>
              <a:t>etc</a:t>
            </a:r>
            <a:r>
              <a:rPr lang="en-US" dirty="0">
                <a:latin typeface="Calibri"/>
                <a:ea typeface="Calibri"/>
                <a:cs typeface="Times New Roman"/>
              </a:rPr>
              <a:t>)</a:t>
            </a:r>
          </a:p>
          <a:p>
            <a:endParaRPr lang="en-US" dirty="0">
              <a:latin typeface="Calibri"/>
              <a:ea typeface="Calibri"/>
              <a:cs typeface="Times New Roman"/>
            </a:endParaRPr>
          </a:p>
          <a:p>
            <a:endParaRPr lang="en-US" dirty="0" smtClean="0">
              <a:latin typeface="Calibri"/>
              <a:ea typeface="Calibri"/>
              <a:cs typeface="Times New Roman"/>
            </a:endParaRPr>
          </a:p>
          <a:p>
            <a:endParaRPr lang="en-US" dirty="0"/>
          </a:p>
        </p:txBody>
      </p:sp>
    </p:spTree>
    <p:extLst>
      <p:ext uri="{BB962C8B-B14F-4D97-AF65-F5344CB8AC3E}">
        <p14:creationId xmlns:p14="http://schemas.microsoft.com/office/powerpoint/2010/main" val="828873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latin typeface="Candara" pitchFamily="34" charset="0"/>
              </a:rPr>
              <a:t>BLANCHE’S HONOR BOOKS</a:t>
            </a:r>
            <a:endParaRPr lang="en-US" b="1" i="1" dirty="0">
              <a:latin typeface="Candara" pitchFamily="34" charset="0"/>
            </a:endParaRPr>
          </a:p>
        </p:txBody>
      </p:sp>
      <p:sp>
        <p:nvSpPr>
          <p:cNvPr id="3" name="Content Placeholder 2"/>
          <p:cNvSpPr>
            <a:spLocks noGrp="1"/>
          </p:cNvSpPr>
          <p:nvPr>
            <p:ph idx="1"/>
          </p:nvPr>
        </p:nvSpPr>
        <p:spPr/>
        <p:txBody>
          <a:bodyPr>
            <a:normAutofit lnSpcReduction="10000"/>
          </a:bodyPr>
          <a:lstStyle/>
          <a:p>
            <a:pPr indent="0">
              <a:buNone/>
            </a:pPr>
            <a:r>
              <a:rPr lang="en-US" dirty="0" smtClean="0"/>
              <a:t>TO HONOR MY AMAZING MOM’S  MEMORY, IN 2013, I ESTABLISHED THE “BLANCHE’S HONOR BOOK” AWARD.</a:t>
            </a:r>
          </a:p>
          <a:p>
            <a:pPr indent="0">
              <a:buNone/>
            </a:pPr>
            <a:r>
              <a:rPr lang="en-US" dirty="0" smtClean="0"/>
              <a:t>ALL OF MY STUDENTS WRITE A BOOK THAT IS ELIGIBLE FOR THIS HONOR WHICH IS GIVEN AT THE END OF THE YEAR.</a:t>
            </a:r>
          </a:p>
          <a:p>
            <a:pPr indent="0">
              <a:buNone/>
            </a:pPr>
            <a:r>
              <a:rPr lang="en-US" dirty="0" smtClean="0"/>
              <a:t>BOOKS ARE JUDGED BY COLLEAGUES FOR CREATIVITY, VOCABULARY, WRITTEN EXPRESSION, &amp; ILLUSTRATIONS</a:t>
            </a:r>
          </a:p>
        </p:txBody>
      </p:sp>
    </p:spTree>
    <p:extLst>
      <p:ext uri="{BB962C8B-B14F-4D97-AF65-F5344CB8AC3E}">
        <p14:creationId xmlns:p14="http://schemas.microsoft.com/office/powerpoint/2010/main" val="1176519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2800" dirty="0" smtClean="0">
                <a:latin typeface="Gill Sans MT Condensed" pitchFamily="34" charset="0"/>
              </a:rPr>
              <a:t>MY </a:t>
            </a:r>
            <a:r>
              <a:rPr lang="en-US" sz="2800" dirty="0">
                <a:latin typeface="Gill Sans MT Condensed" pitchFamily="34" charset="0"/>
              </a:rPr>
              <a:t>NEW YEAR’S EVE – BY SIMOANE MCKENZIE</a:t>
            </a:r>
          </a:p>
          <a:p>
            <a:r>
              <a:rPr lang="en-US" sz="2800" dirty="0">
                <a:latin typeface="Gill Sans MT Condensed" pitchFamily="34" charset="0"/>
              </a:rPr>
              <a:t>THE AMAZING PET SHOW – BY JOEY JEAN LOUIS</a:t>
            </a:r>
          </a:p>
          <a:p>
            <a:r>
              <a:rPr lang="en-US" sz="2800" dirty="0">
                <a:latin typeface="Gill Sans MT Condensed" pitchFamily="34" charset="0"/>
              </a:rPr>
              <a:t>THE BULLIED DINOSAUR-BY DYSHONE HILL</a:t>
            </a:r>
          </a:p>
          <a:p>
            <a:r>
              <a:rPr lang="en-US" sz="2800" dirty="0">
                <a:latin typeface="Gill Sans MT Condensed" pitchFamily="34" charset="0"/>
              </a:rPr>
              <a:t>WHAT SHOULD I BE? WHAT WILL I DO? – BY JAIDA RAMOS</a:t>
            </a:r>
          </a:p>
          <a:p>
            <a:r>
              <a:rPr lang="en-US" sz="2800" dirty="0">
                <a:latin typeface="Gill Sans MT Condensed" pitchFamily="34" charset="0"/>
              </a:rPr>
              <a:t>THE WATER PARK – BY ALYSSA GREEN</a:t>
            </a:r>
          </a:p>
          <a:p>
            <a:endParaRPr lang="en-US" dirty="0">
              <a:latin typeface="Gill Sans MT Condensed" pitchFamily="34" charset="0"/>
            </a:endParaRPr>
          </a:p>
        </p:txBody>
      </p:sp>
      <p:sp>
        <p:nvSpPr>
          <p:cNvPr id="4" name="Title 3"/>
          <p:cNvSpPr>
            <a:spLocks noGrp="1"/>
          </p:cNvSpPr>
          <p:nvPr>
            <p:ph type="title"/>
          </p:nvPr>
        </p:nvSpPr>
        <p:spPr/>
        <p:txBody>
          <a:bodyPr>
            <a:noAutofit/>
          </a:bodyPr>
          <a:lstStyle/>
          <a:p>
            <a:r>
              <a:rPr lang="en-US" sz="3000" dirty="0" smtClean="0"/>
              <a:t>BLANCHE’S HONOR BOOK </a:t>
            </a:r>
            <a:r>
              <a:rPr lang="en-US" sz="2800" dirty="0" smtClean="0"/>
              <a:t>2013</a:t>
            </a:r>
            <a:endParaRPr lang="en-US" sz="2800" dirty="0"/>
          </a:p>
        </p:txBody>
      </p:sp>
    </p:spTree>
    <p:extLst>
      <p:ext uri="{BB962C8B-B14F-4D97-AF65-F5344CB8AC3E}">
        <p14:creationId xmlns:p14="http://schemas.microsoft.com/office/powerpoint/2010/main" val="811004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9318" y="807027"/>
            <a:ext cx="7620000" cy="4647426"/>
          </a:xfrm>
          <a:prstGeom prst="rect">
            <a:avLst/>
          </a:prstGeom>
          <a:noFill/>
        </p:spPr>
        <p:txBody>
          <a:bodyPr wrap="square" rtlCol="0">
            <a:spAutoFit/>
          </a:bodyPr>
          <a:lstStyle/>
          <a:p>
            <a:pPr algn="ctr"/>
            <a:r>
              <a:rPr lang="en-US" sz="4400" dirty="0" smtClean="0">
                <a:solidFill>
                  <a:prstClr val="black"/>
                </a:solidFill>
              </a:rPr>
              <a:t>Art</a:t>
            </a:r>
          </a:p>
          <a:p>
            <a:pPr marL="457200" indent="-457200" algn="ctr">
              <a:buFont typeface="Arial" pitchFamily="34" charset="0"/>
              <a:buChar char="•"/>
            </a:pPr>
            <a:r>
              <a:rPr lang="en-US" sz="2800" dirty="0" smtClean="0">
                <a:solidFill>
                  <a:prstClr val="black"/>
                </a:solidFill>
              </a:rPr>
              <a:t>Mrs. Polizzo</a:t>
            </a:r>
          </a:p>
          <a:p>
            <a:pPr marL="457200" indent="-457200" algn="ctr">
              <a:buFont typeface="Arial" pitchFamily="34" charset="0"/>
              <a:buChar char="•"/>
            </a:pPr>
            <a:r>
              <a:rPr lang="en-US" sz="2800" dirty="0" smtClean="0">
                <a:solidFill>
                  <a:prstClr val="black"/>
                </a:solidFill>
              </a:rPr>
              <a:t>Students will explore the elements and principles of art using a variety of media</a:t>
            </a:r>
          </a:p>
          <a:p>
            <a:pPr marL="457200" indent="-457200" algn="ctr">
              <a:buFont typeface="Arial" pitchFamily="34" charset="0"/>
              <a:buChar char="•"/>
            </a:pPr>
            <a:r>
              <a:rPr lang="en-US" sz="2800" dirty="0" smtClean="0">
                <a:solidFill>
                  <a:prstClr val="black"/>
                </a:solidFill>
              </a:rPr>
              <a:t>Students will study art history and art vocabulary</a:t>
            </a:r>
          </a:p>
          <a:p>
            <a:pPr marL="457200" indent="-457200" algn="ctr">
              <a:buFont typeface="Arial" pitchFamily="34" charset="0"/>
              <a:buChar char="•"/>
            </a:pPr>
            <a:r>
              <a:rPr lang="en-US" sz="2800" dirty="0" smtClean="0">
                <a:solidFill>
                  <a:prstClr val="black"/>
                </a:solidFill>
              </a:rPr>
              <a:t>Most students have art once a week</a:t>
            </a:r>
          </a:p>
          <a:p>
            <a:pPr marL="457200" indent="-457200" algn="ctr">
              <a:buFont typeface="Arial" pitchFamily="34" charset="0"/>
              <a:buChar char="•"/>
            </a:pPr>
            <a:r>
              <a:rPr lang="en-US" sz="2800" dirty="0" smtClean="0">
                <a:solidFill>
                  <a:prstClr val="black"/>
                </a:solidFill>
              </a:rPr>
              <a:t>6</a:t>
            </a:r>
            <a:r>
              <a:rPr lang="en-US" sz="2800" baseline="30000" dirty="0" smtClean="0">
                <a:solidFill>
                  <a:prstClr val="black"/>
                </a:solidFill>
              </a:rPr>
              <a:t>th</a:t>
            </a:r>
            <a:r>
              <a:rPr lang="en-US" sz="2800" dirty="0" smtClean="0">
                <a:solidFill>
                  <a:prstClr val="black"/>
                </a:solidFill>
              </a:rPr>
              <a:t> grade has art twice a week</a:t>
            </a:r>
          </a:p>
          <a:p>
            <a:pPr marL="457200" indent="-457200" algn="ctr">
              <a:buFont typeface="Arial" pitchFamily="34" charset="0"/>
              <a:buChar char="•"/>
            </a:pPr>
            <a:r>
              <a:rPr lang="en-US" sz="2800" dirty="0" smtClean="0">
                <a:solidFill>
                  <a:prstClr val="black"/>
                </a:solidFill>
              </a:rPr>
              <a:t>Grade is based on effort, following directions, behavior and creativity</a:t>
            </a:r>
            <a:endParaRPr lang="en-US" sz="2800"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33400"/>
            <a:ext cx="1340428" cy="134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257800"/>
            <a:ext cx="1219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4334" y="5163845"/>
            <a:ext cx="1657494" cy="140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790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6519" y="609600"/>
            <a:ext cx="6500370"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dirty="0">
                <a:ln/>
                <a:solidFill>
                  <a:srgbClr val="3891A7"/>
                </a:solidFill>
                <a:effectLst>
                  <a:outerShdw blurRad="19685" dist="12700" dir="5400000" algn="tl" rotWithShape="0">
                    <a:srgbClr val="3891A7">
                      <a:satMod val="130000"/>
                      <a:alpha val="60000"/>
                    </a:srgbClr>
                  </a:outerShdw>
                  <a:reflection blurRad="10000" stA="55000" endPos="48000" dist="500" dir="5400000" sy="-100000" algn="bl" rotWithShape="0"/>
                </a:effectLst>
              </a:rPr>
              <a:t>PHYSICAL </a:t>
            </a:r>
            <a:r>
              <a:rPr lang="en-US" sz="5400" b="1" cap="all" dirty="0" err="1">
                <a:ln/>
                <a:solidFill>
                  <a:srgbClr val="3891A7"/>
                </a:solidFill>
                <a:effectLst>
                  <a:outerShdw blurRad="19685" dist="12700" dir="5400000" algn="tl" rotWithShape="0">
                    <a:srgbClr val="3891A7">
                      <a:satMod val="130000"/>
                      <a:alpha val="60000"/>
                    </a:srgbClr>
                  </a:outerShdw>
                  <a:reflection blurRad="10000" stA="55000" endPos="48000" dist="500" dir="5400000" sy="-100000" algn="bl" rotWithShape="0"/>
                </a:effectLst>
              </a:rPr>
              <a:t>eDUCATION</a:t>
            </a:r>
            <a:endParaRPr lang="en-US" sz="5400" b="1" cap="all" dirty="0">
              <a:ln/>
              <a:solidFill>
                <a:srgbClr val="3891A7"/>
              </a:solidFill>
              <a:effectLst>
                <a:outerShdw blurRad="19685" dist="12700" dir="5400000" algn="tl" rotWithShape="0">
                  <a:srgbClr val="3891A7">
                    <a:satMod val="130000"/>
                    <a:alpha val="60000"/>
                  </a:srgbClr>
                </a:outerShdw>
                <a:reflection blurRad="10000" stA="55000" endPos="48000" dist="500" dir="5400000" sy="-100000" algn="bl" rotWithShape="0"/>
              </a:effectLst>
            </a:endParaRPr>
          </a:p>
        </p:txBody>
      </p:sp>
      <p:sp>
        <p:nvSpPr>
          <p:cNvPr id="6" name="Title 3"/>
          <p:cNvSpPr>
            <a:spLocks noGrp="1"/>
          </p:cNvSpPr>
          <p:nvPr>
            <p:ph type="subTitle" idx="1"/>
          </p:nvPr>
        </p:nvSpPr>
        <p:spPr>
          <a:xfrm>
            <a:off x="1447800" y="1676400"/>
            <a:ext cx="2530475" cy="893763"/>
          </a:xfrm>
        </p:spPr>
        <p:txBody>
          <a:bodyPr>
            <a:noAutofit/>
          </a:bodyPr>
          <a:lstStyle/>
          <a:p>
            <a:pPr fontAlgn="auto">
              <a:spcAft>
                <a:spcPts val="0"/>
              </a:spcAft>
              <a:buFont typeface="Wingdings 2"/>
              <a:buNone/>
              <a:defRPr/>
            </a:pPr>
            <a:r>
              <a:rPr lang="en-US" sz="1600" dirty="0" smtClean="0"/>
              <a:t>Mr. </a:t>
            </a:r>
            <a:r>
              <a:rPr lang="en-US" sz="1600" dirty="0" err="1" smtClean="0"/>
              <a:t>Tvardzik</a:t>
            </a:r>
            <a:endParaRPr lang="en-US" sz="1600" dirty="0" smtClean="0"/>
          </a:p>
          <a:p>
            <a:pPr fontAlgn="auto">
              <a:spcAft>
                <a:spcPts val="0"/>
              </a:spcAft>
              <a:buFont typeface="Wingdings 2"/>
              <a:buNone/>
              <a:defRPr/>
            </a:pPr>
            <a:r>
              <a:rPr lang="en-US" sz="1600" dirty="0" smtClean="0"/>
              <a:t>Mr. Bonaventura</a:t>
            </a:r>
          </a:p>
          <a:p>
            <a:pPr fontAlgn="auto">
              <a:spcAft>
                <a:spcPts val="0"/>
              </a:spcAft>
              <a:buFont typeface="Wingdings 2"/>
              <a:buNone/>
              <a:defRPr/>
            </a:pPr>
            <a:r>
              <a:rPr lang="en-US" sz="1600" dirty="0" smtClean="0"/>
              <a:t>Mr. Whalen</a:t>
            </a:r>
            <a:endParaRPr lang="en-US" sz="1600" dirty="0"/>
          </a:p>
        </p:txBody>
      </p:sp>
      <p:sp>
        <p:nvSpPr>
          <p:cNvPr id="8" name="TextBox 7"/>
          <p:cNvSpPr txBox="1"/>
          <p:nvPr/>
        </p:nvSpPr>
        <p:spPr>
          <a:xfrm>
            <a:off x="1676400" y="4343400"/>
            <a:ext cx="6858000" cy="2308324"/>
          </a:xfrm>
          <a:prstGeom prst="rect">
            <a:avLst/>
          </a:prstGeom>
        </p:spPr>
        <p:style>
          <a:lnRef idx="0">
            <a:scrgbClr r="0" g="0" b="0"/>
          </a:lnRef>
          <a:fillRef idx="1002">
            <a:schemeClr val="lt1"/>
          </a:fillRef>
          <a:effectRef idx="0">
            <a:scrgbClr r="0" g="0" b="0"/>
          </a:effectRef>
          <a:fontRef idx="major"/>
        </p:style>
        <p:txBody>
          <a:bodyPr>
            <a:spAutoFit/>
          </a:bodyPr>
          <a:lstStyle/>
          <a:p>
            <a:pPr algn="ctr">
              <a:defRPr/>
            </a:pPr>
            <a:r>
              <a:rPr lang="en-US" b="1" i="1" dirty="0">
                <a:solidFill>
                  <a:srgbClr val="FF0000"/>
                </a:solidFill>
              </a:rPr>
              <a:t>Information</a:t>
            </a:r>
          </a:p>
          <a:p>
            <a:pPr>
              <a:buFont typeface="Arial" pitchFamily="34" charset="0"/>
              <a:buChar char="•"/>
              <a:defRPr/>
            </a:pPr>
            <a:r>
              <a:rPr lang="en-US" sz="1400" dirty="0">
                <a:solidFill>
                  <a:srgbClr val="0070C0"/>
                </a:solidFill>
              </a:rPr>
              <a:t>Students must come prepared to class with appropriate footwear (sneakers). If your child is in 7</a:t>
            </a:r>
            <a:r>
              <a:rPr lang="en-US" sz="1400" baseline="30000" dirty="0">
                <a:solidFill>
                  <a:srgbClr val="0070C0"/>
                </a:solidFill>
              </a:rPr>
              <a:t>th</a:t>
            </a:r>
            <a:r>
              <a:rPr lang="en-US" sz="1400" dirty="0">
                <a:solidFill>
                  <a:srgbClr val="0070C0"/>
                </a:solidFill>
              </a:rPr>
              <a:t> or 8</a:t>
            </a:r>
            <a:r>
              <a:rPr lang="en-US" sz="1400" baseline="30000" dirty="0">
                <a:solidFill>
                  <a:srgbClr val="0070C0"/>
                </a:solidFill>
              </a:rPr>
              <a:t>th</a:t>
            </a:r>
            <a:r>
              <a:rPr lang="en-US" sz="1400" dirty="0">
                <a:solidFill>
                  <a:srgbClr val="0070C0"/>
                </a:solidFill>
              </a:rPr>
              <a:t> grade they must come to class with a change of clothes (sneakers, shorts/sweatpants, and a t-shirt. Uniform colors </a:t>
            </a:r>
            <a:r>
              <a:rPr lang="en-US" sz="1400">
                <a:solidFill>
                  <a:srgbClr val="0070C0"/>
                </a:solidFill>
              </a:rPr>
              <a:t>are acceptable)</a:t>
            </a:r>
            <a:endParaRPr lang="en-US" sz="1400" dirty="0">
              <a:solidFill>
                <a:srgbClr val="0070C0"/>
              </a:solidFill>
            </a:endParaRPr>
          </a:p>
          <a:p>
            <a:pPr>
              <a:buFont typeface="Arial" pitchFamily="34" charset="0"/>
              <a:buChar char="•"/>
              <a:defRPr/>
            </a:pPr>
            <a:r>
              <a:rPr lang="en-US" sz="1400" dirty="0">
                <a:solidFill>
                  <a:srgbClr val="0070C0"/>
                </a:solidFill>
              </a:rPr>
              <a:t>7</a:t>
            </a:r>
            <a:r>
              <a:rPr lang="en-US" sz="1400" baseline="30000" dirty="0">
                <a:solidFill>
                  <a:srgbClr val="0070C0"/>
                </a:solidFill>
              </a:rPr>
              <a:t>th</a:t>
            </a:r>
            <a:r>
              <a:rPr lang="en-US" sz="1400" dirty="0">
                <a:solidFill>
                  <a:srgbClr val="0070C0"/>
                </a:solidFill>
              </a:rPr>
              <a:t> and 8</a:t>
            </a:r>
            <a:r>
              <a:rPr lang="en-US" sz="1400" baseline="30000" dirty="0">
                <a:solidFill>
                  <a:srgbClr val="0070C0"/>
                </a:solidFill>
              </a:rPr>
              <a:t>th</a:t>
            </a:r>
            <a:r>
              <a:rPr lang="en-US" sz="1400" dirty="0">
                <a:solidFill>
                  <a:srgbClr val="0070C0"/>
                </a:solidFill>
              </a:rPr>
              <a:t> students are encouraged to bring a lock to secure all their belongings so nothing goes missing in the locker rooms.</a:t>
            </a:r>
          </a:p>
          <a:p>
            <a:pPr>
              <a:buFont typeface="Arial" pitchFamily="34" charset="0"/>
              <a:buChar char="•"/>
              <a:defRPr/>
            </a:pPr>
            <a:r>
              <a:rPr lang="en-US" sz="1400" dirty="0">
                <a:solidFill>
                  <a:srgbClr val="0070C0"/>
                </a:solidFill>
              </a:rPr>
              <a:t>If a student is unable to participate in PE, we must receive a written note from the parent or a doctor so he/she can be excused.  One copy should be given to the PE teacher and another copy should be on file with the school nurse</a:t>
            </a:r>
          </a:p>
          <a:p>
            <a:pPr>
              <a:buFont typeface="Arial" pitchFamily="34" charset="0"/>
              <a:buChar char="•"/>
              <a:defRPr/>
            </a:pPr>
            <a:r>
              <a:rPr lang="en-US" sz="1400" dirty="0">
                <a:solidFill>
                  <a:srgbClr val="0070C0"/>
                </a:solidFill>
              </a:rPr>
              <a:t>More information to follow regarding swimming </a:t>
            </a:r>
          </a:p>
        </p:txBody>
      </p:sp>
      <p:sp>
        <p:nvSpPr>
          <p:cNvPr id="9" name="TextBox 8"/>
          <p:cNvSpPr txBox="1"/>
          <p:nvPr/>
        </p:nvSpPr>
        <p:spPr>
          <a:xfrm>
            <a:off x="1600200" y="2667000"/>
            <a:ext cx="6934200" cy="1600438"/>
          </a:xfrm>
          <a:prstGeom prst="rect">
            <a:avLst/>
          </a:prstGeom>
          <a:effectLst>
            <a:glow rad="228600">
              <a:schemeClr val="accent3">
                <a:satMod val="175000"/>
                <a:alpha val="40000"/>
              </a:schemeClr>
            </a:glow>
            <a:innerShdw blurRad="63500" dist="508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US" sz="1600" i="1" dirty="0">
                <a:solidFill>
                  <a:prstClr val="black"/>
                </a:solidFill>
              </a:rPr>
              <a:t>Through the traditional Physical Education curriculum, along with the Adventure-Based Learning curriculum, and swimming, the goal of the Physical Education Department is to promote a fun and safe learning environment that will enhance students' fitness levels and promote a physically active and healthy lifestyle that will lead to lifelong fitness and health</a:t>
            </a:r>
            <a:r>
              <a:rPr lang="en-US" i="1" dirty="0">
                <a:solidFill>
                  <a:prstClr val="black"/>
                </a:solidFill>
              </a:rPr>
              <a:t>.</a:t>
            </a:r>
          </a:p>
        </p:txBody>
      </p:sp>
    </p:spTree>
    <p:extLst>
      <p:ext uri="{BB962C8B-B14F-4D97-AF65-F5344CB8AC3E}">
        <p14:creationId xmlns:p14="http://schemas.microsoft.com/office/powerpoint/2010/main" val="3915662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Computers</a:t>
            </a:r>
            <a:br>
              <a:rPr lang="en-US" dirty="0" smtClean="0"/>
            </a:br>
            <a:r>
              <a:rPr lang="en-US" dirty="0" smtClean="0"/>
              <a:t>Ms. Blaszczynski – Room 211</a:t>
            </a:r>
            <a:endParaRPr lang="en-US" dirty="0"/>
          </a:p>
        </p:txBody>
      </p:sp>
      <p:sp>
        <p:nvSpPr>
          <p:cNvPr id="3" name="Content Placeholder 2"/>
          <p:cNvSpPr>
            <a:spLocks noGrp="1"/>
          </p:cNvSpPr>
          <p:nvPr>
            <p:ph idx="1"/>
          </p:nvPr>
        </p:nvSpPr>
        <p:spPr>
          <a:xfrm>
            <a:off x="457200" y="1882808"/>
            <a:ext cx="8229600" cy="4517992"/>
          </a:xfrm>
        </p:spPr>
        <p:txBody>
          <a:bodyPr>
            <a:normAutofit fontScale="77500" lnSpcReduction="20000"/>
          </a:bodyPr>
          <a:lstStyle/>
          <a:p>
            <a:r>
              <a:rPr lang="en-US" dirty="0" smtClean="0">
                <a:solidFill>
                  <a:schemeClr val="accent6">
                    <a:lumMod val="40000"/>
                    <a:lumOff val="60000"/>
                  </a:schemeClr>
                </a:solidFill>
              </a:rPr>
              <a:t>Students have class twice a week. </a:t>
            </a:r>
          </a:p>
          <a:p>
            <a:r>
              <a:rPr lang="en-US" dirty="0" smtClean="0">
                <a:solidFill>
                  <a:schemeClr val="accent6">
                    <a:lumMod val="40000"/>
                    <a:lumOff val="60000"/>
                  </a:schemeClr>
                </a:solidFill>
              </a:rPr>
              <a:t>Students will learn how to use computers through educational software and websites.</a:t>
            </a:r>
          </a:p>
          <a:p>
            <a:r>
              <a:rPr lang="en-US" dirty="0" smtClean="0">
                <a:solidFill>
                  <a:schemeClr val="accent6">
                    <a:lumMod val="40000"/>
                    <a:lumOff val="60000"/>
                  </a:schemeClr>
                </a:solidFill>
              </a:rPr>
              <a:t>They will also learn</a:t>
            </a:r>
          </a:p>
          <a:p>
            <a:pPr lvl="1"/>
            <a:r>
              <a:rPr lang="en-US" dirty="0" smtClean="0">
                <a:solidFill>
                  <a:schemeClr val="accent6">
                    <a:lumMod val="40000"/>
                    <a:lumOff val="60000"/>
                  </a:schemeClr>
                </a:solidFill>
              </a:rPr>
              <a:t>Microsoft Paint</a:t>
            </a:r>
          </a:p>
          <a:p>
            <a:pPr lvl="1"/>
            <a:r>
              <a:rPr lang="en-US" dirty="0" smtClean="0">
                <a:solidFill>
                  <a:schemeClr val="accent6">
                    <a:lumMod val="40000"/>
                    <a:lumOff val="60000"/>
                  </a:schemeClr>
                </a:solidFill>
              </a:rPr>
              <a:t>Microsoft Word</a:t>
            </a:r>
          </a:p>
          <a:p>
            <a:pPr lvl="1"/>
            <a:r>
              <a:rPr lang="en-US" dirty="0" smtClean="0">
                <a:solidFill>
                  <a:schemeClr val="accent6">
                    <a:lumMod val="40000"/>
                    <a:lumOff val="60000"/>
                  </a:schemeClr>
                </a:solidFill>
              </a:rPr>
              <a:t>Microsoft PowerPoint</a:t>
            </a:r>
          </a:p>
          <a:p>
            <a:pPr lvl="1"/>
            <a:r>
              <a:rPr lang="en-US" dirty="0" smtClean="0">
                <a:solidFill>
                  <a:schemeClr val="accent6">
                    <a:lumMod val="40000"/>
                    <a:lumOff val="60000"/>
                  </a:schemeClr>
                </a:solidFill>
              </a:rPr>
              <a:t>Computer Parts</a:t>
            </a:r>
          </a:p>
          <a:p>
            <a:pPr lvl="1"/>
            <a:r>
              <a:rPr lang="en-US" dirty="0" smtClean="0">
                <a:solidFill>
                  <a:schemeClr val="accent6">
                    <a:lumMod val="40000"/>
                    <a:lumOff val="60000"/>
                  </a:schemeClr>
                </a:solidFill>
              </a:rPr>
              <a:t>Keyboarding</a:t>
            </a:r>
          </a:p>
          <a:p>
            <a:pPr lvl="1"/>
            <a:r>
              <a:rPr lang="en-US" dirty="0" smtClean="0">
                <a:solidFill>
                  <a:schemeClr val="accent6">
                    <a:lumMod val="40000"/>
                    <a:lumOff val="60000"/>
                  </a:schemeClr>
                </a:solidFill>
              </a:rPr>
              <a:t>Internet Safety</a:t>
            </a:r>
          </a:p>
          <a:p>
            <a:r>
              <a:rPr lang="en-US" dirty="0">
                <a:solidFill>
                  <a:schemeClr val="accent6">
                    <a:lumMod val="40000"/>
                    <a:lumOff val="60000"/>
                  </a:schemeClr>
                </a:solidFill>
              </a:rPr>
              <a:t>It is a Pass/Fail class, but marks are given for Conduct/Effort</a:t>
            </a:r>
          </a:p>
          <a:p>
            <a:pPr marL="448056" lvl="1" indent="-384048">
              <a:buSzPct val="80000"/>
              <a:buFont typeface="Wingdings 2"/>
              <a:buChar char=""/>
            </a:pPr>
            <a:r>
              <a:rPr lang="en-US" sz="3000" dirty="0">
                <a:solidFill>
                  <a:schemeClr val="accent6">
                    <a:lumMod val="40000"/>
                    <a:lumOff val="60000"/>
                  </a:schemeClr>
                </a:solidFill>
              </a:rPr>
              <a:t>Every class a student will be chosen as the “Star” student and be given a sticker. </a:t>
            </a:r>
            <a:endParaRPr lang="en-US" sz="3000" dirty="0" smtClean="0">
              <a:solidFill>
                <a:schemeClr val="accent6">
                  <a:lumMod val="40000"/>
                  <a:lumOff val="60000"/>
                </a:schemeClr>
              </a:solidFill>
            </a:endParaRPr>
          </a:p>
        </p:txBody>
      </p:sp>
    </p:spTree>
    <p:extLst>
      <p:ext uri="{BB962C8B-B14F-4D97-AF65-F5344CB8AC3E}">
        <p14:creationId xmlns:p14="http://schemas.microsoft.com/office/powerpoint/2010/main" val="3503940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gs3.jpg"/>
          <p:cNvPicPr>
            <a:picLocks noChangeAspect="1"/>
          </p:cNvPicPr>
          <p:nvPr/>
        </p:nvPicPr>
        <p:blipFill>
          <a:blip r:embed="rId2"/>
          <a:stretch>
            <a:fillRect/>
          </a:stretch>
        </p:blipFill>
        <p:spPr>
          <a:xfrm>
            <a:off x="132081" y="0"/>
            <a:ext cx="1981199" cy="3200400"/>
          </a:xfrm>
          <a:prstGeom prst="rect">
            <a:avLst/>
          </a:prstGeom>
        </p:spPr>
      </p:pic>
      <p:sp>
        <p:nvSpPr>
          <p:cNvPr id="2" name="TextBox 1"/>
          <p:cNvSpPr txBox="1"/>
          <p:nvPr/>
        </p:nvSpPr>
        <p:spPr>
          <a:xfrm>
            <a:off x="2235200" y="406400"/>
            <a:ext cx="6309360" cy="50783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a:r>
              <a:rPr lang="en-US" dirty="0" smtClean="0">
                <a:solidFill>
                  <a:srgbClr val="000000"/>
                </a:solidFill>
              </a:rPr>
              <a:t>High Horizons Magnet School</a:t>
            </a:r>
          </a:p>
          <a:p>
            <a:pPr algn="ctr" defTabSz="457200"/>
            <a:r>
              <a:rPr lang="en-US" dirty="0" smtClean="0">
                <a:solidFill>
                  <a:srgbClr val="000000"/>
                </a:solidFill>
              </a:rPr>
              <a:t>1</a:t>
            </a:r>
            <a:r>
              <a:rPr lang="en-US" baseline="30000" dirty="0" smtClean="0">
                <a:solidFill>
                  <a:srgbClr val="000000"/>
                </a:solidFill>
              </a:rPr>
              <a:t>st</a:t>
            </a:r>
            <a:r>
              <a:rPr lang="en-US" dirty="0" smtClean="0">
                <a:solidFill>
                  <a:srgbClr val="000000"/>
                </a:solidFill>
              </a:rPr>
              <a:t> Annual</a:t>
            </a:r>
          </a:p>
          <a:p>
            <a:pPr algn="ctr" defTabSz="457200"/>
            <a:r>
              <a:rPr lang="en-US" dirty="0" smtClean="0">
                <a:solidFill>
                  <a:srgbClr val="000000"/>
                </a:solidFill>
              </a:rPr>
              <a:t>“LEGS FOR LITERACY”</a:t>
            </a:r>
          </a:p>
          <a:p>
            <a:pPr algn="ctr" defTabSz="457200"/>
            <a:r>
              <a:rPr lang="en-US" dirty="0" smtClean="0">
                <a:solidFill>
                  <a:srgbClr val="000000"/>
                </a:solidFill>
              </a:rPr>
              <a:t>Literacy Day and 5K Walk – A – Thon</a:t>
            </a:r>
          </a:p>
          <a:p>
            <a:pPr algn="ctr" defTabSz="457200"/>
            <a:r>
              <a:rPr lang="en-US" dirty="0" smtClean="0">
                <a:solidFill>
                  <a:srgbClr val="000000"/>
                </a:solidFill>
              </a:rPr>
              <a:t>Saturday October 5 from 9 </a:t>
            </a:r>
            <a:r>
              <a:rPr lang="en-US" smtClean="0">
                <a:solidFill>
                  <a:srgbClr val="000000"/>
                </a:solidFill>
              </a:rPr>
              <a:t>am till 12 Noon</a:t>
            </a:r>
            <a:endParaRPr lang="en-US" dirty="0" smtClean="0">
              <a:solidFill>
                <a:srgbClr val="000000"/>
              </a:solidFill>
            </a:endParaRPr>
          </a:p>
          <a:p>
            <a:pPr defTabSz="457200"/>
            <a:endParaRPr lang="en-US" dirty="0">
              <a:solidFill>
                <a:srgbClr val="000000"/>
              </a:solidFill>
            </a:endParaRPr>
          </a:p>
          <a:p>
            <a:pPr algn="ctr" defTabSz="457200"/>
            <a:r>
              <a:rPr lang="en-US" dirty="0">
                <a:solidFill>
                  <a:srgbClr val="000000"/>
                </a:solidFill>
              </a:rPr>
              <a:t>Goal – 100% Student Participation</a:t>
            </a:r>
          </a:p>
          <a:p>
            <a:pPr defTabSz="457200"/>
            <a:endParaRPr lang="en-US" dirty="0" smtClean="0">
              <a:solidFill>
                <a:srgbClr val="000000"/>
              </a:solidFill>
            </a:endParaRPr>
          </a:p>
          <a:p>
            <a:pPr defTabSz="457200"/>
            <a:r>
              <a:rPr lang="en-US" dirty="0" smtClean="0">
                <a:solidFill>
                  <a:srgbClr val="000000"/>
                </a:solidFill>
              </a:rPr>
              <a:t>If you have not registered yet, please do so at our table outside the office TONIGHT!  </a:t>
            </a:r>
            <a:endParaRPr lang="en-US" dirty="0">
              <a:solidFill>
                <a:srgbClr val="000000"/>
              </a:solidFill>
            </a:endParaRPr>
          </a:p>
          <a:p>
            <a:pPr defTabSz="457200"/>
            <a:endParaRPr lang="en-US" dirty="0" smtClean="0">
              <a:solidFill>
                <a:srgbClr val="000000"/>
              </a:solidFill>
            </a:endParaRPr>
          </a:p>
          <a:p>
            <a:pPr algn="ctr" defTabSz="457200"/>
            <a:r>
              <a:rPr lang="en-US" dirty="0" smtClean="0">
                <a:solidFill>
                  <a:srgbClr val="000000"/>
                </a:solidFill>
              </a:rPr>
              <a:t>$5.00 to register!</a:t>
            </a:r>
          </a:p>
          <a:p>
            <a:pPr algn="ctr" defTabSz="457200"/>
            <a:r>
              <a:rPr lang="en-US" dirty="0" smtClean="0">
                <a:solidFill>
                  <a:srgbClr val="000000"/>
                </a:solidFill>
              </a:rPr>
              <a:t>Join in the fun and make it a family day! </a:t>
            </a:r>
          </a:p>
          <a:p>
            <a:pPr algn="ctr" defTabSz="457200"/>
            <a:r>
              <a:rPr lang="en-US" dirty="0" smtClean="0">
                <a:solidFill>
                  <a:srgbClr val="000000"/>
                </a:solidFill>
              </a:rPr>
              <a:t>Each person registered gets a t-shirt and snack!</a:t>
            </a:r>
          </a:p>
          <a:p>
            <a:pPr defTabSz="457200"/>
            <a:endParaRPr lang="en-US" dirty="0" smtClean="0">
              <a:solidFill>
                <a:srgbClr val="000000"/>
              </a:solidFill>
            </a:endParaRPr>
          </a:p>
          <a:p>
            <a:pPr algn="ctr" defTabSz="457200"/>
            <a:r>
              <a:rPr lang="en-US" b="1" dirty="0" smtClean="0">
                <a:solidFill>
                  <a:srgbClr val="000000"/>
                </a:solidFill>
              </a:rPr>
              <a:t>Please, help us reach our goal !!</a:t>
            </a:r>
          </a:p>
          <a:p>
            <a:pPr defTabSz="457200"/>
            <a:endParaRPr lang="en-US" dirty="0">
              <a:solidFill>
                <a:srgbClr val="000000"/>
              </a:solidFill>
            </a:endParaRPr>
          </a:p>
          <a:p>
            <a:pPr defTabSz="457200"/>
            <a:r>
              <a:rPr lang="en-US" dirty="0" smtClean="0">
                <a:solidFill>
                  <a:srgbClr val="000000"/>
                </a:solidFill>
              </a:rPr>
              <a:t>All proceeds are for literacy events this school year.</a:t>
            </a:r>
            <a:endParaRPr lang="en-US" dirty="0">
              <a:solidFill>
                <a:srgbClr val="000000"/>
              </a:solidFill>
            </a:endParaRPr>
          </a:p>
        </p:txBody>
      </p:sp>
    </p:spTree>
    <p:extLst>
      <p:ext uri="{BB962C8B-B14F-4D97-AF65-F5344CB8AC3E}">
        <p14:creationId xmlns:p14="http://schemas.microsoft.com/office/powerpoint/2010/main" val="833118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VOLUNTEER OPPORTUNITIES</a:t>
            </a:r>
            <a:endParaRPr lang="en-US" dirty="0"/>
          </a:p>
        </p:txBody>
      </p:sp>
      <p:sp>
        <p:nvSpPr>
          <p:cNvPr id="3" name="Content Placeholder 2"/>
          <p:cNvSpPr>
            <a:spLocks noGrp="1"/>
          </p:cNvSpPr>
          <p:nvPr>
            <p:ph idx="1"/>
          </p:nvPr>
        </p:nvSpPr>
        <p:spPr>
          <a:xfrm>
            <a:off x="1371600" y="2057400"/>
            <a:ext cx="6400800" cy="3429001"/>
          </a:xfrm>
        </p:spPr>
        <p:txBody>
          <a:bodyPr>
            <a:normAutofit fontScale="92500" lnSpcReduction="10000"/>
          </a:bodyPr>
          <a:lstStyle/>
          <a:p>
            <a:r>
              <a:rPr lang="en-US" dirty="0" smtClean="0"/>
              <a:t>PARENTS ARE WELCOME TO SUPPORT THE CLASS DURING THE DAY AND/OR AFTER SCHOOL HOURS</a:t>
            </a:r>
          </a:p>
          <a:p>
            <a:r>
              <a:rPr lang="en-US" dirty="0" smtClean="0"/>
              <a:t>WAYS TO HELP:</a:t>
            </a:r>
          </a:p>
          <a:p>
            <a:r>
              <a:rPr lang="en-US" dirty="0" smtClean="0"/>
              <a:t>COLLECT AND SUBMIT BOXTOPS FOR EDUCATION</a:t>
            </a:r>
          </a:p>
          <a:p>
            <a:r>
              <a:rPr lang="en-US" dirty="0" smtClean="0"/>
              <a:t>ENCOURAGE FAMILY MEMBERS TO COLLECT ALSO</a:t>
            </a:r>
          </a:p>
          <a:p>
            <a:r>
              <a:rPr lang="en-US" dirty="0" smtClean="0"/>
              <a:t>REFUNDABLES RECYCLING PROGRAM—DONATE CLEAN BOTTLES AND CANS TO SUPPORT OUR SCHOOL</a:t>
            </a:r>
          </a:p>
          <a:p>
            <a:pPr indent="0">
              <a:buNone/>
            </a:pPr>
            <a:r>
              <a:rPr lang="en-US" sz="1300" b="1" dirty="0" smtClean="0"/>
              <a:t>(SEE  YELLOW RECYCLING BINS OBTAINED FROM DONOR’S CHOOSE LOCATED THROUGHOUT THE BUILDING)</a:t>
            </a:r>
          </a:p>
          <a:p>
            <a:pPr indent="0">
              <a:buNone/>
            </a:pPr>
            <a:endParaRPr lang="en-US" sz="1200" b="1" dirty="0"/>
          </a:p>
        </p:txBody>
      </p:sp>
    </p:spTree>
    <p:extLst>
      <p:ext uri="{BB962C8B-B14F-4D97-AF65-F5344CB8AC3E}">
        <p14:creationId xmlns:p14="http://schemas.microsoft.com/office/powerpoint/2010/main" val="410430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teacher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 love teaching and learning!</a:t>
            </a:r>
          </a:p>
          <a:p>
            <a:r>
              <a:rPr lang="en-US" dirty="0" smtClean="0"/>
              <a:t>I have been teaching in Bridgeport since 2006.</a:t>
            </a:r>
          </a:p>
          <a:p>
            <a:r>
              <a:rPr lang="en-US" dirty="0" smtClean="0"/>
              <a:t>I have a Bachelor’s Degree, Master’s Degree, Sixth Year Diploma  Southern Connecticut State University, New Haven, CT</a:t>
            </a:r>
          </a:p>
          <a:p>
            <a:r>
              <a:rPr lang="en-US" dirty="0" smtClean="0"/>
              <a:t>Live in Stratford, Married to Jaime</a:t>
            </a:r>
          </a:p>
          <a:p>
            <a:r>
              <a:rPr lang="en-US" dirty="0" smtClean="0"/>
              <a:t>4 beautiful children, Jillian, Jaclyn, Jeffrey, &amp; Joseph</a:t>
            </a:r>
          </a:p>
          <a:p>
            <a:r>
              <a:rPr lang="en-US" dirty="0" smtClean="0"/>
              <a:t>2 adorable dogs, Stanley &amp; Boomer</a:t>
            </a:r>
          </a:p>
          <a:p>
            <a:pPr indent="0">
              <a:buNone/>
            </a:pPr>
            <a:endParaRPr lang="en-US" dirty="0"/>
          </a:p>
        </p:txBody>
      </p:sp>
    </p:spTree>
    <p:extLst>
      <p:ext uri="{BB962C8B-B14F-4D97-AF65-F5344CB8AC3E}">
        <p14:creationId xmlns:p14="http://schemas.microsoft.com/office/powerpoint/2010/main" val="26011562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6477000" cy="1905000"/>
          </a:xfrm>
        </p:spPr>
        <p:txBody>
          <a:bodyPr>
            <a:normAutofit/>
          </a:bodyPr>
          <a:lstStyle/>
          <a:p>
            <a:r>
              <a:rPr lang="en-US" b="1" dirty="0" smtClean="0">
                <a:solidFill>
                  <a:srgbClr val="0070C0"/>
                </a:solidFill>
              </a:rPr>
              <a:t>Thank you for your kind attention!</a:t>
            </a:r>
            <a:endParaRPr lang="en-US" b="1" dirty="0">
              <a:solidFill>
                <a:srgbClr val="0070C0"/>
              </a:solidFill>
            </a:endParaRPr>
          </a:p>
        </p:txBody>
      </p:sp>
      <p:sp>
        <p:nvSpPr>
          <p:cNvPr id="3" name="Content Placeholder 2"/>
          <p:cNvSpPr>
            <a:spLocks noGrp="1"/>
          </p:cNvSpPr>
          <p:nvPr>
            <p:ph idx="1"/>
          </p:nvPr>
        </p:nvSpPr>
        <p:spPr>
          <a:xfrm>
            <a:off x="1371600" y="2971800"/>
            <a:ext cx="6400800" cy="2514601"/>
          </a:xfrm>
        </p:spPr>
        <p:txBody>
          <a:bodyPr>
            <a:noAutofit/>
          </a:bodyPr>
          <a:lstStyle/>
          <a:p>
            <a:pPr indent="0" algn="ctr">
              <a:buNone/>
            </a:pPr>
            <a:r>
              <a:rPr lang="en-US" sz="3600" b="1" i="1" dirty="0" smtClean="0">
                <a:solidFill>
                  <a:srgbClr val="0070C0"/>
                </a:solidFill>
              </a:rPr>
              <a:t>NO TIME TO DAWDLE AS WE EMBARK ON A NEW SCHOOL YEAR!  </a:t>
            </a:r>
            <a:r>
              <a:rPr lang="en-US" sz="3600" b="1" i="1" dirty="0" smtClean="0">
                <a:solidFill>
                  <a:srgbClr val="0070C0"/>
                </a:solidFill>
                <a:sym typeface="Wingdings" pitchFamily="2" charset="2"/>
              </a:rPr>
              <a:t></a:t>
            </a:r>
            <a:endParaRPr lang="en-US" sz="3600" b="1" i="1" dirty="0">
              <a:solidFill>
                <a:srgbClr val="0070C0"/>
              </a:solidFill>
            </a:endParaRPr>
          </a:p>
        </p:txBody>
      </p:sp>
    </p:spTree>
    <p:extLst>
      <p:ext uri="{BB962C8B-B14F-4D97-AF65-F5344CB8AC3E}">
        <p14:creationId xmlns:p14="http://schemas.microsoft.com/office/powerpoint/2010/main" val="642149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a:t>
            </a:r>
            <a:endParaRPr lang="en-US" dirty="0"/>
          </a:p>
        </p:txBody>
      </p:sp>
      <p:sp>
        <p:nvSpPr>
          <p:cNvPr id="3" name="Content Placeholder 2"/>
          <p:cNvSpPr>
            <a:spLocks noGrp="1"/>
          </p:cNvSpPr>
          <p:nvPr>
            <p:ph idx="1"/>
          </p:nvPr>
        </p:nvSpPr>
        <p:spPr>
          <a:xfrm>
            <a:off x="1371600" y="2286000"/>
            <a:ext cx="6400800" cy="3352800"/>
          </a:xfrm>
        </p:spPr>
        <p:txBody>
          <a:bodyPr>
            <a:normAutofit fontScale="70000" lnSpcReduction="20000"/>
          </a:bodyPr>
          <a:lstStyle/>
          <a:p>
            <a:r>
              <a:rPr lang="en-US" b="1" dirty="0"/>
              <a:t>The Third Grade Reading Program provides the students with a textbook, practice books, guided Reading materials for individual and small group instruction.  The program is designed to meet Common Core State Standards.  </a:t>
            </a:r>
            <a:br>
              <a:rPr lang="en-US" b="1" dirty="0"/>
            </a:br>
            <a:r>
              <a:rPr lang="en-US" b="1" dirty="0"/>
              <a:t>Math curriculum consists of Math text and practice book, along with a variety of </a:t>
            </a:r>
            <a:r>
              <a:rPr lang="en-US" b="1" dirty="0" err="1"/>
              <a:t>manipulatives</a:t>
            </a:r>
            <a:r>
              <a:rPr lang="en-US" b="1" dirty="0"/>
              <a:t> for each student.</a:t>
            </a:r>
            <a:br>
              <a:rPr lang="en-US" b="1" dirty="0"/>
            </a:br>
            <a:r>
              <a:rPr lang="en-US" b="1" dirty="0"/>
              <a:t>Our students will learn to count and write numbers to 10,000, multiplication, and division.  </a:t>
            </a:r>
            <a:br>
              <a:rPr lang="en-US" b="1" dirty="0"/>
            </a:br>
            <a:r>
              <a:rPr lang="en-US" b="1" dirty="0"/>
              <a:t>The Social Studies curriculum focuses on Communities.  The students will predict, compare and contrast, apply their knowledge, create, explain, analyze, apply their understanding, and evaluate their own work</a:t>
            </a:r>
            <a:r>
              <a:rPr lang="en-US" b="1" dirty="0" smtClean="0"/>
              <a:t>.  Science is based on the Scientific Method.</a:t>
            </a:r>
            <a:r>
              <a:rPr lang="en-US" b="1" dirty="0"/>
              <a:t/>
            </a:r>
            <a:br>
              <a:rPr lang="en-US" b="1" dirty="0"/>
            </a:br>
            <a:endParaRPr lang="en-US" dirty="0"/>
          </a:p>
        </p:txBody>
      </p:sp>
    </p:spTree>
    <p:extLst>
      <p:ext uri="{BB962C8B-B14F-4D97-AF65-F5344CB8AC3E}">
        <p14:creationId xmlns:p14="http://schemas.microsoft.com/office/powerpoint/2010/main" val="1082265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Taxonomy of grade three</a:t>
            </a:r>
            <a:endParaRPr lang="en-US" sz="2800" dirty="0"/>
          </a:p>
        </p:txBody>
      </p:sp>
      <p:sp>
        <p:nvSpPr>
          <p:cNvPr id="3" name="Content Placeholder 2"/>
          <p:cNvSpPr>
            <a:spLocks noGrp="1"/>
          </p:cNvSpPr>
          <p:nvPr>
            <p:ph idx="1"/>
          </p:nvPr>
        </p:nvSpPr>
        <p:spPr/>
        <p:txBody>
          <a:bodyPr/>
          <a:lstStyle/>
          <a:p>
            <a:pPr>
              <a:lnSpc>
                <a:spcPct val="115000"/>
              </a:lnSpc>
              <a:spcBef>
                <a:spcPts val="0"/>
              </a:spcBef>
            </a:pPr>
            <a:r>
              <a:rPr lang="en-US" b="1" dirty="0">
                <a:latin typeface="Calibri"/>
                <a:ea typeface="Calibri"/>
                <a:cs typeface="Times New Roman"/>
              </a:rPr>
              <a:t>Attendance</a:t>
            </a:r>
            <a:r>
              <a:rPr lang="en-US" dirty="0">
                <a:latin typeface="Calibri"/>
                <a:ea typeface="Calibri"/>
                <a:cs typeface="Times New Roman"/>
              </a:rPr>
              <a:t> is very important.  School hours are 8:35am – 3:00pm; students arriving after 8:45 are considered “tardy” and will need a pass from the office.</a:t>
            </a:r>
          </a:p>
          <a:p>
            <a:pPr>
              <a:lnSpc>
                <a:spcPct val="115000"/>
              </a:lnSpc>
              <a:spcBef>
                <a:spcPts val="0"/>
              </a:spcBef>
            </a:pPr>
            <a:r>
              <a:rPr lang="en-US" b="1" dirty="0">
                <a:latin typeface="Calibri"/>
                <a:ea typeface="Calibri"/>
                <a:cs typeface="Times New Roman"/>
              </a:rPr>
              <a:t>Absences</a:t>
            </a:r>
            <a:r>
              <a:rPr lang="en-US" dirty="0">
                <a:latin typeface="Calibri"/>
                <a:ea typeface="Calibri"/>
                <a:cs typeface="Times New Roman"/>
              </a:rPr>
              <a:t> – if your child is absent, please send a note.</a:t>
            </a:r>
          </a:p>
          <a:p>
            <a:r>
              <a:rPr lang="en-US" b="1" dirty="0">
                <a:latin typeface="Calibri"/>
                <a:ea typeface="Calibri"/>
                <a:cs typeface="Times New Roman"/>
              </a:rPr>
              <a:t>Art</a:t>
            </a:r>
            <a:r>
              <a:rPr lang="en-US" dirty="0">
                <a:latin typeface="Calibri"/>
                <a:ea typeface="Calibri"/>
                <a:cs typeface="Times New Roman"/>
              </a:rPr>
              <a:t> will be on Thursday</a:t>
            </a:r>
            <a:endParaRPr lang="en-US" dirty="0"/>
          </a:p>
        </p:txBody>
      </p:sp>
    </p:spTree>
    <p:extLst>
      <p:ext uri="{BB962C8B-B14F-4D97-AF65-F5344CB8AC3E}">
        <p14:creationId xmlns:p14="http://schemas.microsoft.com/office/powerpoint/2010/main" val="405626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533400"/>
          </a:xfrm>
        </p:spPr>
        <p:txBody>
          <a:bodyPr>
            <a:normAutofit fontScale="90000"/>
          </a:bodyPr>
          <a:lstStyle/>
          <a:p>
            <a:r>
              <a:rPr lang="en-US" dirty="0" smtClean="0"/>
              <a:t>WORK HABITS</a:t>
            </a:r>
            <a:endParaRPr lang="en-US" dirty="0"/>
          </a:p>
        </p:txBody>
      </p:sp>
      <p:sp>
        <p:nvSpPr>
          <p:cNvPr id="3" name="Content Placeholder 2"/>
          <p:cNvSpPr>
            <a:spLocks noGrp="1"/>
          </p:cNvSpPr>
          <p:nvPr>
            <p:ph idx="1"/>
          </p:nvPr>
        </p:nvSpPr>
        <p:spPr/>
        <p:txBody>
          <a:bodyPr>
            <a:normAutofit/>
          </a:bodyPr>
          <a:lstStyle/>
          <a:p>
            <a:pPr>
              <a:lnSpc>
                <a:spcPct val="115000"/>
              </a:lnSpc>
              <a:spcBef>
                <a:spcPts val="0"/>
              </a:spcBef>
            </a:pPr>
            <a:r>
              <a:rPr lang="en-US" sz="3200" b="1" dirty="0">
                <a:latin typeface="Calibri"/>
                <a:ea typeface="Calibri"/>
                <a:cs typeface="Times New Roman"/>
              </a:rPr>
              <a:t>Be Prepared!!</a:t>
            </a:r>
            <a:r>
              <a:rPr lang="en-US" sz="3200" dirty="0">
                <a:latin typeface="Calibri"/>
                <a:ea typeface="Calibri"/>
                <a:cs typeface="Times New Roman"/>
              </a:rPr>
              <a:t>  </a:t>
            </a:r>
            <a:endParaRPr lang="en-US" sz="3200" dirty="0" smtClean="0">
              <a:latin typeface="Calibri"/>
              <a:ea typeface="Calibri"/>
              <a:cs typeface="Times New Roman"/>
            </a:endParaRPr>
          </a:p>
          <a:p>
            <a:pPr>
              <a:lnSpc>
                <a:spcPct val="115000"/>
              </a:lnSpc>
              <a:spcBef>
                <a:spcPts val="0"/>
              </a:spcBef>
            </a:pPr>
            <a:r>
              <a:rPr lang="en-US" sz="3200" b="1" dirty="0" smtClean="0">
                <a:latin typeface="Calibri"/>
                <a:ea typeface="Calibri"/>
                <a:cs typeface="Times New Roman"/>
              </a:rPr>
              <a:t>Bring</a:t>
            </a:r>
            <a:r>
              <a:rPr lang="en-US" sz="3200" dirty="0" smtClean="0">
                <a:latin typeface="Calibri"/>
                <a:ea typeface="Calibri"/>
                <a:cs typeface="Times New Roman"/>
              </a:rPr>
              <a:t> </a:t>
            </a:r>
            <a:r>
              <a:rPr lang="en-US" sz="3200" b="1" dirty="0" smtClean="0">
                <a:latin typeface="Calibri"/>
                <a:ea typeface="Calibri"/>
                <a:cs typeface="Times New Roman"/>
              </a:rPr>
              <a:t>2 sharpened pencils every day.</a:t>
            </a:r>
          </a:p>
          <a:p>
            <a:pPr>
              <a:lnSpc>
                <a:spcPct val="115000"/>
              </a:lnSpc>
              <a:spcBef>
                <a:spcPts val="0"/>
              </a:spcBef>
            </a:pPr>
            <a:r>
              <a:rPr lang="en-US" sz="3200" b="1" dirty="0" smtClean="0">
                <a:latin typeface="Calibri"/>
                <a:ea typeface="Calibri"/>
                <a:cs typeface="Times New Roman"/>
              </a:rPr>
              <a:t>Best </a:t>
            </a:r>
            <a:r>
              <a:rPr lang="en-US" sz="3200" b="1" dirty="0">
                <a:latin typeface="Calibri"/>
                <a:ea typeface="Calibri"/>
                <a:cs typeface="Times New Roman"/>
              </a:rPr>
              <a:t>Effort</a:t>
            </a:r>
            <a:r>
              <a:rPr lang="en-US" sz="3200" dirty="0">
                <a:latin typeface="Calibri"/>
                <a:ea typeface="Calibri"/>
                <a:cs typeface="Times New Roman"/>
              </a:rPr>
              <a:t> and </a:t>
            </a:r>
            <a:r>
              <a:rPr lang="en-US" sz="3200" b="1" dirty="0">
                <a:latin typeface="Calibri"/>
                <a:ea typeface="Calibri"/>
                <a:cs typeface="Times New Roman"/>
              </a:rPr>
              <a:t>Best Behavior</a:t>
            </a:r>
            <a:r>
              <a:rPr lang="en-US" sz="3200" dirty="0">
                <a:latin typeface="Calibri"/>
                <a:ea typeface="Calibri"/>
                <a:cs typeface="Times New Roman"/>
              </a:rPr>
              <a:t> are expected at all times.</a:t>
            </a:r>
            <a:endParaRPr lang="en-US" sz="3200" dirty="0">
              <a:effectLst/>
              <a:latin typeface="Calibri"/>
              <a:ea typeface="Calibri"/>
              <a:cs typeface="Times New Roman"/>
            </a:endParaRPr>
          </a:p>
        </p:txBody>
      </p:sp>
    </p:spTree>
    <p:extLst>
      <p:ext uri="{BB962C8B-B14F-4D97-AF65-F5344CB8AC3E}">
        <p14:creationId xmlns:p14="http://schemas.microsoft.com/office/powerpoint/2010/main" val="3566825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a:t>
            </a:r>
            <a:endParaRPr lang="en-US" dirty="0"/>
          </a:p>
        </p:txBody>
      </p:sp>
      <p:sp>
        <p:nvSpPr>
          <p:cNvPr id="3" name="Content Placeholder 2"/>
          <p:cNvSpPr>
            <a:spLocks noGrp="1"/>
          </p:cNvSpPr>
          <p:nvPr>
            <p:ph idx="1"/>
          </p:nvPr>
        </p:nvSpPr>
        <p:spPr/>
        <p:txBody>
          <a:bodyPr/>
          <a:lstStyle/>
          <a:p>
            <a:r>
              <a:rPr lang="en-US" dirty="0"/>
              <a:t>Calendars will be sent home monthly.  Please review it &amp; post for important school news/events.  Conferences are scheduled in November &amp; April for report cards.  I will be also available to meet with you before or after school by appointment to discuss any questions or concerns.</a:t>
            </a:r>
          </a:p>
          <a:p>
            <a:pPr indent="0">
              <a:buNone/>
            </a:pPr>
            <a:endParaRPr lang="en-US" dirty="0"/>
          </a:p>
          <a:p>
            <a:endParaRPr lang="en-US" dirty="0"/>
          </a:p>
        </p:txBody>
      </p:sp>
    </p:spTree>
    <p:extLst>
      <p:ext uri="{BB962C8B-B14F-4D97-AF65-F5344CB8AC3E}">
        <p14:creationId xmlns:p14="http://schemas.microsoft.com/office/powerpoint/2010/main" val="905239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15000"/>
              </a:lnSpc>
              <a:spcBef>
                <a:spcPts val="0"/>
              </a:spcBef>
            </a:pPr>
            <a:r>
              <a:rPr lang="en-US" b="1" dirty="0">
                <a:latin typeface="Calibri"/>
                <a:ea typeface="Calibri"/>
                <a:cs typeface="Times New Roman"/>
              </a:rPr>
              <a:t>Donor’s Choose</a:t>
            </a:r>
            <a:r>
              <a:rPr lang="en-US" dirty="0">
                <a:latin typeface="Calibri"/>
                <a:ea typeface="Calibri"/>
                <a:cs typeface="Times New Roman"/>
              </a:rPr>
              <a:t> – I will be applying for grants through Donor’s Choose.  Please read and sign the permission slip if you will allow your child to </a:t>
            </a:r>
            <a:r>
              <a:rPr lang="en-US" dirty="0" smtClean="0">
                <a:latin typeface="Calibri"/>
                <a:ea typeface="Calibri"/>
                <a:cs typeface="Times New Roman"/>
              </a:rPr>
              <a:t>be photographed.  </a:t>
            </a:r>
            <a:r>
              <a:rPr lang="en-US" dirty="0">
                <a:latin typeface="Calibri"/>
                <a:ea typeface="Calibri"/>
                <a:cs typeface="Times New Roman"/>
              </a:rPr>
              <a:t>No names will be on the photos.</a:t>
            </a:r>
          </a:p>
          <a:p>
            <a:pPr>
              <a:lnSpc>
                <a:spcPct val="115000"/>
              </a:lnSpc>
              <a:spcBef>
                <a:spcPts val="0"/>
              </a:spcBef>
            </a:pPr>
            <a:r>
              <a:rPr lang="en-US" b="1" dirty="0">
                <a:latin typeface="Calibri"/>
                <a:ea typeface="Calibri"/>
                <a:cs typeface="Times New Roman"/>
              </a:rPr>
              <a:t>DRA testing</a:t>
            </a:r>
            <a:r>
              <a:rPr lang="en-US" dirty="0">
                <a:latin typeface="Calibri"/>
                <a:ea typeface="Calibri"/>
                <a:cs typeface="Times New Roman"/>
              </a:rPr>
              <a:t> – your child will be tested in September, January, and May.  Students should be reading at a Level 38 or higher by the end of the year. </a:t>
            </a:r>
          </a:p>
          <a:p>
            <a:r>
              <a:rPr lang="en-US" b="1" dirty="0">
                <a:latin typeface="Calibri"/>
                <a:ea typeface="Calibri"/>
                <a:cs typeface="Times New Roman"/>
              </a:rPr>
              <a:t>Discipline</a:t>
            </a:r>
            <a:r>
              <a:rPr lang="en-US" dirty="0">
                <a:latin typeface="Calibri"/>
                <a:ea typeface="Calibri"/>
                <a:cs typeface="Times New Roman"/>
              </a:rPr>
              <a:t> – Green, Yellow, Red. </a:t>
            </a:r>
            <a:endParaRPr lang="en-US" dirty="0"/>
          </a:p>
        </p:txBody>
      </p:sp>
    </p:spTree>
    <p:extLst>
      <p:ext uri="{BB962C8B-B14F-4D97-AF65-F5344CB8AC3E}">
        <p14:creationId xmlns:p14="http://schemas.microsoft.com/office/powerpoint/2010/main" val="2715879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nSpc>
                <a:spcPct val="115000"/>
              </a:lnSpc>
              <a:spcBef>
                <a:spcPts val="0"/>
              </a:spcBef>
            </a:pPr>
            <a:r>
              <a:rPr lang="en-US" b="1" dirty="0">
                <a:latin typeface="Calibri"/>
                <a:ea typeface="Calibri"/>
                <a:cs typeface="Times New Roman"/>
              </a:rPr>
              <a:t>Emergency forms</a:t>
            </a:r>
            <a:r>
              <a:rPr lang="en-US" dirty="0">
                <a:latin typeface="Calibri"/>
                <a:ea typeface="Calibri"/>
                <a:cs typeface="Times New Roman"/>
              </a:rPr>
              <a:t> – We need to have current emergency information at ALL times.  If you have not already done so, please send in your completed emergency form</a:t>
            </a:r>
            <a:r>
              <a:rPr lang="en-US" dirty="0" smtClean="0">
                <a:latin typeface="Calibri"/>
                <a:ea typeface="Calibri"/>
                <a:cs typeface="Times New Roman"/>
              </a:rPr>
              <a:t>.</a:t>
            </a:r>
          </a:p>
          <a:p>
            <a:pPr>
              <a:lnSpc>
                <a:spcPct val="115000"/>
              </a:lnSpc>
              <a:spcBef>
                <a:spcPts val="0"/>
              </a:spcBef>
            </a:pPr>
            <a:r>
              <a:rPr lang="en-US" dirty="0" smtClean="0">
                <a:latin typeface="Calibri"/>
                <a:ea typeface="Calibri"/>
                <a:cs typeface="Times New Roman"/>
              </a:rPr>
              <a:t>IF ANY INFORMATION CHANGES AT ANY TIME DURING THE YEAR, PLEASE SEND A NOTE WITH YOUR CHILD; OR NOTIFY THE MAIN OFFICE; OR NOTIFY THE TEACHER</a:t>
            </a:r>
            <a:endParaRPr lang="en-US" dirty="0">
              <a:latin typeface="Calibri"/>
              <a:ea typeface="Calibri"/>
              <a:cs typeface="Times New Roman"/>
            </a:endParaRPr>
          </a:p>
          <a:p>
            <a:r>
              <a:rPr lang="en-US" b="1" dirty="0">
                <a:latin typeface="Calibri"/>
                <a:ea typeface="Calibri"/>
                <a:cs typeface="Times New Roman"/>
              </a:rPr>
              <a:t>Email</a:t>
            </a:r>
            <a:r>
              <a:rPr lang="en-US" dirty="0">
                <a:latin typeface="Calibri"/>
                <a:ea typeface="Calibri"/>
                <a:cs typeface="Times New Roman"/>
              </a:rPr>
              <a:t> address: </a:t>
            </a:r>
            <a:r>
              <a:rPr lang="en-US" b="1" dirty="0" err="1">
                <a:latin typeface="Calibri"/>
                <a:ea typeface="Calibri"/>
                <a:cs typeface="Times New Roman"/>
              </a:rPr>
              <a:t>Rm</a:t>
            </a:r>
            <a:r>
              <a:rPr lang="en-US" b="1" dirty="0">
                <a:latin typeface="Calibri"/>
                <a:ea typeface="Calibri"/>
                <a:cs typeface="Times New Roman"/>
              </a:rPr>
              <a:t> 203</a:t>
            </a:r>
            <a:r>
              <a:rPr lang="en-US" dirty="0">
                <a:latin typeface="Calibri"/>
                <a:ea typeface="Calibri"/>
                <a:cs typeface="Times New Roman"/>
              </a:rPr>
              <a:t>: </a:t>
            </a:r>
            <a:r>
              <a:rPr lang="en-US" u="sng" dirty="0" smtClean="0">
                <a:solidFill>
                  <a:srgbClr val="0000FF"/>
                </a:solidFill>
                <a:latin typeface="Calibri"/>
                <a:ea typeface="Calibri"/>
                <a:cs typeface="Times New Roman"/>
                <a:hlinkClick r:id="rId2"/>
              </a:rPr>
              <a:t>pjannetty@bridgeportedu.net</a:t>
            </a:r>
            <a:endParaRPr lang="en-US" dirty="0"/>
          </a:p>
        </p:txBody>
      </p:sp>
    </p:spTree>
    <p:extLst>
      <p:ext uri="{BB962C8B-B14F-4D97-AF65-F5344CB8AC3E}">
        <p14:creationId xmlns:p14="http://schemas.microsoft.com/office/powerpoint/2010/main" val="4466500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266</TotalTime>
  <Words>1968</Words>
  <Application>Microsoft Office PowerPoint</Application>
  <PresentationFormat>On-screen Show (4:3)</PresentationFormat>
  <Paragraphs>193</Paragraphs>
  <Slides>30</Slides>
  <Notes>1</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Couture</vt:lpstr>
      <vt:lpstr>Solstice</vt:lpstr>
      <vt:lpstr>Verve</vt:lpstr>
      <vt:lpstr>Office Theme</vt:lpstr>
      <vt:lpstr> welcome to grade three!</vt:lpstr>
      <vt:lpstr>Kindness is wisdom</vt:lpstr>
      <vt:lpstr>About the teacher</vt:lpstr>
      <vt:lpstr>CURRICULUM</vt:lpstr>
      <vt:lpstr>Taxonomy of grade three</vt:lpstr>
      <vt:lpstr>WORK HABITS</vt:lpstr>
      <vt:lpstr>CALENDAR</vt:lpstr>
      <vt:lpstr>PowerPoint Presentation</vt:lpstr>
      <vt:lpstr>PowerPoint Presentation</vt:lpstr>
      <vt:lpstr>PowerPoint Presentation</vt:lpstr>
      <vt:lpstr>GRADES</vt:lpstr>
      <vt:lpstr>Grading scale</vt:lpstr>
      <vt:lpstr>Grading</vt:lpstr>
      <vt:lpstr>Powerschool grading</vt:lpstr>
      <vt:lpstr>PowerPoint Presentation</vt:lpstr>
      <vt:lpstr>PowerPoint Presentation</vt:lpstr>
      <vt:lpstr>PowerPoint Presentation</vt:lpstr>
      <vt:lpstr>PowerPoint Presentation</vt:lpstr>
      <vt:lpstr>Questions?</vt:lpstr>
      <vt:lpstr>Smile </vt:lpstr>
      <vt:lpstr>UNIFORMS</vt:lpstr>
      <vt:lpstr>WOW!</vt:lpstr>
      <vt:lpstr>BLANCHE’S HONOR BOOKS</vt:lpstr>
      <vt:lpstr>BLANCHE’S HONOR BOOK 2013</vt:lpstr>
      <vt:lpstr>PowerPoint Presentation</vt:lpstr>
      <vt:lpstr>PowerPoint Presentation</vt:lpstr>
      <vt:lpstr>Computers Ms. Blaszczynski – Room 211</vt:lpstr>
      <vt:lpstr>PowerPoint Presentation</vt:lpstr>
      <vt:lpstr>VOLUNTEER OPPORTUNITIES</vt:lpstr>
      <vt:lpstr>Thank you for your kind attention!</vt:lpstr>
    </vt:vector>
  </TitlesOfParts>
  <Company>Bridgeport Board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grade three!</dc:title>
  <dc:creator>BBOE Client</dc:creator>
  <cp:lastModifiedBy>Jannetty</cp:lastModifiedBy>
  <cp:revision>24</cp:revision>
  <dcterms:created xsi:type="dcterms:W3CDTF">2013-09-09T20:32:14Z</dcterms:created>
  <dcterms:modified xsi:type="dcterms:W3CDTF">2013-09-12T03:54:31Z</dcterms:modified>
</cp:coreProperties>
</file>