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 id="2147483756" r:id="rId3"/>
  </p:sldMasterIdLst>
  <p:notesMasterIdLst>
    <p:notesMasterId r:id="rId39"/>
  </p:notesMasterIdLst>
  <p:sldIdLst>
    <p:sldId id="256" r:id="rId4"/>
    <p:sldId id="257" r:id="rId5"/>
    <p:sldId id="258" r:id="rId6"/>
    <p:sldId id="297" r:id="rId7"/>
    <p:sldId id="306" r:id="rId8"/>
    <p:sldId id="307" r:id="rId9"/>
    <p:sldId id="301" r:id="rId10"/>
    <p:sldId id="302" r:id="rId11"/>
    <p:sldId id="303" r:id="rId12"/>
    <p:sldId id="260" r:id="rId13"/>
    <p:sldId id="261" r:id="rId14"/>
    <p:sldId id="262" r:id="rId15"/>
    <p:sldId id="263" r:id="rId16"/>
    <p:sldId id="305" r:id="rId17"/>
    <p:sldId id="264" r:id="rId18"/>
    <p:sldId id="265" r:id="rId19"/>
    <p:sldId id="274" r:id="rId20"/>
    <p:sldId id="290" r:id="rId21"/>
    <p:sldId id="292" r:id="rId22"/>
    <p:sldId id="266" r:id="rId23"/>
    <p:sldId id="267" r:id="rId24"/>
    <p:sldId id="268" r:id="rId25"/>
    <p:sldId id="269" r:id="rId26"/>
    <p:sldId id="270" r:id="rId27"/>
    <p:sldId id="300" r:id="rId28"/>
    <p:sldId id="271" r:id="rId29"/>
    <p:sldId id="304" r:id="rId30"/>
    <p:sldId id="272" r:id="rId31"/>
    <p:sldId id="273" r:id="rId32"/>
    <p:sldId id="293" r:id="rId33"/>
    <p:sldId id="280" r:id="rId34"/>
    <p:sldId id="283" r:id="rId35"/>
    <p:sldId id="296" r:id="rId36"/>
    <p:sldId id="308" r:id="rId37"/>
    <p:sldId id="299"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1" autoAdjust="0"/>
    <p:restoredTop sz="94660"/>
  </p:normalViewPr>
  <p:slideViewPr>
    <p:cSldViewPr>
      <p:cViewPr>
        <p:scale>
          <a:sx n="114" d="100"/>
          <a:sy n="114" d="100"/>
        </p:scale>
        <p:origin x="-95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160953-62C0-4145-9E30-A6F17E1CF598}" type="datetimeFigureOut">
              <a:rPr lang="en-US" smtClean="0"/>
              <a:t>9/11/2017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C6DA65-6B85-4F74-9352-0AA62430A797}" type="slidenum">
              <a:rPr lang="en-US" smtClean="0"/>
              <a:t>‹#›</a:t>
            </a:fld>
            <a:endParaRPr lang="en-US"/>
          </a:p>
        </p:txBody>
      </p:sp>
    </p:spTree>
    <p:extLst>
      <p:ext uri="{BB962C8B-B14F-4D97-AF65-F5344CB8AC3E}">
        <p14:creationId xmlns:p14="http://schemas.microsoft.com/office/powerpoint/2010/main" val="262635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C6DA65-6B85-4F74-9352-0AA62430A797}" type="slidenum">
              <a:rPr lang="en-US" smtClean="0"/>
              <a:t>1</a:t>
            </a:fld>
            <a:endParaRPr lang="en-US"/>
          </a:p>
        </p:txBody>
      </p:sp>
    </p:spTree>
    <p:extLst>
      <p:ext uri="{BB962C8B-B14F-4D97-AF65-F5344CB8AC3E}">
        <p14:creationId xmlns:p14="http://schemas.microsoft.com/office/powerpoint/2010/main" val="827386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11F82F-775D-48C3-AF9E-73FF92872BD0}"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4100329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6C5B04B7-CA89-42FB-BD84-1CB0B9406D21}" type="datetimeFigureOut">
              <a:rPr lang="en-US" smtClean="0"/>
              <a:t>9/11/2017</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1B592FDC-D6C5-4391-A802-ED5D7EC7580F}"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5B04B7-CA89-42FB-BD84-1CB0B9406D21}" type="datetimeFigureOut">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92FDC-D6C5-4391-A802-ED5D7EC7580F}"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5B04B7-CA89-42FB-BD84-1CB0B9406D21}" type="datetimeFigureOut">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92FDC-D6C5-4391-A802-ED5D7EC7580F}"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solidFill>
                <a:prstClr val="black"/>
              </a:solidFill>
            </a:endParaRPr>
          </a:p>
        </p:txBody>
      </p:sp>
      <p:sp>
        <p:nvSpPr>
          <p:cNvPr id="5" name="Oval 8"/>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solidFill>
                <a:prstClr val="black"/>
              </a:solidFill>
            </a:endParaRPr>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fld id="{39353BD7-04BA-4AB8-B291-4908B2E7C9A2}" type="datetimeFigureOut">
              <a:rPr lang="en-US">
                <a:solidFill>
                  <a:srgbClr val="E7DEC9">
                    <a:shade val="50000"/>
                    <a:satMod val="200000"/>
                  </a:srgbClr>
                </a:solidFill>
              </a:rPr>
              <a:pPr>
                <a:defRPr/>
              </a:pPr>
              <a:t>9/11/2017</a:t>
            </a:fld>
            <a:endParaRPr lang="en-US">
              <a:solidFill>
                <a:srgbClr val="E7DEC9">
                  <a:shade val="50000"/>
                  <a:satMod val="200000"/>
                </a:srgbClr>
              </a:solidFill>
            </a:endParaRPr>
          </a:p>
        </p:txBody>
      </p:sp>
      <p:sp>
        <p:nvSpPr>
          <p:cNvPr id="7" name="Footer Placeholder 19"/>
          <p:cNvSpPr>
            <a:spLocks noGrp="1"/>
          </p:cNvSpPr>
          <p:nvPr>
            <p:ph type="ftr" sz="quarter" idx="11"/>
          </p:nvPr>
        </p:nvSpPr>
        <p:spPr/>
        <p:txBody>
          <a:bodyPr/>
          <a:lstStyle>
            <a:lvl1pPr>
              <a:defRPr/>
            </a:lvl1pPr>
            <a:extLst/>
          </a:lstStyle>
          <a:p>
            <a:pPr>
              <a:defRPr/>
            </a:pPr>
            <a:endParaRPr lang="en-US">
              <a:solidFill>
                <a:srgbClr val="E7DEC9">
                  <a:shade val="50000"/>
                  <a:satMod val="200000"/>
                </a:srgbClr>
              </a:solidFill>
            </a:endParaRPr>
          </a:p>
        </p:txBody>
      </p:sp>
      <p:sp>
        <p:nvSpPr>
          <p:cNvPr id="8" name="Slide Number Placeholder 9"/>
          <p:cNvSpPr>
            <a:spLocks noGrp="1"/>
          </p:cNvSpPr>
          <p:nvPr>
            <p:ph type="sldNum" sz="quarter" idx="12"/>
          </p:nvPr>
        </p:nvSpPr>
        <p:spPr/>
        <p:txBody>
          <a:bodyPr/>
          <a:lstStyle>
            <a:lvl1pPr>
              <a:defRPr/>
            </a:lvl1pPr>
            <a:extLst/>
          </a:lstStyle>
          <a:p>
            <a:pPr>
              <a:defRPr/>
            </a:pPr>
            <a:fld id="{F9A947FF-3238-40CA-AADE-4472481FE6FF}"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1035860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806228CB-D051-48B3-819C-FD439FB9BC96}" type="datetimeFigureOut">
              <a:rPr lang="en-US">
                <a:solidFill>
                  <a:srgbClr val="E7DEC9">
                    <a:shade val="50000"/>
                    <a:satMod val="200000"/>
                  </a:srgbClr>
                </a:solidFill>
              </a:rPr>
              <a:pPr>
                <a:defRPr/>
              </a:pPr>
              <a:t>9/11/2017</a:t>
            </a:fld>
            <a:endParaRPr lang="en-US">
              <a:solidFill>
                <a:srgbClr val="E7DEC9">
                  <a:shade val="50000"/>
                  <a:satMod val="200000"/>
                </a:srgbClr>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6" name="Slide Number Placeholder 21"/>
          <p:cNvSpPr>
            <a:spLocks noGrp="1"/>
          </p:cNvSpPr>
          <p:nvPr>
            <p:ph type="sldNum" sz="quarter" idx="12"/>
          </p:nvPr>
        </p:nvSpPr>
        <p:spPr/>
        <p:txBody>
          <a:bodyPr/>
          <a:lstStyle>
            <a:lvl1pPr>
              <a:defRPr/>
            </a:lvl1pPr>
          </a:lstStyle>
          <a:p>
            <a:pPr>
              <a:defRPr/>
            </a:pPr>
            <a:fld id="{182A3A82-4BC3-439C-86B9-745A26D27704}"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3937921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6"/>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5" name="Rectangle 9"/>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6"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solidFill>
                <a:prstClr val="black"/>
              </a:solidFill>
            </a:endParaRPr>
          </a:p>
        </p:txBody>
      </p:sp>
      <p:sp>
        <p:nvSpPr>
          <p:cNvPr id="7" name="Oval 8"/>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solidFill>
                <a:prstClr val="black"/>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E4A9853D-CAF9-4F0A-88DD-67A5FB1A9014}" type="datetimeFigureOut">
              <a:rPr lang="en-US">
                <a:solidFill>
                  <a:srgbClr val="E7DEC9">
                    <a:shade val="50000"/>
                    <a:satMod val="200000"/>
                  </a:srgbClr>
                </a:solidFill>
              </a:rPr>
              <a:pPr>
                <a:defRPr/>
              </a:pPr>
              <a:t>9/11/2017</a:t>
            </a:fld>
            <a:endParaRPr lang="en-US">
              <a:solidFill>
                <a:srgbClr val="E7DEC9">
                  <a:shade val="50000"/>
                  <a:satMod val="200000"/>
                </a:srgbClr>
              </a:solidFill>
            </a:endParaRPr>
          </a:p>
        </p:txBody>
      </p:sp>
      <p:sp>
        <p:nvSpPr>
          <p:cNvPr id="9" name="Footer Placeholder 4"/>
          <p:cNvSpPr>
            <a:spLocks noGrp="1"/>
          </p:cNvSpPr>
          <p:nvPr>
            <p:ph type="ftr" sz="quarter" idx="11"/>
          </p:nvPr>
        </p:nvSpPr>
        <p:spPr/>
        <p:txBody>
          <a:bodyPr/>
          <a:lstStyle>
            <a:lvl1pPr>
              <a:defRPr/>
            </a:lvl1pPr>
            <a:extLst/>
          </a:lstStyle>
          <a:p>
            <a:pPr>
              <a:defRPr/>
            </a:pPr>
            <a:endParaRPr lang="en-US">
              <a:solidFill>
                <a:srgbClr val="E7DEC9">
                  <a:shade val="50000"/>
                  <a:satMod val="200000"/>
                </a:srgbClr>
              </a:solidFill>
            </a:endParaRPr>
          </a:p>
        </p:txBody>
      </p:sp>
      <p:sp>
        <p:nvSpPr>
          <p:cNvPr id="10" name="Slide Number Placeholder 5"/>
          <p:cNvSpPr>
            <a:spLocks noGrp="1"/>
          </p:cNvSpPr>
          <p:nvPr>
            <p:ph type="sldNum" sz="quarter" idx="12"/>
          </p:nvPr>
        </p:nvSpPr>
        <p:spPr/>
        <p:txBody>
          <a:bodyPr/>
          <a:lstStyle>
            <a:lvl1pPr>
              <a:defRPr/>
            </a:lvl1pPr>
            <a:extLst/>
          </a:lstStyle>
          <a:p>
            <a:pPr>
              <a:defRPr/>
            </a:pPr>
            <a:fld id="{6628A72B-2364-4CA1-9A5B-A0E9E43CE72D}"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6159118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D647BB76-4B4B-41F9-ADFB-8673011181B4}" type="datetimeFigureOut">
              <a:rPr lang="en-US">
                <a:solidFill>
                  <a:srgbClr val="E7DEC9">
                    <a:shade val="50000"/>
                    <a:satMod val="200000"/>
                  </a:srgbClr>
                </a:solidFill>
              </a:rPr>
              <a:pPr>
                <a:defRPr/>
              </a:pPr>
              <a:t>9/11/2017</a:t>
            </a:fld>
            <a:endParaRPr lang="en-US">
              <a:solidFill>
                <a:srgbClr val="E7DEC9">
                  <a:shade val="50000"/>
                  <a:satMod val="200000"/>
                </a:srgbClr>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7" name="Slide Number Placeholder 21"/>
          <p:cNvSpPr>
            <a:spLocks noGrp="1"/>
          </p:cNvSpPr>
          <p:nvPr>
            <p:ph type="sldNum" sz="quarter" idx="12"/>
          </p:nvPr>
        </p:nvSpPr>
        <p:spPr/>
        <p:txBody>
          <a:bodyPr/>
          <a:lstStyle>
            <a:lvl1pPr>
              <a:defRPr/>
            </a:lvl1pPr>
          </a:lstStyle>
          <a:p>
            <a:pPr>
              <a:defRPr/>
            </a:pPr>
            <a:fld id="{F619EF04-9AB7-4C31-B992-B84B882DF2E4}"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0207833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A142CF92-983F-41DB-8784-2C1B5AA0C36A}" type="datetimeFigureOut">
              <a:rPr lang="en-US">
                <a:solidFill>
                  <a:srgbClr val="E7DEC9">
                    <a:shade val="50000"/>
                    <a:satMod val="200000"/>
                  </a:srgbClr>
                </a:solidFill>
              </a:rPr>
              <a:pPr>
                <a:defRPr/>
              </a:pPr>
              <a:t>9/11/2017</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4E1571C7-49A5-4727-BD0E-8B1EC1FF33B5}"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1013400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0AE94069-F660-4CB8-B4E6-6F4E2C2808AA}" type="datetimeFigureOut">
              <a:rPr lang="en-US">
                <a:solidFill>
                  <a:srgbClr val="E7DEC9">
                    <a:shade val="50000"/>
                    <a:satMod val="200000"/>
                  </a:srgbClr>
                </a:solidFill>
              </a:rPr>
              <a:pPr>
                <a:defRPr/>
              </a:pPr>
              <a:t>9/11/2017</a:t>
            </a:fld>
            <a:endParaRPr lang="en-US">
              <a:solidFill>
                <a:srgbClr val="E7DEC9">
                  <a:shade val="50000"/>
                  <a:satMod val="200000"/>
                </a:srgbClr>
              </a:solidFill>
            </a:endParaRPr>
          </a:p>
        </p:txBody>
      </p:sp>
      <p:sp>
        <p:nvSpPr>
          <p:cNvPr id="4"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5" name="Slide Number Placeholder 21"/>
          <p:cNvSpPr>
            <a:spLocks noGrp="1"/>
          </p:cNvSpPr>
          <p:nvPr>
            <p:ph type="sldNum" sz="quarter" idx="12"/>
          </p:nvPr>
        </p:nvSpPr>
        <p:spPr/>
        <p:txBody>
          <a:bodyPr/>
          <a:lstStyle>
            <a:lvl1pPr>
              <a:defRPr/>
            </a:lvl1pPr>
          </a:lstStyle>
          <a:p>
            <a:pPr>
              <a:defRPr/>
            </a:pPr>
            <a:fld id="{13DC5012-551F-49B5-803C-2217009B0F71}"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4701041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3" name="Rectangle 5"/>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4" name="Date Placeholder 1"/>
          <p:cNvSpPr>
            <a:spLocks noGrp="1"/>
          </p:cNvSpPr>
          <p:nvPr>
            <p:ph type="dt" sz="half" idx="10"/>
          </p:nvPr>
        </p:nvSpPr>
        <p:spPr/>
        <p:txBody>
          <a:bodyPr/>
          <a:lstStyle>
            <a:lvl1pPr>
              <a:defRPr/>
            </a:lvl1pPr>
            <a:extLst/>
          </a:lstStyle>
          <a:p>
            <a:pPr>
              <a:defRPr/>
            </a:pPr>
            <a:fld id="{D2C5B3F8-61F8-406C-8C2F-787F4F73BB88}" type="datetimeFigureOut">
              <a:rPr lang="en-US">
                <a:solidFill>
                  <a:srgbClr val="E7DEC9">
                    <a:shade val="50000"/>
                    <a:satMod val="200000"/>
                  </a:srgbClr>
                </a:solidFill>
              </a:rPr>
              <a:pPr>
                <a:defRPr/>
              </a:pPr>
              <a:t>9/11/2017</a:t>
            </a:fld>
            <a:endParaRPr lang="en-US">
              <a:solidFill>
                <a:srgbClr val="E7DEC9">
                  <a:shade val="50000"/>
                  <a:satMod val="200000"/>
                </a:srgbClr>
              </a:solidFill>
            </a:endParaRPr>
          </a:p>
        </p:txBody>
      </p:sp>
      <p:sp>
        <p:nvSpPr>
          <p:cNvPr id="5" name="Footer Placeholder 2"/>
          <p:cNvSpPr>
            <a:spLocks noGrp="1"/>
          </p:cNvSpPr>
          <p:nvPr>
            <p:ph type="ftr" sz="quarter" idx="11"/>
          </p:nvPr>
        </p:nvSpPr>
        <p:spPr/>
        <p:txBody>
          <a:bodyPr/>
          <a:lstStyle>
            <a:lvl1pPr>
              <a:defRPr/>
            </a:lvl1pPr>
            <a:extLst/>
          </a:lstStyle>
          <a:p>
            <a:pPr>
              <a:defRPr/>
            </a:pPr>
            <a:endParaRPr lang="en-US">
              <a:solidFill>
                <a:srgbClr val="E7DEC9">
                  <a:shade val="50000"/>
                  <a:satMod val="200000"/>
                </a:srgbClr>
              </a:solidFill>
            </a:endParaRPr>
          </a:p>
        </p:txBody>
      </p:sp>
      <p:sp>
        <p:nvSpPr>
          <p:cNvPr id="6" name="Slide Number Placeholder 3"/>
          <p:cNvSpPr>
            <a:spLocks noGrp="1"/>
          </p:cNvSpPr>
          <p:nvPr>
            <p:ph type="sldNum" sz="quarter" idx="12"/>
          </p:nvPr>
        </p:nvSpPr>
        <p:spPr/>
        <p:txBody>
          <a:bodyPr/>
          <a:lstStyle>
            <a:lvl1pPr>
              <a:defRPr/>
            </a:lvl1pPr>
            <a:extLst/>
          </a:lstStyle>
          <a:p>
            <a:pPr>
              <a:defRPr/>
            </a:pPr>
            <a:fld id="{76FCD476-8864-487B-8EB2-30F8EDE7433E}"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6628358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A2888A0F-52F1-4168-9079-4018FD8AA43A}" type="datetimeFigureOut">
              <a:rPr lang="en-US">
                <a:solidFill>
                  <a:srgbClr val="E7DEC9">
                    <a:shade val="50000"/>
                    <a:satMod val="200000"/>
                  </a:srgbClr>
                </a:solidFill>
              </a:rPr>
              <a:pPr>
                <a:defRPr/>
              </a:pPr>
              <a:t>9/11/2017</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58044256-2288-44EB-A9C9-E4499E44910B}"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2520011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C5B04B7-CA89-42FB-BD84-1CB0B9406D21}" type="datetimeFigureOut">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92FDC-D6C5-4391-A802-ED5D7EC7580F}"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nSpc>
                <a:spcPts val="3000"/>
              </a:lnSpc>
              <a:spcBef>
                <a:spcPts val="600"/>
              </a:spcBef>
              <a:buClr>
                <a:srgbClr val="3891A7"/>
              </a:buClr>
              <a:buSzPct val="80000"/>
              <a:buFont typeface="Wingdings 2"/>
              <a:buNone/>
              <a:defRPr/>
            </a:pPr>
            <a:endParaRPr lang="en-US" sz="3200">
              <a:solidFill>
                <a:prstClr val="black"/>
              </a:solidFill>
            </a:endParaRPr>
          </a:p>
        </p:txBody>
      </p:sp>
      <p:sp>
        <p:nvSpPr>
          <p:cNvPr id="6" name="Flowchart: Process 8"/>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7" name="Flowchart: Process 9"/>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solidFill>
                <a:prstClr val="white"/>
              </a:solidFill>
            </a:endParaRPr>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4D0E38AB-81D6-4F06-A5D1-DECC4DDA6C8C}" type="datetimeFigureOut">
              <a:rPr lang="en-US">
                <a:solidFill>
                  <a:srgbClr val="E7DEC9">
                    <a:shade val="50000"/>
                    <a:satMod val="200000"/>
                  </a:srgbClr>
                </a:solidFill>
              </a:rPr>
              <a:pPr>
                <a:defRPr/>
              </a:pPr>
              <a:t>9/11/2017</a:t>
            </a:fld>
            <a:endParaRPr lang="en-US">
              <a:solidFill>
                <a:srgbClr val="E7DEC9">
                  <a:shade val="50000"/>
                  <a:satMod val="200000"/>
                </a:srgbClr>
              </a:solidFill>
            </a:endParaRPr>
          </a:p>
        </p:txBody>
      </p:sp>
      <p:sp>
        <p:nvSpPr>
          <p:cNvPr id="9" name="Footer Placeholder 5"/>
          <p:cNvSpPr>
            <a:spLocks noGrp="1"/>
          </p:cNvSpPr>
          <p:nvPr>
            <p:ph type="ftr" sz="quarter" idx="11"/>
          </p:nvPr>
        </p:nvSpPr>
        <p:spPr/>
        <p:txBody>
          <a:bodyPr/>
          <a:lstStyle>
            <a:lvl1pPr>
              <a:defRPr/>
            </a:lvl1pPr>
            <a:extLst/>
          </a:lstStyle>
          <a:p>
            <a:pPr>
              <a:defRPr/>
            </a:pPr>
            <a:endParaRPr lang="en-US">
              <a:solidFill>
                <a:srgbClr val="E7DEC9">
                  <a:shade val="50000"/>
                  <a:satMod val="200000"/>
                </a:srgbClr>
              </a:solidFill>
            </a:endParaRPr>
          </a:p>
        </p:txBody>
      </p:sp>
      <p:sp>
        <p:nvSpPr>
          <p:cNvPr id="10" name="Slide Number Placeholder 6"/>
          <p:cNvSpPr>
            <a:spLocks noGrp="1"/>
          </p:cNvSpPr>
          <p:nvPr>
            <p:ph type="sldNum" sz="quarter" idx="12"/>
          </p:nvPr>
        </p:nvSpPr>
        <p:spPr/>
        <p:txBody>
          <a:bodyPr/>
          <a:lstStyle>
            <a:lvl1pPr>
              <a:defRPr/>
            </a:lvl1pPr>
            <a:extLst/>
          </a:lstStyle>
          <a:p>
            <a:pPr>
              <a:defRPr/>
            </a:pPr>
            <a:fld id="{A7600933-6970-4C7D-91C0-ABD1B0162350}"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1368869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2A0ADD23-C2B5-4D27-88DF-99982083C0D2}" type="datetimeFigureOut">
              <a:rPr lang="en-US">
                <a:solidFill>
                  <a:srgbClr val="E7DEC9">
                    <a:shade val="50000"/>
                    <a:satMod val="200000"/>
                  </a:srgbClr>
                </a:solidFill>
              </a:rPr>
              <a:pPr>
                <a:defRPr/>
              </a:pPr>
              <a:t>9/11/2017</a:t>
            </a:fld>
            <a:endParaRPr lang="en-US">
              <a:solidFill>
                <a:srgbClr val="E7DEC9">
                  <a:shade val="50000"/>
                  <a:satMod val="200000"/>
                </a:srgbClr>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6" name="Slide Number Placeholder 21"/>
          <p:cNvSpPr>
            <a:spLocks noGrp="1"/>
          </p:cNvSpPr>
          <p:nvPr>
            <p:ph type="sldNum" sz="quarter" idx="12"/>
          </p:nvPr>
        </p:nvSpPr>
        <p:spPr/>
        <p:txBody>
          <a:bodyPr/>
          <a:lstStyle>
            <a:lvl1pPr>
              <a:defRPr/>
            </a:lvl1pPr>
          </a:lstStyle>
          <a:p>
            <a:pPr>
              <a:defRPr/>
            </a:pPr>
            <a:fld id="{1CF10D1E-3726-4D00-AF8A-78A3AD6602EA}"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3914682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CBCB0EDD-9FCA-4892-8135-8C73AFBB4EE4}" type="datetimeFigureOut">
              <a:rPr lang="en-US">
                <a:solidFill>
                  <a:srgbClr val="E7DEC9">
                    <a:shade val="50000"/>
                    <a:satMod val="200000"/>
                  </a:srgbClr>
                </a:solidFill>
              </a:rPr>
              <a:pPr>
                <a:defRPr/>
              </a:pPr>
              <a:t>9/11/2017</a:t>
            </a:fld>
            <a:endParaRPr lang="en-US">
              <a:solidFill>
                <a:srgbClr val="E7DEC9">
                  <a:shade val="50000"/>
                  <a:satMod val="200000"/>
                </a:srgbClr>
              </a:solidFill>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srgbClr val="E7DEC9">
                  <a:shade val="50000"/>
                  <a:satMod val="200000"/>
                </a:srgbClr>
              </a:solidFill>
            </a:endParaRPr>
          </a:p>
        </p:txBody>
      </p:sp>
      <p:sp>
        <p:nvSpPr>
          <p:cNvPr id="6" name="Slide Number Placeholder 21"/>
          <p:cNvSpPr>
            <a:spLocks noGrp="1"/>
          </p:cNvSpPr>
          <p:nvPr>
            <p:ph type="sldNum" sz="quarter" idx="12"/>
          </p:nvPr>
        </p:nvSpPr>
        <p:spPr/>
        <p:txBody>
          <a:bodyPr/>
          <a:lstStyle>
            <a:lvl1pPr>
              <a:defRPr/>
            </a:lvl1pPr>
          </a:lstStyle>
          <a:p>
            <a:pPr>
              <a:defRPr/>
            </a:pPr>
            <a:fld id="{BF1E1FDD-822B-424C-AD19-54F1A0B7E65C}"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400390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EFC6415A-D7D7-4A65-A945-D093F8A3F83F}" type="datetimeFigureOut">
              <a:rPr lang="en-US" smtClean="0">
                <a:solidFill>
                  <a:prstClr val="white"/>
                </a:solidFill>
              </a:rPr>
              <a:pPr/>
              <a:t>9/11/2017</a:t>
            </a:fld>
            <a:endParaRPr lang="en-US">
              <a:solidFill>
                <a:prstClr val="white"/>
              </a:solidFill>
            </a:endParaRPr>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solidFill>
                <a:prstClr val="white"/>
              </a:solidFill>
            </a:endParaRPr>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835E7647-BB88-4B06-9A7F-D9713CBA16AB}" type="slidenum">
              <a:rPr lang="en-US" smtClean="0"/>
              <a:pPr/>
              <a:t>‹#›</a:t>
            </a:fld>
            <a:endParaRPr lang="en-US"/>
          </a:p>
        </p:txBody>
      </p:sp>
    </p:spTree>
    <p:extLst>
      <p:ext uri="{BB962C8B-B14F-4D97-AF65-F5344CB8AC3E}">
        <p14:creationId xmlns:p14="http://schemas.microsoft.com/office/powerpoint/2010/main" val="7501502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EFC6415A-D7D7-4A65-A945-D093F8A3F83F}" type="datetimeFigureOut">
              <a:rPr lang="en-US" smtClean="0">
                <a:solidFill>
                  <a:prstClr val="white"/>
                </a:solidFill>
              </a:rPr>
              <a:pPr/>
              <a:t>9/11/2017</a:t>
            </a:fld>
            <a:endParaRPr lang="en-US">
              <a:solidFill>
                <a:prstClr val="white"/>
              </a:solidFill>
            </a:endParaRPr>
          </a:p>
        </p:txBody>
      </p:sp>
      <p:sp>
        <p:nvSpPr>
          <p:cNvPr id="5" name="Footer Placeholder 4"/>
          <p:cNvSpPr>
            <a:spLocks noGrp="1"/>
          </p:cNvSpPr>
          <p:nvPr>
            <p:ph type="ftr" sz="quarter" idx="11"/>
          </p:nvPr>
        </p:nvSpPr>
        <p:spPr>
          <a:xfrm>
            <a:off x="457200" y="6480969"/>
            <a:ext cx="4260056" cy="300831"/>
          </a:xfrm>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835E7647-BB88-4B06-9A7F-D9713CBA16A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8375466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 name="Date Placeholder 3"/>
          <p:cNvSpPr>
            <a:spLocks noGrp="1"/>
          </p:cNvSpPr>
          <p:nvPr>
            <p:ph type="dt" sz="half" idx="10"/>
          </p:nvPr>
        </p:nvSpPr>
        <p:spPr>
          <a:xfrm>
            <a:off x="6955632" y="6477000"/>
            <a:ext cx="2133600" cy="304800"/>
          </a:xfrm>
        </p:spPr>
        <p:txBody>
          <a:bodyPr/>
          <a:lstStyle/>
          <a:p>
            <a:fld id="{EFC6415A-D7D7-4A65-A945-D093F8A3F83F}" type="datetimeFigureOut">
              <a:rPr lang="en-US" smtClean="0">
                <a:solidFill>
                  <a:prstClr val="white"/>
                </a:solidFill>
              </a:rPr>
              <a:pPr/>
              <a:t>9/11/2017</a:t>
            </a:fld>
            <a:endParaRPr lang="en-US">
              <a:solidFill>
                <a:prstClr val="white"/>
              </a:solidFill>
            </a:endParaRPr>
          </a:p>
        </p:txBody>
      </p:sp>
      <p:sp>
        <p:nvSpPr>
          <p:cNvPr id="5" name="Footer Placeholder 4"/>
          <p:cNvSpPr>
            <a:spLocks noGrp="1"/>
          </p:cNvSpPr>
          <p:nvPr>
            <p:ph type="ftr" sz="quarter" idx="11"/>
          </p:nvPr>
        </p:nvSpPr>
        <p:spPr>
          <a:xfrm>
            <a:off x="2619376" y="6480969"/>
            <a:ext cx="4260056" cy="300831"/>
          </a:xfr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8451056" y="809624"/>
            <a:ext cx="502920" cy="300831"/>
          </a:xfrm>
        </p:spPr>
        <p:txBody>
          <a:bodyPr/>
          <a:lstStyle/>
          <a:p>
            <a:fld id="{835E7647-BB88-4B06-9A7F-D9713CBA16AB}" type="slidenum">
              <a:rPr lang="en-US" smtClean="0">
                <a:solidFill>
                  <a:prstClr val="white"/>
                </a:solidFill>
              </a:rPr>
              <a:pPr/>
              <a:t>‹#›</a:t>
            </a:fld>
            <a:endParaRPr lang="en-US">
              <a:solidFill>
                <a:prstClr val="white"/>
              </a:solidFill>
            </a:endParaRPr>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4670470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EFC6415A-D7D7-4A65-A945-D093F8A3F83F}" type="datetimeFigureOut">
              <a:rPr lang="en-US" smtClean="0">
                <a:solidFill>
                  <a:prstClr val="white"/>
                </a:solidFill>
              </a:rPr>
              <a:pPr/>
              <a:t>9/11/2017</a:t>
            </a:fld>
            <a:endParaRPr lang="en-US">
              <a:solidFill>
                <a:prstClr val="white"/>
              </a:solidFill>
            </a:endParaRPr>
          </a:p>
        </p:txBody>
      </p:sp>
      <p:sp>
        <p:nvSpPr>
          <p:cNvPr id="6" name="Footer Placeholder 5"/>
          <p:cNvSpPr>
            <a:spLocks noGrp="1"/>
          </p:cNvSpPr>
          <p:nvPr>
            <p:ph type="ftr" sz="quarter" idx="11"/>
          </p:nvPr>
        </p:nvSpPr>
        <p:spPr>
          <a:xfrm>
            <a:off x="457200" y="6480969"/>
            <a:ext cx="4260056" cy="301752"/>
          </a:xfrm>
        </p:spPr>
        <p:txBody>
          <a:bodyPr/>
          <a:lstStyle/>
          <a:p>
            <a:endParaRPr lang="en-US">
              <a:solidFill>
                <a:prstClr val="white"/>
              </a:solidFill>
            </a:endParaRPr>
          </a:p>
        </p:txBody>
      </p:sp>
      <p:sp>
        <p:nvSpPr>
          <p:cNvPr id="7" name="Slide Number Placeholder 6"/>
          <p:cNvSpPr>
            <a:spLocks noGrp="1"/>
          </p:cNvSpPr>
          <p:nvPr>
            <p:ph type="sldNum" sz="quarter" idx="12"/>
          </p:nvPr>
        </p:nvSpPr>
        <p:spPr>
          <a:xfrm>
            <a:off x="7589520" y="6480969"/>
            <a:ext cx="502920" cy="301752"/>
          </a:xfrm>
        </p:spPr>
        <p:txBody>
          <a:bodyPr/>
          <a:lstStyle/>
          <a:p>
            <a:fld id="{835E7647-BB88-4B06-9A7F-D9713CBA16A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706341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EFC6415A-D7D7-4A65-A945-D093F8A3F83F}" type="datetimeFigureOut">
              <a:rPr lang="en-US" smtClean="0">
                <a:solidFill>
                  <a:prstClr val="white"/>
                </a:solidFill>
              </a:rPr>
              <a:pPr/>
              <a:t>9/11/2017</a:t>
            </a:fld>
            <a:endParaRPr lang="en-US">
              <a:solidFill>
                <a:prstClr val="white"/>
              </a:solidFill>
            </a:endParaRPr>
          </a:p>
        </p:txBody>
      </p:sp>
      <p:sp>
        <p:nvSpPr>
          <p:cNvPr id="8" name="Footer Placeholder 7"/>
          <p:cNvSpPr>
            <a:spLocks noGrp="1"/>
          </p:cNvSpPr>
          <p:nvPr>
            <p:ph type="ftr" sz="quarter" idx="11"/>
          </p:nvPr>
        </p:nvSpPr>
        <p:spPr>
          <a:xfrm>
            <a:off x="457200" y="6480969"/>
            <a:ext cx="4261104" cy="301752"/>
          </a:xfrm>
        </p:spPr>
        <p:txBody>
          <a:bodyPr/>
          <a:lstStyle/>
          <a:p>
            <a:endParaRPr lang="en-US">
              <a:solidFill>
                <a:prstClr val="white"/>
              </a:solidFill>
            </a:endParaRPr>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835E7647-BB88-4B06-9A7F-D9713CBA16A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8509665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FC6415A-D7D7-4A65-A945-D093F8A3F83F}" type="datetimeFigureOut">
              <a:rPr lang="en-US" smtClean="0">
                <a:solidFill>
                  <a:prstClr val="white"/>
                </a:solidFill>
              </a:rPr>
              <a:pPr/>
              <a:t>9/11/2017</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835E7647-BB88-4B06-9A7F-D9713CBA16A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941393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EFC6415A-D7D7-4A65-A945-D093F8A3F83F}" type="datetimeFigureOut">
              <a:rPr lang="en-US" smtClean="0">
                <a:solidFill>
                  <a:prstClr val="white"/>
                </a:solidFill>
              </a:rPr>
              <a:pPr/>
              <a:t>9/11/2017</a:t>
            </a:fld>
            <a:endParaRPr lang="en-US">
              <a:solidFill>
                <a:prstClr val="white"/>
              </a:solidFill>
            </a:endParaRPr>
          </a:p>
        </p:txBody>
      </p:sp>
      <p:sp>
        <p:nvSpPr>
          <p:cNvPr id="3" name="Footer Placeholder 2"/>
          <p:cNvSpPr>
            <a:spLocks noGrp="1"/>
          </p:cNvSpPr>
          <p:nvPr>
            <p:ph type="ftr" sz="quarter" idx="11"/>
          </p:nvPr>
        </p:nvSpPr>
        <p:spPr>
          <a:xfrm>
            <a:off x="457200" y="6481890"/>
            <a:ext cx="4260056" cy="300831"/>
          </a:xfrm>
        </p:spPr>
        <p:txBody>
          <a:bodyPr/>
          <a:lstStyle/>
          <a:p>
            <a:endParaRPr lang="en-US">
              <a:solidFill>
                <a:prstClr val="white"/>
              </a:solidFill>
            </a:endParaRPr>
          </a:p>
        </p:txBody>
      </p:sp>
      <p:sp>
        <p:nvSpPr>
          <p:cNvPr id="4" name="Slide Number Placeholder 3"/>
          <p:cNvSpPr>
            <a:spLocks noGrp="1"/>
          </p:cNvSpPr>
          <p:nvPr>
            <p:ph type="sldNum" sz="quarter" idx="12"/>
          </p:nvPr>
        </p:nvSpPr>
        <p:spPr>
          <a:xfrm>
            <a:off x="7589520" y="6480969"/>
            <a:ext cx="502920" cy="301752"/>
          </a:xfrm>
        </p:spPr>
        <p:txBody>
          <a:bodyPr/>
          <a:lstStyle/>
          <a:p>
            <a:fld id="{835E7647-BB88-4B06-9A7F-D9713CBA16A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45148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C5B04B7-CA89-42FB-BD84-1CB0B9406D21}" type="datetimeFigureOut">
              <a:rPr lang="en-US" smtClean="0"/>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92FDC-D6C5-4391-A802-ED5D7EC7580F}"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EFC6415A-D7D7-4A65-A945-D093F8A3F83F}" type="datetimeFigureOut">
              <a:rPr lang="en-US" smtClean="0">
                <a:solidFill>
                  <a:prstClr val="white"/>
                </a:solidFill>
              </a:rPr>
              <a:pPr/>
              <a:t>9/11/2017</a:t>
            </a:fld>
            <a:endParaRPr lang="en-US">
              <a:solidFill>
                <a:prstClr val="white"/>
              </a:solidFill>
            </a:endParaRPr>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solidFill>
                <a:prstClr val="white"/>
              </a:solidFill>
            </a:endParaRPr>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835E7647-BB88-4B06-9A7F-D9713CBA16A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348612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EFC6415A-D7D7-4A65-A945-D093F8A3F83F}" type="datetimeFigureOut">
              <a:rPr lang="en-US" smtClean="0">
                <a:solidFill>
                  <a:prstClr val="white"/>
                </a:solidFill>
              </a:rPr>
              <a:pPr/>
              <a:t>9/11/2017</a:t>
            </a:fld>
            <a:endParaRPr lang="en-US">
              <a:solidFill>
                <a:prstClr val="white"/>
              </a:solidFill>
            </a:endParaRPr>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solidFill>
                <a:prstClr val="white"/>
              </a:solidFill>
            </a:endParaRPr>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835E7647-BB88-4B06-9A7F-D9713CBA16A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021937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C6415A-D7D7-4A65-A945-D093F8A3F83F}" type="datetimeFigureOut">
              <a:rPr lang="en-US" smtClean="0">
                <a:solidFill>
                  <a:prstClr val="white"/>
                </a:solidFill>
              </a:rPr>
              <a:pPr/>
              <a:t>9/11/2017</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835E7647-BB88-4B06-9A7F-D9713CBA16A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229686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C6415A-D7D7-4A65-A945-D093F8A3F83F}" type="datetimeFigureOut">
              <a:rPr lang="en-US" smtClean="0">
                <a:solidFill>
                  <a:prstClr val="white"/>
                </a:solidFill>
              </a:rPr>
              <a:pPr/>
              <a:t>9/11/2017</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835E7647-BB88-4B06-9A7F-D9713CBA16A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656136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C5B04B7-CA89-42FB-BD84-1CB0B9406D21}" type="datetimeFigureOut">
              <a:rPr lang="en-US" smtClean="0"/>
              <a:t>9/11/2017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592FDC-D6C5-4391-A802-ED5D7EC7580F}"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C5B04B7-CA89-42FB-BD84-1CB0B9406D21}" type="datetimeFigureOut">
              <a:rPr lang="en-US" smtClean="0"/>
              <a:t>9/11/2017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592FDC-D6C5-4391-A802-ED5D7EC7580F}"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5B04B7-CA89-42FB-BD84-1CB0B9406D21}" type="datetimeFigureOut">
              <a:rPr lang="en-US" smtClean="0"/>
              <a:t>9/11/2017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592FDC-D6C5-4391-A802-ED5D7EC7580F}"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C5B04B7-CA89-42FB-BD84-1CB0B9406D21}" type="datetimeFigureOut">
              <a:rPr lang="en-US" smtClean="0"/>
              <a:t>9/11/2017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592FDC-D6C5-4391-A802-ED5D7EC7580F}"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5B04B7-CA89-42FB-BD84-1CB0B9406D21}" type="datetimeFigureOut">
              <a:rPr lang="en-US" smtClean="0"/>
              <a:t>9/11/2017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592FDC-D6C5-4391-A802-ED5D7EC7580F}"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5B04B7-CA89-42FB-BD84-1CB0B9406D21}" type="datetimeFigureOut">
              <a:rPr lang="en-US" smtClean="0"/>
              <a:t>9/11/2017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592FDC-D6C5-4391-A802-ED5D7EC7580F}"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6C5B04B7-CA89-42FB-BD84-1CB0B9406D21}" type="datetimeFigureOut">
              <a:rPr lang="en-US" smtClean="0"/>
              <a:t>9/11/2017</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1B592FDC-D6C5-4391-A802-ED5D7EC7580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smtClean="0">
                <a:solidFill>
                  <a:schemeClr val="bg2">
                    <a:shade val="50000"/>
                    <a:satMod val="200000"/>
                  </a:schemeClr>
                </a:solidFill>
                <a:latin typeface="+mn-lt"/>
              </a:defRPr>
            </a:lvl1pPr>
            <a:extLst/>
          </a:lstStyle>
          <a:p>
            <a:pPr>
              <a:defRPr/>
            </a:pPr>
            <a:fld id="{A7D956CD-60FD-4AF0-BB02-BBC1E41F18F6}" type="datetimeFigureOut">
              <a:rPr lang="en-US">
                <a:solidFill>
                  <a:srgbClr val="E7DEC9">
                    <a:shade val="50000"/>
                    <a:satMod val="200000"/>
                  </a:srgbClr>
                </a:solidFill>
              </a:rPr>
              <a:pPr>
                <a:defRPr/>
              </a:pPr>
              <a:t>9/11/2017</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smtClean="0">
                <a:solidFill>
                  <a:schemeClr val="bg2">
                    <a:shade val="50000"/>
                    <a:satMod val="200000"/>
                  </a:schemeClr>
                </a:solidFill>
                <a:effectLst/>
                <a:latin typeface="+mn-lt"/>
              </a:defRPr>
            </a:lvl1pPr>
            <a:extLst/>
          </a:lstStyle>
          <a:p>
            <a:pPr>
              <a:defRPr/>
            </a:pPr>
            <a:fld id="{7D8E3C97-C6E5-47D4-9E32-341D76F14346}"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Tree>
    <p:extLst>
      <p:ext uri="{BB962C8B-B14F-4D97-AF65-F5344CB8AC3E}">
        <p14:creationId xmlns:p14="http://schemas.microsoft.com/office/powerpoint/2010/main" val="180827478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l" rtl="0" fontAlgn="base">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572314"/>
          </a:solidFill>
          <a:latin typeface="Gill Sans MT" pitchFamily="34" charset="0"/>
        </a:defRPr>
      </a:lvl2pPr>
      <a:lvl3pPr algn="l" rtl="0" fontAlgn="base">
        <a:spcBef>
          <a:spcPct val="0"/>
        </a:spcBef>
        <a:spcAft>
          <a:spcPct val="0"/>
        </a:spcAft>
        <a:defRPr sz="4300">
          <a:solidFill>
            <a:srgbClr val="572314"/>
          </a:solidFill>
          <a:latin typeface="Gill Sans MT" pitchFamily="34" charset="0"/>
        </a:defRPr>
      </a:lvl3pPr>
      <a:lvl4pPr algn="l" rtl="0" fontAlgn="base">
        <a:spcBef>
          <a:spcPct val="0"/>
        </a:spcBef>
        <a:spcAft>
          <a:spcPct val="0"/>
        </a:spcAft>
        <a:defRPr sz="4300">
          <a:solidFill>
            <a:srgbClr val="572314"/>
          </a:solidFill>
          <a:latin typeface="Gill Sans MT" pitchFamily="34" charset="0"/>
        </a:defRPr>
      </a:lvl4pPr>
      <a:lvl5pPr algn="l" rtl="0" fontAlgn="base">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00FF"/>
        </a:solidFill>
        <a:effectLst/>
      </p:bgPr>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EFC6415A-D7D7-4A65-A945-D093F8A3F83F}" type="datetimeFigureOut">
              <a:rPr lang="en-US" smtClean="0">
                <a:solidFill>
                  <a:prstClr val="white"/>
                </a:solidFill>
              </a:rPr>
              <a:pPr/>
              <a:t>9/11/2017</a:t>
            </a:fld>
            <a:endParaRPr lang="en-US">
              <a:solidFill>
                <a:prstClr val="white"/>
              </a:solidFill>
            </a:endParaRPr>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solidFill>
                <a:prstClr val="white"/>
              </a:solidFill>
            </a:endParaRPr>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835E7647-BB88-4B06-9A7F-D9713CBA16AB}"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27721955"/>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981200"/>
            <a:ext cx="6400800" cy="1295400"/>
          </a:xfrm>
        </p:spPr>
        <p:txBody>
          <a:bodyPr>
            <a:normAutofit fontScale="90000"/>
          </a:bodyPr>
          <a:lstStyle/>
          <a:p>
            <a:r>
              <a:rPr lang="en-US" dirty="0" smtClean="0"/>
              <a:t>	</a:t>
            </a:r>
            <a:r>
              <a:rPr lang="en-US" sz="6700" b="1" dirty="0" smtClean="0">
                <a:latin typeface="Candara" pitchFamily="34" charset="0"/>
              </a:rPr>
              <a:t>welcome!</a:t>
            </a:r>
            <a:br>
              <a:rPr lang="en-US" sz="6700" b="1" dirty="0" smtClean="0">
                <a:latin typeface="Candara" pitchFamily="34" charset="0"/>
              </a:rPr>
            </a:br>
            <a:r>
              <a:rPr lang="en-US" sz="2800" dirty="0" smtClean="0">
                <a:latin typeface="Candara" pitchFamily="34" charset="0"/>
              </a:rPr>
              <a:t> </a:t>
            </a:r>
            <a:endParaRPr lang="en-US" sz="2800" dirty="0">
              <a:latin typeface="Arial Rounded MT Bold" panose="020F0704030504030204" pitchFamily="34" charset="0"/>
            </a:endParaRPr>
          </a:p>
        </p:txBody>
      </p:sp>
      <p:sp>
        <p:nvSpPr>
          <p:cNvPr id="3" name="Subtitle 2"/>
          <p:cNvSpPr>
            <a:spLocks noGrp="1"/>
          </p:cNvSpPr>
          <p:nvPr>
            <p:ph type="subTitle" idx="1"/>
          </p:nvPr>
        </p:nvSpPr>
        <p:spPr/>
        <p:txBody>
          <a:bodyPr>
            <a:noAutofit/>
          </a:bodyPr>
          <a:lstStyle/>
          <a:p>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Mrs. Pamela </a:t>
            </a:r>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Jannetty</a:t>
            </a:r>
          </a:p>
          <a:p>
            <a:r>
              <a:rPr lang="en-US" sz="2800" dirty="0">
                <a:latin typeface="Arial Rounded MT Bold" panose="020F0704030504030204" pitchFamily="34" charset="0"/>
              </a:rPr>
              <a:t>grade three – room 203</a:t>
            </a:r>
            <a:r>
              <a:rPr lang="en-US" sz="2800" dirty="0" smtClean="0">
                <a:latin typeface="Arial Rounded MT Bold" panose="020F0704030504030204" pitchFamily="34" charset="0"/>
              </a:rPr>
              <a:t>!</a:t>
            </a:r>
          </a:p>
          <a:p>
            <a:endPar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sz="3200" dirty="0"/>
          </a:p>
        </p:txBody>
      </p:sp>
    </p:spTree>
    <p:extLst>
      <p:ext uri="{BB962C8B-B14F-4D97-AF65-F5344CB8AC3E}">
        <p14:creationId xmlns:p14="http://schemas.microsoft.com/office/powerpoint/2010/main" val="11356255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smtClean="0"/>
              <a:t>Taxonomy of grade three</a:t>
            </a:r>
            <a:endParaRPr lang="en-US" sz="2800" b="1" dirty="0"/>
          </a:p>
        </p:txBody>
      </p:sp>
      <p:sp>
        <p:nvSpPr>
          <p:cNvPr id="3" name="Content Placeholder 2"/>
          <p:cNvSpPr>
            <a:spLocks noGrp="1"/>
          </p:cNvSpPr>
          <p:nvPr>
            <p:ph idx="1"/>
          </p:nvPr>
        </p:nvSpPr>
        <p:spPr/>
        <p:txBody>
          <a:bodyPr>
            <a:noAutofit/>
          </a:bodyPr>
          <a:lstStyle/>
          <a:p>
            <a:pPr>
              <a:lnSpc>
                <a:spcPct val="115000"/>
              </a:lnSpc>
              <a:spcBef>
                <a:spcPts val="0"/>
              </a:spcBef>
            </a:pPr>
            <a:r>
              <a:rPr lang="en-US" sz="2400" b="1" dirty="0">
                <a:latin typeface="Calibri"/>
                <a:ea typeface="Calibri"/>
                <a:cs typeface="Times New Roman"/>
              </a:rPr>
              <a:t>Attendance</a:t>
            </a:r>
            <a:r>
              <a:rPr lang="en-US" sz="2400" dirty="0">
                <a:latin typeface="Calibri"/>
                <a:ea typeface="Calibri"/>
                <a:cs typeface="Times New Roman"/>
              </a:rPr>
              <a:t> is very important.  School hours </a:t>
            </a:r>
            <a:r>
              <a:rPr lang="en-US" sz="2400" dirty="0" smtClean="0">
                <a:latin typeface="Calibri"/>
                <a:ea typeface="Calibri"/>
                <a:cs typeface="Times New Roman"/>
              </a:rPr>
              <a:t>8:35am </a:t>
            </a:r>
            <a:r>
              <a:rPr lang="en-US" sz="2400" dirty="0">
                <a:latin typeface="Calibri"/>
                <a:ea typeface="Calibri"/>
                <a:cs typeface="Times New Roman"/>
              </a:rPr>
              <a:t>– </a:t>
            </a:r>
            <a:r>
              <a:rPr lang="en-US" sz="2400" dirty="0" smtClean="0">
                <a:latin typeface="Calibri"/>
                <a:ea typeface="Calibri"/>
                <a:cs typeface="Times New Roman"/>
              </a:rPr>
              <a:t>2:55pm</a:t>
            </a:r>
            <a:r>
              <a:rPr lang="en-US" sz="2400" dirty="0">
                <a:latin typeface="Calibri"/>
                <a:ea typeface="Calibri"/>
                <a:cs typeface="Times New Roman"/>
              </a:rPr>
              <a:t>; students arriving after </a:t>
            </a:r>
            <a:r>
              <a:rPr lang="en-US" sz="2400" dirty="0" smtClean="0">
                <a:latin typeface="Calibri"/>
                <a:ea typeface="Calibri"/>
                <a:cs typeface="Times New Roman"/>
              </a:rPr>
              <a:t>8:50 </a:t>
            </a:r>
            <a:r>
              <a:rPr lang="en-US" sz="2400" dirty="0">
                <a:latin typeface="Calibri"/>
                <a:ea typeface="Calibri"/>
                <a:cs typeface="Times New Roman"/>
              </a:rPr>
              <a:t>are considered “tardy” and will need a pass from the office.</a:t>
            </a:r>
          </a:p>
          <a:p>
            <a:pPr>
              <a:lnSpc>
                <a:spcPct val="115000"/>
              </a:lnSpc>
              <a:spcBef>
                <a:spcPts val="0"/>
              </a:spcBef>
            </a:pPr>
            <a:r>
              <a:rPr lang="en-US" sz="2400" b="1" dirty="0">
                <a:latin typeface="Calibri"/>
                <a:ea typeface="Calibri"/>
                <a:cs typeface="Times New Roman"/>
              </a:rPr>
              <a:t>Absences</a:t>
            </a:r>
            <a:r>
              <a:rPr lang="en-US" sz="2400" dirty="0">
                <a:latin typeface="Calibri"/>
                <a:ea typeface="Calibri"/>
                <a:cs typeface="Times New Roman"/>
              </a:rPr>
              <a:t> – if your child is absent, please send a </a:t>
            </a:r>
            <a:r>
              <a:rPr lang="en-US" sz="2400" dirty="0" smtClean="0">
                <a:latin typeface="Calibri"/>
                <a:ea typeface="Calibri"/>
                <a:cs typeface="Times New Roman"/>
              </a:rPr>
              <a:t>note.</a:t>
            </a:r>
          </a:p>
          <a:p>
            <a:pPr>
              <a:lnSpc>
                <a:spcPct val="115000"/>
              </a:lnSpc>
              <a:spcBef>
                <a:spcPts val="0"/>
              </a:spcBef>
            </a:pPr>
            <a:r>
              <a:rPr lang="en-US" sz="2400" b="1" dirty="0" smtClean="0">
                <a:latin typeface="Calibri"/>
                <a:ea typeface="Calibri"/>
                <a:cs typeface="Times New Roman"/>
              </a:rPr>
              <a:t>Art</a:t>
            </a:r>
            <a:r>
              <a:rPr lang="en-US" sz="2400" dirty="0" smtClean="0">
                <a:latin typeface="Calibri"/>
                <a:ea typeface="Calibri"/>
                <a:cs typeface="Times New Roman"/>
              </a:rPr>
              <a:t> </a:t>
            </a:r>
            <a:r>
              <a:rPr lang="en-US" sz="2400" dirty="0">
                <a:latin typeface="Calibri"/>
                <a:ea typeface="Calibri"/>
                <a:cs typeface="Times New Roman"/>
              </a:rPr>
              <a:t>will be on </a:t>
            </a:r>
            <a:r>
              <a:rPr lang="en-US" sz="2400" dirty="0" smtClean="0">
                <a:latin typeface="Calibri"/>
                <a:ea typeface="Calibri"/>
                <a:cs typeface="Times New Roman"/>
              </a:rPr>
              <a:t>Thursday</a:t>
            </a:r>
            <a:endParaRPr lang="en-US" sz="2400" dirty="0"/>
          </a:p>
        </p:txBody>
      </p:sp>
    </p:spTree>
    <p:extLst>
      <p:ext uri="{BB962C8B-B14F-4D97-AF65-F5344CB8AC3E}">
        <p14:creationId xmlns:p14="http://schemas.microsoft.com/office/powerpoint/2010/main" val="4056266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447800"/>
            <a:ext cx="6400800" cy="533400"/>
          </a:xfrm>
        </p:spPr>
        <p:txBody>
          <a:bodyPr>
            <a:normAutofit fontScale="90000"/>
          </a:bodyPr>
          <a:lstStyle/>
          <a:p>
            <a:r>
              <a:rPr lang="en-US" b="1" dirty="0" smtClean="0">
                <a:latin typeface="Candara" panose="020E0502030303020204" pitchFamily="34" charset="0"/>
              </a:rPr>
              <a:t>WORK HABITS</a:t>
            </a:r>
            <a:endParaRPr lang="en-US" b="1" dirty="0">
              <a:latin typeface="Candara" panose="020E0502030303020204" pitchFamily="34" charset="0"/>
            </a:endParaRPr>
          </a:p>
        </p:txBody>
      </p:sp>
      <p:sp>
        <p:nvSpPr>
          <p:cNvPr id="3" name="Content Placeholder 2"/>
          <p:cNvSpPr>
            <a:spLocks noGrp="1"/>
          </p:cNvSpPr>
          <p:nvPr>
            <p:ph idx="1"/>
          </p:nvPr>
        </p:nvSpPr>
        <p:spPr/>
        <p:txBody>
          <a:bodyPr>
            <a:normAutofit/>
          </a:bodyPr>
          <a:lstStyle/>
          <a:p>
            <a:pPr>
              <a:lnSpc>
                <a:spcPct val="115000"/>
              </a:lnSpc>
              <a:spcBef>
                <a:spcPts val="0"/>
              </a:spcBef>
            </a:pPr>
            <a:r>
              <a:rPr lang="en-US" sz="3200" b="1" dirty="0">
                <a:latin typeface="Calibri"/>
                <a:ea typeface="Calibri"/>
                <a:cs typeface="Times New Roman"/>
              </a:rPr>
              <a:t>Be Prepared!!</a:t>
            </a:r>
            <a:r>
              <a:rPr lang="en-US" sz="3200" dirty="0">
                <a:latin typeface="Calibri"/>
                <a:ea typeface="Calibri"/>
                <a:cs typeface="Times New Roman"/>
              </a:rPr>
              <a:t>  </a:t>
            </a:r>
            <a:endParaRPr lang="en-US" sz="3200" dirty="0" smtClean="0">
              <a:latin typeface="Calibri"/>
              <a:ea typeface="Calibri"/>
              <a:cs typeface="Times New Roman"/>
            </a:endParaRPr>
          </a:p>
          <a:p>
            <a:pPr>
              <a:lnSpc>
                <a:spcPct val="115000"/>
              </a:lnSpc>
              <a:spcBef>
                <a:spcPts val="0"/>
              </a:spcBef>
            </a:pPr>
            <a:r>
              <a:rPr lang="en-US" sz="3200" b="1" dirty="0" smtClean="0">
                <a:latin typeface="Calibri"/>
                <a:ea typeface="Calibri"/>
                <a:cs typeface="Times New Roman"/>
              </a:rPr>
              <a:t>Bring</a:t>
            </a:r>
            <a:r>
              <a:rPr lang="en-US" sz="3200" dirty="0" smtClean="0">
                <a:latin typeface="Calibri"/>
                <a:ea typeface="Calibri"/>
                <a:cs typeface="Times New Roman"/>
              </a:rPr>
              <a:t> </a:t>
            </a:r>
            <a:r>
              <a:rPr lang="en-US" sz="3200" b="1" dirty="0" smtClean="0">
                <a:latin typeface="Calibri"/>
                <a:ea typeface="Calibri"/>
                <a:cs typeface="Times New Roman"/>
              </a:rPr>
              <a:t>2 sharpened pencils every day.</a:t>
            </a:r>
          </a:p>
          <a:p>
            <a:pPr>
              <a:lnSpc>
                <a:spcPct val="115000"/>
              </a:lnSpc>
              <a:spcBef>
                <a:spcPts val="0"/>
              </a:spcBef>
            </a:pPr>
            <a:r>
              <a:rPr lang="en-US" sz="3200" b="1" dirty="0" smtClean="0">
                <a:latin typeface="Calibri"/>
                <a:ea typeface="Calibri"/>
                <a:cs typeface="Times New Roman"/>
              </a:rPr>
              <a:t>Best </a:t>
            </a:r>
            <a:r>
              <a:rPr lang="en-US" sz="3200" b="1" dirty="0">
                <a:latin typeface="Calibri"/>
                <a:ea typeface="Calibri"/>
                <a:cs typeface="Times New Roman"/>
              </a:rPr>
              <a:t>Effort</a:t>
            </a:r>
            <a:r>
              <a:rPr lang="en-US" sz="3200" dirty="0">
                <a:latin typeface="Calibri"/>
                <a:ea typeface="Calibri"/>
                <a:cs typeface="Times New Roman"/>
              </a:rPr>
              <a:t> and </a:t>
            </a:r>
            <a:r>
              <a:rPr lang="en-US" sz="3200" b="1" dirty="0">
                <a:latin typeface="Calibri"/>
                <a:ea typeface="Calibri"/>
                <a:cs typeface="Times New Roman"/>
              </a:rPr>
              <a:t>Best Behavior</a:t>
            </a:r>
            <a:r>
              <a:rPr lang="en-US" sz="3200" dirty="0">
                <a:latin typeface="Calibri"/>
                <a:ea typeface="Calibri"/>
                <a:cs typeface="Times New Roman"/>
              </a:rPr>
              <a:t> are expected at all times.</a:t>
            </a:r>
            <a:endParaRPr lang="en-US" sz="3200" dirty="0">
              <a:effectLst/>
              <a:latin typeface="Calibri"/>
              <a:ea typeface="Calibri"/>
              <a:cs typeface="Times New Roman"/>
            </a:endParaRPr>
          </a:p>
        </p:txBody>
      </p:sp>
    </p:spTree>
    <p:extLst>
      <p:ext uri="{BB962C8B-B14F-4D97-AF65-F5344CB8AC3E}">
        <p14:creationId xmlns:p14="http://schemas.microsoft.com/office/powerpoint/2010/main" val="35668254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CALENDAR</a:t>
            </a:r>
            <a:endParaRPr lang="en-US" b="1" dirty="0"/>
          </a:p>
        </p:txBody>
      </p:sp>
      <p:sp>
        <p:nvSpPr>
          <p:cNvPr id="3" name="Content Placeholder 2"/>
          <p:cNvSpPr>
            <a:spLocks noGrp="1"/>
          </p:cNvSpPr>
          <p:nvPr>
            <p:ph idx="1"/>
          </p:nvPr>
        </p:nvSpPr>
        <p:spPr/>
        <p:txBody>
          <a:bodyPr>
            <a:normAutofit fontScale="92500" lnSpcReduction="10000"/>
          </a:bodyPr>
          <a:lstStyle/>
          <a:p>
            <a:r>
              <a:rPr lang="en-US" sz="2400" b="1" dirty="0"/>
              <a:t>Calendars will be sent home monthly.  Please review it &amp; post for important school news/events.  Conferences are scheduled in November &amp; April for report cards.  I will be also available to meet with you before or after school by appointment to discuss any questions or concerns.</a:t>
            </a:r>
          </a:p>
          <a:p>
            <a:pPr indent="0">
              <a:buNone/>
            </a:pPr>
            <a:endParaRPr lang="en-US" dirty="0"/>
          </a:p>
          <a:p>
            <a:endParaRPr lang="en-US" dirty="0"/>
          </a:p>
        </p:txBody>
      </p:sp>
    </p:spTree>
    <p:extLst>
      <p:ext uri="{BB962C8B-B14F-4D97-AF65-F5344CB8AC3E}">
        <p14:creationId xmlns:p14="http://schemas.microsoft.com/office/powerpoint/2010/main" val="9052396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Donors choose</a:t>
            </a:r>
            <a:endParaRPr lang="en-US" b="1" dirty="0"/>
          </a:p>
        </p:txBody>
      </p:sp>
      <p:sp>
        <p:nvSpPr>
          <p:cNvPr id="3" name="Content Placeholder 2"/>
          <p:cNvSpPr>
            <a:spLocks noGrp="1"/>
          </p:cNvSpPr>
          <p:nvPr>
            <p:ph idx="1"/>
          </p:nvPr>
        </p:nvSpPr>
        <p:spPr/>
        <p:txBody>
          <a:bodyPr>
            <a:normAutofit fontScale="85000" lnSpcReduction="10000"/>
          </a:bodyPr>
          <a:lstStyle/>
          <a:p>
            <a:pPr>
              <a:lnSpc>
                <a:spcPct val="115000"/>
              </a:lnSpc>
              <a:spcBef>
                <a:spcPts val="0"/>
              </a:spcBef>
            </a:pPr>
            <a:r>
              <a:rPr lang="en-US" sz="2800" b="1" dirty="0">
                <a:latin typeface="Calibri"/>
                <a:ea typeface="Calibri"/>
                <a:cs typeface="Times New Roman"/>
              </a:rPr>
              <a:t>Donor’s Choose</a:t>
            </a:r>
            <a:r>
              <a:rPr lang="en-US" sz="2800" dirty="0">
                <a:latin typeface="Calibri"/>
                <a:ea typeface="Calibri"/>
                <a:cs typeface="Times New Roman"/>
              </a:rPr>
              <a:t> – </a:t>
            </a:r>
            <a:r>
              <a:rPr lang="en-US" sz="2800" dirty="0" smtClean="0">
                <a:latin typeface="Calibri"/>
                <a:ea typeface="Calibri"/>
                <a:cs typeface="Times New Roman"/>
              </a:rPr>
              <a:t>Charitable organization which enables teachers to write grants </a:t>
            </a:r>
            <a:r>
              <a:rPr lang="en-US" sz="2800" dirty="0" smtClean="0">
                <a:latin typeface="Calibri"/>
                <a:ea typeface="Calibri"/>
                <a:cs typeface="Times New Roman"/>
              </a:rPr>
              <a:t>for classroom materials.  </a:t>
            </a:r>
          </a:p>
          <a:p>
            <a:pPr>
              <a:lnSpc>
                <a:spcPct val="115000"/>
              </a:lnSpc>
              <a:spcBef>
                <a:spcPts val="0"/>
              </a:spcBef>
            </a:pPr>
            <a:r>
              <a:rPr lang="en-US" sz="2800" dirty="0" smtClean="0">
                <a:latin typeface="Calibri"/>
                <a:ea typeface="Calibri"/>
                <a:cs typeface="Times New Roman"/>
              </a:rPr>
              <a:t>I </a:t>
            </a:r>
            <a:r>
              <a:rPr lang="en-US" sz="2800" dirty="0">
                <a:latin typeface="Calibri"/>
                <a:ea typeface="Calibri"/>
                <a:cs typeface="Times New Roman"/>
              </a:rPr>
              <a:t>will be applying for grants through Donor’s Choose.  Please read and sign the permission slip if you will allow your child to </a:t>
            </a:r>
            <a:r>
              <a:rPr lang="en-US" sz="2800" dirty="0" smtClean="0">
                <a:latin typeface="Calibri"/>
                <a:ea typeface="Calibri"/>
                <a:cs typeface="Times New Roman"/>
              </a:rPr>
              <a:t>be photographed.  </a:t>
            </a:r>
            <a:r>
              <a:rPr lang="en-US" sz="2800" dirty="0">
                <a:latin typeface="Calibri"/>
                <a:ea typeface="Calibri"/>
                <a:cs typeface="Times New Roman"/>
              </a:rPr>
              <a:t>No names will be on the photos</a:t>
            </a:r>
            <a:r>
              <a:rPr lang="en-US" sz="2800" dirty="0" smtClean="0">
                <a:latin typeface="Calibri"/>
                <a:ea typeface="Calibri"/>
                <a:cs typeface="Times New Roman"/>
              </a:rPr>
              <a:t>.</a:t>
            </a:r>
            <a:endParaRPr lang="en-US" sz="2800" dirty="0">
              <a:latin typeface="Calibri"/>
              <a:ea typeface="Calibri"/>
              <a:cs typeface="Times New Roman"/>
            </a:endParaRPr>
          </a:p>
        </p:txBody>
      </p:sp>
    </p:spTree>
    <p:extLst>
      <p:ext uri="{BB962C8B-B14F-4D97-AF65-F5344CB8AC3E}">
        <p14:creationId xmlns:p14="http://schemas.microsoft.com/office/powerpoint/2010/main" val="27158796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discipline</a:t>
            </a:r>
            <a:endParaRPr lang="en-US" b="1" dirty="0"/>
          </a:p>
        </p:txBody>
      </p:sp>
      <p:sp>
        <p:nvSpPr>
          <p:cNvPr id="3" name="Content Placeholder 2"/>
          <p:cNvSpPr>
            <a:spLocks noGrp="1"/>
          </p:cNvSpPr>
          <p:nvPr>
            <p:ph idx="1"/>
          </p:nvPr>
        </p:nvSpPr>
        <p:spPr/>
        <p:txBody>
          <a:bodyPr>
            <a:normAutofit/>
          </a:bodyPr>
          <a:lstStyle/>
          <a:p>
            <a:r>
              <a:rPr lang="en-US" sz="2400" b="1" dirty="0">
                <a:latin typeface="Calibri"/>
                <a:ea typeface="Calibri"/>
                <a:cs typeface="Times New Roman"/>
              </a:rPr>
              <a:t>Discipline</a:t>
            </a:r>
            <a:r>
              <a:rPr lang="en-US" sz="2400" dirty="0">
                <a:latin typeface="Calibri"/>
                <a:ea typeface="Calibri"/>
                <a:cs typeface="Times New Roman"/>
              </a:rPr>
              <a:t> – Green, Yellow, Red. Class Dojo</a:t>
            </a:r>
            <a:r>
              <a:rPr lang="en-US" sz="2400" dirty="0" smtClean="0">
                <a:latin typeface="Calibri"/>
                <a:ea typeface="Calibri"/>
                <a:cs typeface="Times New Roman"/>
              </a:rPr>
              <a:t>.</a:t>
            </a:r>
          </a:p>
          <a:p>
            <a:r>
              <a:rPr lang="en-US" sz="2400" dirty="0" smtClean="0">
                <a:latin typeface="Calibri"/>
                <a:cs typeface="Times New Roman"/>
              </a:rPr>
              <a:t>Prize Box – weekly</a:t>
            </a:r>
          </a:p>
          <a:p>
            <a:r>
              <a:rPr lang="en-US" sz="2400" dirty="0" smtClean="0">
                <a:latin typeface="Calibri"/>
                <a:cs typeface="Times New Roman"/>
              </a:rPr>
              <a:t>School store/classroom jobs are privileges for children who are making good choices</a:t>
            </a:r>
            <a:endParaRPr lang="en-US" sz="2400" dirty="0"/>
          </a:p>
        </p:txBody>
      </p:sp>
    </p:spTree>
    <p:extLst>
      <p:ext uri="{BB962C8B-B14F-4D97-AF65-F5344CB8AC3E}">
        <p14:creationId xmlns:p14="http://schemas.microsoft.com/office/powerpoint/2010/main" val="38048237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Emergency forms</a:t>
            </a:r>
            <a:endParaRPr lang="en-US" b="1" dirty="0"/>
          </a:p>
        </p:txBody>
      </p:sp>
      <p:sp>
        <p:nvSpPr>
          <p:cNvPr id="3" name="Content Placeholder 2"/>
          <p:cNvSpPr>
            <a:spLocks noGrp="1"/>
          </p:cNvSpPr>
          <p:nvPr>
            <p:ph idx="1"/>
          </p:nvPr>
        </p:nvSpPr>
        <p:spPr/>
        <p:txBody>
          <a:bodyPr>
            <a:normAutofit/>
          </a:bodyPr>
          <a:lstStyle/>
          <a:p>
            <a:pPr>
              <a:lnSpc>
                <a:spcPct val="115000"/>
              </a:lnSpc>
              <a:spcBef>
                <a:spcPts val="0"/>
              </a:spcBef>
            </a:pPr>
            <a:r>
              <a:rPr lang="en-US" b="1" dirty="0">
                <a:latin typeface="Calibri"/>
                <a:ea typeface="Calibri"/>
                <a:cs typeface="Times New Roman"/>
              </a:rPr>
              <a:t>Emergency forms</a:t>
            </a:r>
            <a:r>
              <a:rPr lang="en-US" dirty="0">
                <a:latin typeface="Calibri"/>
                <a:ea typeface="Calibri"/>
                <a:cs typeface="Times New Roman"/>
              </a:rPr>
              <a:t> – We need to have current emergency information at ALL times.  If you have not already done so, please send in your completed emergency form</a:t>
            </a:r>
            <a:r>
              <a:rPr lang="en-US" dirty="0" smtClean="0">
                <a:latin typeface="Calibri"/>
                <a:ea typeface="Calibri"/>
                <a:cs typeface="Times New Roman"/>
              </a:rPr>
              <a:t>.</a:t>
            </a:r>
          </a:p>
          <a:p>
            <a:pPr>
              <a:lnSpc>
                <a:spcPct val="115000"/>
              </a:lnSpc>
              <a:spcBef>
                <a:spcPts val="0"/>
              </a:spcBef>
            </a:pPr>
            <a:r>
              <a:rPr lang="en-US" dirty="0" smtClean="0">
                <a:latin typeface="Calibri"/>
                <a:ea typeface="Calibri"/>
                <a:cs typeface="Times New Roman"/>
              </a:rPr>
              <a:t>IF ANY INFORMATION CHANGES AT ANY TIME DURING THE YEAR, PLEASE SEND A NOTE WITH YOUR CHILD; OR NOTIFY THE MAIN OFFICE; OR NOTIFY THE TEACHER</a:t>
            </a:r>
            <a:endParaRPr lang="en-US" dirty="0">
              <a:latin typeface="Calibri"/>
              <a:ea typeface="Calibri"/>
              <a:cs typeface="Times New Roman"/>
            </a:endParaRPr>
          </a:p>
          <a:p>
            <a:r>
              <a:rPr lang="en-US" b="1" dirty="0">
                <a:latin typeface="Calibri"/>
                <a:ea typeface="Calibri"/>
                <a:cs typeface="Times New Roman"/>
              </a:rPr>
              <a:t>Email</a:t>
            </a:r>
            <a:r>
              <a:rPr lang="en-US" dirty="0">
                <a:latin typeface="Calibri"/>
                <a:ea typeface="Calibri"/>
                <a:cs typeface="Times New Roman"/>
              </a:rPr>
              <a:t> address: </a:t>
            </a:r>
            <a:r>
              <a:rPr lang="en-US" sz="2800" b="1" dirty="0" smtClean="0">
                <a:latin typeface="Calibri"/>
                <a:ea typeface="Calibri"/>
                <a:cs typeface="Times New Roman"/>
              </a:rPr>
              <a:t>pjannetty@bridgeportedu.net</a:t>
            </a:r>
            <a:endParaRPr lang="en-US" sz="2800" b="1" dirty="0">
              <a:latin typeface="Arial Black" panose="020B0A04020102020204" pitchFamily="34" charset="0"/>
            </a:endParaRPr>
          </a:p>
        </p:txBody>
      </p:sp>
    </p:spTree>
    <p:extLst>
      <p:ext uri="{BB962C8B-B14F-4D97-AF65-F5344CB8AC3E}">
        <p14:creationId xmlns:p14="http://schemas.microsoft.com/office/powerpoint/2010/main" val="4466500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Taxonomy of grade 3</a:t>
            </a:r>
            <a:endParaRPr lang="en-US" b="1" dirty="0"/>
          </a:p>
        </p:txBody>
      </p:sp>
      <p:sp>
        <p:nvSpPr>
          <p:cNvPr id="4" name="Content Placeholder 3"/>
          <p:cNvSpPr>
            <a:spLocks noGrp="1"/>
          </p:cNvSpPr>
          <p:nvPr>
            <p:ph idx="1"/>
          </p:nvPr>
        </p:nvSpPr>
        <p:spPr/>
        <p:txBody>
          <a:bodyPr>
            <a:normAutofit/>
          </a:bodyPr>
          <a:lstStyle/>
          <a:p>
            <a:pPr>
              <a:lnSpc>
                <a:spcPct val="115000"/>
              </a:lnSpc>
              <a:spcBef>
                <a:spcPts val="0"/>
              </a:spcBef>
            </a:pPr>
            <a:r>
              <a:rPr lang="en-US" sz="2400" b="1" dirty="0">
                <a:latin typeface="Calibri"/>
                <a:ea typeface="Calibri"/>
                <a:cs typeface="Times New Roman"/>
              </a:rPr>
              <a:t>Field trips</a:t>
            </a:r>
            <a:r>
              <a:rPr lang="en-US" sz="2400" dirty="0">
                <a:latin typeface="Calibri"/>
                <a:ea typeface="Calibri"/>
                <a:cs typeface="Times New Roman"/>
              </a:rPr>
              <a:t> will be planned according to curriculum and budget</a:t>
            </a:r>
            <a:r>
              <a:rPr lang="en-US" sz="2400" dirty="0" smtClean="0">
                <a:latin typeface="Calibri"/>
                <a:ea typeface="Calibri"/>
                <a:cs typeface="Times New Roman"/>
              </a:rPr>
              <a:t>.</a:t>
            </a:r>
          </a:p>
          <a:p>
            <a:r>
              <a:rPr lang="en-US" sz="2400" b="1" dirty="0" smtClean="0">
                <a:latin typeface="Calibri"/>
                <a:ea typeface="Calibri"/>
                <a:cs typeface="Times New Roman"/>
              </a:rPr>
              <a:t>Gym </a:t>
            </a:r>
            <a:r>
              <a:rPr lang="en-US" sz="2400" dirty="0">
                <a:latin typeface="Calibri"/>
                <a:ea typeface="Calibri"/>
                <a:cs typeface="Times New Roman"/>
              </a:rPr>
              <a:t>– children have gym every </a:t>
            </a:r>
            <a:r>
              <a:rPr lang="en-US" sz="2400" dirty="0" smtClean="0">
                <a:latin typeface="Calibri"/>
                <a:ea typeface="Calibri"/>
                <a:cs typeface="Times New Roman"/>
              </a:rPr>
              <a:t>Friday and </a:t>
            </a:r>
            <a:r>
              <a:rPr lang="en-US" sz="2400" dirty="0">
                <a:latin typeface="Calibri"/>
                <a:ea typeface="Calibri"/>
                <a:cs typeface="Times New Roman"/>
              </a:rPr>
              <a:t>should be prepared by wearing sneakers</a:t>
            </a:r>
            <a:endParaRPr lang="en-US" sz="2400" dirty="0"/>
          </a:p>
        </p:txBody>
      </p:sp>
    </p:spTree>
    <p:extLst>
      <p:ext uri="{BB962C8B-B14F-4D97-AF65-F5344CB8AC3E}">
        <p14:creationId xmlns:p14="http://schemas.microsoft.com/office/powerpoint/2010/main" val="8384051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latin typeface="Curlz MT" pitchFamily="82" charset="0"/>
              </a:rPr>
              <a:t>GRADES</a:t>
            </a:r>
            <a:endParaRPr lang="en-US" sz="4000" b="1" dirty="0">
              <a:latin typeface="Curlz MT" pitchFamily="82" charset="0"/>
            </a:endParaRPr>
          </a:p>
        </p:txBody>
      </p:sp>
      <p:sp>
        <p:nvSpPr>
          <p:cNvPr id="3" name="Content Placeholder 2"/>
          <p:cNvSpPr>
            <a:spLocks noGrp="1"/>
          </p:cNvSpPr>
          <p:nvPr>
            <p:ph idx="1"/>
          </p:nvPr>
        </p:nvSpPr>
        <p:spPr>
          <a:xfrm>
            <a:off x="1371600" y="2209800"/>
            <a:ext cx="6400800" cy="3429000"/>
          </a:xfrm>
        </p:spPr>
        <p:txBody>
          <a:bodyPr>
            <a:normAutofit fontScale="47500" lnSpcReduction="20000"/>
          </a:bodyPr>
          <a:lstStyle/>
          <a:p>
            <a:pPr>
              <a:spcBef>
                <a:spcPts val="0"/>
              </a:spcBef>
            </a:pPr>
            <a:r>
              <a:rPr lang="en-US" sz="2900" b="1" dirty="0" smtClean="0">
                <a:latin typeface="Agency FB" pitchFamily="34" charset="0"/>
                <a:ea typeface="SimSun"/>
                <a:cs typeface="Tunga"/>
              </a:rPr>
              <a:t>Grading </a:t>
            </a:r>
            <a:r>
              <a:rPr lang="en-US" sz="2900" b="1" dirty="0">
                <a:latin typeface="Agency FB" pitchFamily="34" charset="0"/>
                <a:ea typeface="SimSun"/>
                <a:cs typeface="Tunga"/>
              </a:rPr>
              <a:t>System - </a:t>
            </a:r>
            <a:r>
              <a:rPr lang="en-US" sz="2900" dirty="0">
                <a:latin typeface="Agency FB" pitchFamily="34" charset="0"/>
                <a:ea typeface="SimSun"/>
                <a:cs typeface="Tunga"/>
              </a:rPr>
              <a:t>I do not grade every assignment that your child completes.  We correct homework and many in-class assignments together as a whole class or within a small group.   I have explained the procedure for correcting assignments in class to the students and they are aware of the honesty policy.  The students are not allowed to change answers – only mark them correct/incorrect.  It is important that they learn from their mistakes and understand how to correct them.   </a:t>
            </a:r>
            <a:endParaRPr lang="en-US" sz="2900" dirty="0">
              <a:latin typeface="Agency FB" pitchFamily="34" charset="0"/>
              <a:ea typeface="SimSun"/>
            </a:endParaRPr>
          </a:p>
          <a:p>
            <a:pPr indent="0">
              <a:spcBef>
                <a:spcPts val="0"/>
              </a:spcBef>
              <a:buNone/>
            </a:pPr>
            <a:endParaRPr lang="en-US" sz="2100" dirty="0">
              <a:latin typeface="Agency FB" pitchFamily="34" charset="0"/>
              <a:ea typeface="SimSun"/>
            </a:endParaRPr>
          </a:p>
          <a:p>
            <a:pPr>
              <a:spcBef>
                <a:spcPts val="0"/>
              </a:spcBef>
            </a:pPr>
            <a:r>
              <a:rPr lang="en-US" sz="3300" b="1" dirty="0">
                <a:latin typeface="Agency FB" pitchFamily="34" charset="0"/>
                <a:ea typeface="SimSun"/>
                <a:cs typeface="Times New Roman"/>
              </a:rPr>
              <a:t>Grading Policy - </a:t>
            </a:r>
            <a:r>
              <a:rPr lang="en-US" sz="3300" dirty="0">
                <a:latin typeface="Agency FB" pitchFamily="34" charset="0"/>
                <a:ea typeface="SimSun"/>
                <a:cs typeface="Times New Roman"/>
              </a:rPr>
              <a:t>It is the district policy to send progress reports half way through the marking </a:t>
            </a:r>
            <a:r>
              <a:rPr lang="en-US" sz="3300" dirty="0" smtClean="0">
                <a:latin typeface="Agency FB" pitchFamily="34" charset="0"/>
                <a:ea typeface="SimSun"/>
                <a:cs typeface="Times New Roman"/>
              </a:rPr>
              <a:t>period. </a:t>
            </a:r>
            <a:r>
              <a:rPr lang="en-US" sz="3300" dirty="0">
                <a:latin typeface="Agency FB" pitchFamily="34" charset="0"/>
                <a:ea typeface="SimSun"/>
                <a:cs typeface="Times New Roman"/>
              </a:rPr>
              <a:t>Parents are encouraged to check their student’s progress using Power School. I will do my best do record students’ tests, quizzes, assignments and projects results as soon as possible.  Please know some assignments may require more time for me to grade.</a:t>
            </a:r>
            <a:endParaRPr lang="en-US" sz="3300" dirty="0">
              <a:latin typeface="Agency FB" pitchFamily="34" charset="0"/>
              <a:ea typeface="SimSun"/>
            </a:endParaRPr>
          </a:p>
          <a:p>
            <a:endParaRPr lang="en-US" dirty="0"/>
          </a:p>
        </p:txBody>
      </p:sp>
    </p:spTree>
    <p:extLst>
      <p:ext uri="{BB962C8B-B14F-4D97-AF65-F5344CB8AC3E}">
        <p14:creationId xmlns:p14="http://schemas.microsoft.com/office/powerpoint/2010/main" val="28490786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 scale</a:t>
            </a:r>
            <a:endParaRPr lang="en-US" dirty="0"/>
          </a:p>
        </p:txBody>
      </p:sp>
      <p:sp>
        <p:nvSpPr>
          <p:cNvPr id="3" name="Content Placeholder 2"/>
          <p:cNvSpPr>
            <a:spLocks noGrp="1"/>
          </p:cNvSpPr>
          <p:nvPr>
            <p:ph idx="1"/>
          </p:nvPr>
        </p:nvSpPr>
        <p:spPr/>
        <p:txBody>
          <a:bodyPr>
            <a:normAutofit fontScale="40000" lnSpcReduction="20000"/>
          </a:bodyPr>
          <a:lstStyle/>
          <a:p>
            <a:pPr indent="0">
              <a:buNone/>
            </a:pPr>
            <a:r>
              <a:rPr lang="en-US" sz="3600" dirty="0"/>
              <a:t>A+ 	100 - 97</a:t>
            </a:r>
            <a:r>
              <a:rPr lang="en-US" sz="3600" dirty="0" smtClean="0"/>
              <a:t>%                         C</a:t>
            </a:r>
            <a:r>
              <a:rPr lang="en-US" sz="3600" dirty="0"/>
              <a:t>+                </a:t>
            </a:r>
            <a:r>
              <a:rPr lang="en-US" sz="3600" dirty="0" smtClean="0"/>
              <a:t>79 -  77%</a:t>
            </a:r>
            <a:endParaRPr lang="en-US" sz="3600" dirty="0"/>
          </a:p>
          <a:p>
            <a:pPr indent="0">
              <a:buNone/>
            </a:pPr>
            <a:r>
              <a:rPr lang="en-US" sz="3600" dirty="0"/>
              <a:t>A	93 - 96% 	        </a:t>
            </a:r>
            <a:r>
              <a:rPr lang="en-US" sz="3600" dirty="0" smtClean="0"/>
              <a:t>             C                   73 </a:t>
            </a:r>
            <a:r>
              <a:rPr lang="en-US" sz="3600" dirty="0"/>
              <a:t>– </a:t>
            </a:r>
            <a:r>
              <a:rPr lang="en-US" sz="3600" dirty="0" smtClean="0"/>
              <a:t>76%</a:t>
            </a:r>
            <a:endParaRPr lang="en-US" sz="3600" dirty="0"/>
          </a:p>
          <a:p>
            <a:pPr indent="0">
              <a:buNone/>
            </a:pPr>
            <a:r>
              <a:rPr lang="en-US" sz="3600" dirty="0"/>
              <a:t>A-	92 - 90%	</a:t>
            </a:r>
            <a:r>
              <a:rPr lang="en-US" sz="3600" dirty="0" smtClean="0"/>
              <a:t>	C-</a:t>
            </a:r>
            <a:r>
              <a:rPr lang="en-US" sz="3600" dirty="0"/>
              <a:t>	 72 – 70%</a:t>
            </a:r>
          </a:p>
          <a:p>
            <a:pPr indent="0">
              <a:buNone/>
            </a:pPr>
            <a:r>
              <a:rPr lang="en-US" sz="3600" dirty="0"/>
              <a:t>B+	89 – 87%		D+	 69 – 67%</a:t>
            </a:r>
          </a:p>
          <a:p>
            <a:pPr indent="0">
              <a:buNone/>
            </a:pPr>
            <a:r>
              <a:rPr lang="en-US" sz="3600" dirty="0"/>
              <a:t>B	86 – 83%		D	 66 – 65%</a:t>
            </a:r>
          </a:p>
          <a:p>
            <a:pPr indent="0">
              <a:buNone/>
            </a:pPr>
            <a:r>
              <a:rPr lang="en-US" sz="3600" dirty="0"/>
              <a:t>B-	82 – 80%		U 	 64 or less</a:t>
            </a:r>
          </a:p>
          <a:p>
            <a:pPr indent="0">
              <a:buNone/>
            </a:pPr>
            <a:r>
              <a:rPr lang="en-US" sz="3600" dirty="0"/>
              <a:t> </a:t>
            </a:r>
            <a:r>
              <a:rPr lang="en-US" sz="11200" dirty="0">
                <a:latin typeface="Agency FB" pitchFamily="34" charset="0"/>
              </a:rPr>
              <a:t> </a:t>
            </a:r>
          </a:p>
          <a:p>
            <a:endParaRPr lang="en-US" sz="11200" dirty="0">
              <a:latin typeface="Agency FB" pitchFamily="34" charset="0"/>
            </a:endParaRPr>
          </a:p>
        </p:txBody>
      </p:sp>
    </p:spTree>
    <p:extLst>
      <p:ext uri="{BB962C8B-B14F-4D97-AF65-F5344CB8AC3E}">
        <p14:creationId xmlns:p14="http://schemas.microsoft.com/office/powerpoint/2010/main" val="8777717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a:t>
            </a:r>
            <a:endParaRPr lang="en-US" dirty="0"/>
          </a:p>
        </p:txBody>
      </p:sp>
      <p:sp>
        <p:nvSpPr>
          <p:cNvPr id="3" name="Content Placeholder 2"/>
          <p:cNvSpPr>
            <a:spLocks noGrp="1"/>
          </p:cNvSpPr>
          <p:nvPr>
            <p:ph idx="1"/>
          </p:nvPr>
        </p:nvSpPr>
        <p:spPr/>
        <p:txBody>
          <a:bodyPr>
            <a:normAutofit fontScale="92500" lnSpcReduction="10000"/>
          </a:bodyPr>
          <a:lstStyle/>
          <a:p>
            <a:r>
              <a:rPr lang="en-US" dirty="0"/>
              <a:t>Often, when I am correcting papers, I use </a:t>
            </a:r>
            <a:r>
              <a:rPr lang="en-US" dirty="0">
                <a:sym typeface="Wingdings 2"/>
              </a:rPr>
              <a:t></a:t>
            </a:r>
            <a:r>
              <a:rPr lang="en-US" baseline="30000" dirty="0"/>
              <a:t>+</a:t>
            </a:r>
            <a:r>
              <a:rPr lang="en-US" dirty="0"/>
              <a:t>,</a:t>
            </a:r>
            <a:r>
              <a:rPr lang="en-US" dirty="0">
                <a:sym typeface="Wingdings 2"/>
              </a:rPr>
              <a:t></a:t>
            </a:r>
            <a:r>
              <a:rPr lang="en-US" dirty="0"/>
              <a:t>, </a:t>
            </a:r>
            <a:r>
              <a:rPr lang="en-US" dirty="0">
                <a:sym typeface="Wingdings 2"/>
              </a:rPr>
              <a:t></a:t>
            </a:r>
            <a:r>
              <a:rPr lang="en-US" baseline="30000" dirty="0"/>
              <a:t>-</a:t>
            </a:r>
            <a:r>
              <a:rPr lang="en-US" dirty="0"/>
              <a:t>,  and </a:t>
            </a:r>
            <a:r>
              <a:rPr lang="en-US" dirty="0" smtClean="0"/>
              <a:t>X.</a:t>
            </a:r>
            <a:endParaRPr lang="en-US" dirty="0"/>
          </a:p>
          <a:p>
            <a:r>
              <a:rPr lang="en-US" b="1" dirty="0">
                <a:sym typeface="Wingdings 2"/>
              </a:rPr>
              <a:t></a:t>
            </a:r>
            <a:r>
              <a:rPr lang="en-US" b="1" baseline="30000" dirty="0"/>
              <a:t>+</a:t>
            </a:r>
            <a:r>
              <a:rPr lang="en-US" dirty="0"/>
              <a:t>   = excellent work</a:t>
            </a:r>
          </a:p>
          <a:p>
            <a:r>
              <a:rPr lang="en-US" b="1" dirty="0">
                <a:sym typeface="Wingdings 2"/>
              </a:rPr>
              <a:t></a:t>
            </a:r>
            <a:r>
              <a:rPr lang="en-US" b="1" dirty="0"/>
              <a:t> </a:t>
            </a:r>
            <a:r>
              <a:rPr lang="en-US" dirty="0"/>
              <a:t>  = good work, few errors</a:t>
            </a:r>
          </a:p>
          <a:p>
            <a:r>
              <a:rPr lang="en-US" b="1" dirty="0">
                <a:sym typeface="Wingdings 2"/>
              </a:rPr>
              <a:t></a:t>
            </a:r>
            <a:r>
              <a:rPr lang="en-US" b="1" baseline="30000" dirty="0"/>
              <a:t>- </a:t>
            </a:r>
            <a:r>
              <a:rPr lang="en-US" baseline="30000" dirty="0"/>
              <a:t>    </a:t>
            </a:r>
            <a:r>
              <a:rPr lang="en-US" dirty="0"/>
              <a:t>= sloppy or inaccurate work, several errors</a:t>
            </a:r>
          </a:p>
          <a:p>
            <a:r>
              <a:rPr lang="en-US" b="1" dirty="0"/>
              <a:t>X  </a:t>
            </a:r>
            <a:r>
              <a:rPr lang="en-US" dirty="0"/>
              <a:t>  = not acceptable, lacks effort, many errors, must be redone for a better grade.</a:t>
            </a:r>
          </a:p>
          <a:p>
            <a:pPr indent="0">
              <a:buNone/>
            </a:pPr>
            <a:r>
              <a:rPr lang="en-US" dirty="0"/>
              <a:t> </a:t>
            </a:r>
          </a:p>
          <a:p>
            <a:endParaRPr lang="en-US" dirty="0"/>
          </a:p>
        </p:txBody>
      </p:sp>
    </p:spTree>
    <p:extLst>
      <p:ext uri="{BB962C8B-B14F-4D97-AF65-F5344CB8AC3E}">
        <p14:creationId xmlns:p14="http://schemas.microsoft.com/office/powerpoint/2010/main" val="20653263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dirty="0" smtClean="0">
                <a:latin typeface="Arial Rounded MT Bold" panose="020F0704030504030204" pitchFamily="34" charset="0"/>
              </a:rPr>
              <a:t>Kindness is wisdom</a:t>
            </a:r>
            <a:endParaRPr lang="en-US" sz="3800" b="1" dirty="0">
              <a:latin typeface="Arial Rounded MT Bold" panose="020F0704030504030204" pitchFamily="34" charset="0"/>
            </a:endParaRPr>
          </a:p>
        </p:txBody>
      </p:sp>
      <p:sp>
        <p:nvSpPr>
          <p:cNvPr id="3" name="Content Placeholder 2"/>
          <p:cNvSpPr>
            <a:spLocks noGrp="1"/>
          </p:cNvSpPr>
          <p:nvPr>
            <p:ph idx="1"/>
          </p:nvPr>
        </p:nvSpPr>
        <p:spPr/>
        <p:txBody>
          <a:bodyPr>
            <a:normAutofit fontScale="55000" lnSpcReduction="20000"/>
          </a:bodyPr>
          <a:lstStyle/>
          <a:p>
            <a:pPr indent="0">
              <a:buNone/>
            </a:pPr>
            <a:r>
              <a:rPr lang="en-US" sz="4000" b="1" dirty="0" smtClean="0">
                <a:latin typeface="Agency FB" panose="020B0503020202020204" pitchFamily="34" charset="0"/>
              </a:rPr>
              <a:t>My </a:t>
            </a:r>
            <a:r>
              <a:rPr lang="en-US" sz="4000" b="1" dirty="0" smtClean="0">
                <a:latin typeface="Agency FB" panose="020B0503020202020204" pitchFamily="34" charset="0"/>
              </a:rPr>
              <a:t>goal as an educator:</a:t>
            </a:r>
          </a:p>
          <a:p>
            <a:pPr marL="457200" indent="-457200"/>
            <a:r>
              <a:rPr lang="en-US" sz="4000" b="1" dirty="0" smtClean="0">
                <a:latin typeface="Agency FB" panose="020B0503020202020204" pitchFamily="34" charset="0"/>
              </a:rPr>
              <a:t>to </a:t>
            </a:r>
            <a:r>
              <a:rPr lang="en-US" sz="4000" b="1" dirty="0" smtClean="0">
                <a:latin typeface="Agency FB" panose="020B0503020202020204" pitchFamily="34" charset="0"/>
              </a:rPr>
              <a:t>provide a safe, positive, and nurturing learning environment </a:t>
            </a:r>
            <a:endParaRPr lang="en-US" sz="4000" b="1" dirty="0" smtClean="0">
              <a:latin typeface="Agency FB" panose="020B0503020202020204" pitchFamily="34" charset="0"/>
            </a:endParaRPr>
          </a:p>
          <a:p>
            <a:pPr marL="457200" indent="-457200"/>
            <a:r>
              <a:rPr lang="en-US" sz="4000" b="1" dirty="0" smtClean="0">
                <a:latin typeface="Agency FB" panose="020B0503020202020204" pitchFamily="34" charset="0"/>
              </a:rPr>
              <a:t>to empower your child to feel comfortable taking risks </a:t>
            </a:r>
          </a:p>
          <a:p>
            <a:pPr marL="457200" indent="-457200"/>
            <a:r>
              <a:rPr lang="en-US" sz="4000" b="1" dirty="0" smtClean="0">
                <a:latin typeface="Agency FB" panose="020B0503020202020204" pitchFamily="34" charset="0"/>
              </a:rPr>
              <a:t>to enable </a:t>
            </a:r>
            <a:r>
              <a:rPr lang="en-US" sz="4000" b="1" dirty="0" smtClean="0">
                <a:latin typeface="Agency FB" panose="020B0503020202020204" pitchFamily="34" charset="0"/>
              </a:rPr>
              <a:t>your child to develop a </a:t>
            </a:r>
            <a:r>
              <a:rPr lang="en-US" sz="4000" b="1" dirty="0" smtClean="0">
                <a:latin typeface="Agency FB" panose="020B0503020202020204" pitchFamily="34" charset="0"/>
              </a:rPr>
              <a:t>lifelong love </a:t>
            </a:r>
            <a:r>
              <a:rPr lang="en-US" sz="4000" b="1" dirty="0" smtClean="0">
                <a:latin typeface="Agency FB" panose="020B0503020202020204" pitchFamily="34" charset="0"/>
              </a:rPr>
              <a:t>of learning</a:t>
            </a:r>
            <a:r>
              <a:rPr lang="en-US" sz="3200" dirty="0" smtClean="0">
                <a:latin typeface="Agency FB" panose="020B0503020202020204" pitchFamily="34" charset="0"/>
              </a:rPr>
              <a:t>.</a:t>
            </a:r>
            <a:endParaRPr lang="en-US" sz="3200" dirty="0">
              <a:latin typeface="Agency FB" panose="020B0503020202020204" pitchFamily="34" charset="0"/>
            </a:endParaRPr>
          </a:p>
        </p:txBody>
      </p:sp>
    </p:spTree>
    <p:extLst>
      <p:ext uri="{BB962C8B-B14F-4D97-AF65-F5344CB8AC3E}">
        <p14:creationId xmlns:p14="http://schemas.microsoft.com/office/powerpoint/2010/main" val="23927312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Taxonomy of grade 3</a:t>
            </a:r>
            <a:endParaRPr lang="en-US" dirty="0"/>
          </a:p>
        </p:txBody>
      </p:sp>
      <p:sp>
        <p:nvSpPr>
          <p:cNvPr id="3" name="Content Placeholder 2"/>
          <p:cNvSpPr>
            <a:spLocks noGrp="1"/>
          </p:cNvSpPr>
          <p:nvPr>
            <p:ph idx="1"/>
          </p:nvPr>
        </p:nvSpPr>
        <p:spPr/>
        <p:txBody>
          <a:bodyPr>
            <a:normAutofit fontScale="92500"/>
          </a:bodyPr>
          <a:lstStyle/>
          <a:p>
            <a:pPr>
              <a:lnSpc>
                <a:spcPct val="115000"/>
              </a:lnSpc>
              <a:spcBef>
                <a:spcPts val="0"/>
              </a:spcBef>
            </a:pPr>
            <a:r>
              <a:rPr lang="en-US" b="1" dirty="0">
                <a:latin typeface="Calibri"/>
                <a:ea typeface="Calibri"/>
                <a:cs typeface="Times New Roman"/>
              </a:rPr>
              <a:t>Homework</a:t>
            </a:r>
            <a:r>
              <a:rPr lang="en-US" dirty="0">
                <a:latin typeface="Calibri"/>
                <a:ea typeface="Calibri"/>
                <a:cs typeface="Times New Roman"/>
              </a:rPr>
              <a:t> is important.  </a:t>
            </a:r>
            <a:r>
              <a:rPr lang="en-US" b="1" dirty="0">
                <a:latin typeface="Calibri"/>
                <a:ea typeface="Calibri"/>
                <a:cs typeface="Times New Roman"/>
              </a:rPr>
              <a:t>In addition to their reading log, </a:t>
            </a:r>
            <a:r>
              <a:rPr lang="en-US" dirty="0">
                <a:latin typeface="Calibri"/>
                <a:ea typeface="Calibri"/>
                <a:cs typeface="Times New Roman"/>
              </a:rPr>
              <a:t>there will be homework every night (Monday thru Thursday). Occasionally on Friday.</a:t>
            </a:r>
          </a:p>
          <a:p>
            <a:r>
              <a:rPr lang="en-US" b="1" dirty="0">
                <a:latin typeface="Calibri"/>
                <a:ea typeface="Calibri"/>
                <a:cs typeface="Times New Roman"/>
              </a:rPr>
              <a:t>Honor Roll</a:t>
            </a:r>
            <a:r>
              <a:rPr lang="en-US" dirty="0">
                <a:latin typeface="Calibri"/>
                <a:ea typeface="Calibri"/>
                <a:cs typeface="Times New Roman"/>
              </a:rPr>
              <a:t> – conduct and effort counts</a:t>
            </a:r>
            <a:r>
              <a:rPr lang="en-US" dirty="0" smtClean="0">
                <a:latin typeface="Calibri"/>
                <a:ea typeface="Calibri"/>
                <a:cs typeface="Times New Roman"/>
              </a:rPr>
              <a:t>.</a:t>
            </a:r>
          </a:p>
          <a:p>
            <a:r>
              <a:rPr lang="en-US" b="1" dirty="0">
                <a:latin typeface="Calibri"/>
                <a:ea typeface="Calibri"/>
                <a:cs typeface="Times New Roman"/>
              </a:rPr>
              <a:t>Independent reading</a:t>
            </a:r>
            <a:r>
              <a:rPr lang="en-US" dirty="0">
                <a:latin typeface="Calibri"/>
                <a:ea typeface="Calibri"/>
                <a:cs typeface="Times New Roman"/>
              </a:rPr>
              <a:t> has a positive impact on reading skills.  Students build comprehension as they interact with text, practice reading strategies, gain fluency, increase vocabulary, and build stamina as readers.  Students choose “just right” books with teacher guidance.</a:t>
            </a:r>
            <a:endParaRPr lang="en-US" dirty="0"/>
          </a:p>
        </p:txBody>
      </p:sp>
    </p:spTree>
    <p:extLst>
      <p:ext uri="{BB962C8B-B14F-4D97-AF65-F5344CB8AC3E}">
        <p14:creationId xmlns:p14="http://schemas.microsoft.com/office/powerpoint/2010/main" val="31083547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Taxonomy of grade 3</a:t>
            </a:r>
            <a:endParaRPr lang="en-US" dirty="0"/>
          </a:p>
        </p:txBody>
      </p:sp>
      <p:sp>
        <p:nvSpPr>
          <p:cNvPr id="3" name="Content Placeholder 2"/>
          <p:cNvSpPr>
            <a:spLocks noGrp="1"/>
          </p:cNvSpPr>
          <p:nvPr>
            <p:ph idx="1"/>
          </p:nvPr>
        </p:nvSpPr>
        <p:spPr/>
        <p:txBody>
          <a:bodyPr>
            <a:normAutofit lnSpcReduction="10000"/>
          </a:bodyPr>
          <a:lstStyle/>
          <a:p>
            <a:pPr>
              <a:lnSpc>
                <a:spcPct val="115000"/>
              </a:lnSpc>
              <a:spcBef>
                <a:spcPts val="0"/>
              </a:spcBef>
            </a:pPr>
            <a:r>
              <a:rPr lang="en-US" b="1" dirty="0">
                <a:latin typeface="Calibri"/>
                <a:ea typeface="Calibri"/>
                <a:cs typeface="Times New Roman"/>
              </a:rPr>
              <a:t>Journals</a:t>
            </a:r>
            <a:r>
              <a:rPr lang="en-US" dirty="0">
                <a:latin typeface="Calibri"/>
                <a:ea typeface="Calibri"/>
                <a:cs typeface="Times New Roman"/>
              </a:rPr>
              <a:t> – every student will keep a journal for writing (marble composition) – we will write daily.   </a:t>
            </a:r>
          </a:p>
          <a:p>
            <a:r>
              <a:rPr lang="en-US" b="1" dirty="0">
                <a:latin typeface="Calibri"/>
                <a:ea typeface="Calibri"/>
                <a:cs typeface="Times New Roman"/>
              </a:rPr>
              <a:t>Jobs</a:t>
            </a:r>
            <a:r>
              <a:rPr lang="en-US" dirty="0">
                <a:latin typeface="Calibri"/>
                <a:ea typeface="Calibri"/>
                <a:cs typeface="Times New Roman"/>
              </a:rPr>
              <a:t> in the classroom are a privilege to all who complete their work and </a:t>
            </a:r>
            <a:r>
              <a:rPr lang="en-US" dirty="0" smtClean="0">
                <a:latin typeface="Calibri"/>
                <a:ea typeface="Calibri"/>
                <a:cs typeface="Times New Roman"/>
              </a:rPr>
              <a:t>follow </a:t>
            </a:r>
            <a:r>
              <a:rPr lang="en-US" dirty="0">
                <a:latin typeface="Calibri"/>
                <a:ea typeface="Calibri"/>
                <a:cs typeface="Times New Roman"/>
              </a:rPr>
              <a:t>classroom rules</a:t>
            </a:r>
            <a:r>
              <a:rPr lang="en-US" dirty="0" smtClean="0">
                <a:latin typeface="Calibri"/>
                <a:ea typeface="Calibri"/>
                <a:cs typeface="Times New Roman"/>
              </a:rPr>
              <a:t>.</a:t>
            </a:r>
          </a:p>
          <a:p>
            <a:pPr>
              <a:lnSpc>
                <a:spcPct val="115000"/>
              </a:lnSpc>
              <a:spcBef>
                <a:spcPts val="0"/>
              </a:spcBef>
            </a:pPr>
            <a:r>
              <a:rPr lang="en-US" b="1" dirty="0">
                <a:latin typeface="Calibri"/>
                <a:ea typeface="Calibri"/>
                <a:cs typeface="Times New Roman"/>
              </a:rPr>
              <a:t>Library</a:t>
            </a:r>
            <a:r>
              <a:rPr lang="en-US" dirty="0">
                <a:latin typeface="Calibri"/>
                <a:ea typeface="Calibri"/>
                <a:cs typeface="Times New Roman"/>
              </a:rPr>
              <a:t> will be on Monday</a:t>
            </a:r>
          </a:p>
          <a:p>
            <a:r>
              <a:rPr lang="en-US" dirty="0">
                <a:latin typeface="Calibri"/>
                <a:ea typeface="Calibri"/>
                <a:cs typeface="Times New Roman"/>
              </a:rPr>
              <a:t>Books may also be borrowed from the classroom library.  Books are a treasure &amp; should be treated as such.  Borrowing privileges will be lost if books are not properly taken care of.</a:t>
            </a:r>
            <a:endParaRPr lang="en-US" dirty="0"/>
          </a:p>
        </p:txBody>
      </p:sp>
    </p:spTree>
    <p:extLst>
      <p:ext uri="{BB962C8B-B14F-4D97-AF65-F5344CB8AC3E}">
        <p14:creationId xmlns:p14="http://schemas.microsoft.com/office/powerpoint/2010/main" val="20806700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Taxonomy of grade 3</a:t>
            </a:r>
            <a:endParaRPr lang="en-US" dirty="0"/>
          </a:p>
        </p:txBody>
      </p:sp>
      <p:sp>
        <p:nvSpPr>
          <p:cNvPr id="3" name="Content Placeholder 2"/>
          <p:cNvSpPr>
            <a:spLocks noGrp="1"/>
          </p:cNvSpPr>
          <p:nvPr>
            <p:ph idx="1"/>
          </p:nvPr>
        </p:nvSpPr>
        <p:spPr/>
        <p:txBody>
          <a:bodyPr>
            <a:normAutofit/>
          </a:bodyPr>
          <a:lstStyle/>
          <a:p>
            <a:r>
              <a:rPr lang="en-US" sz="2400" b="1" dirty="0" smtClean="0">
                <a:latin typeface="Calibri"/>
                <a:ea typeface="Calibri"/>
                <a:cs typeface="Times New Roman"/>
              </a:rPr>
              <a:t>Music</a:t>
            </a:r>
            <a:r>
              <a:rPr lang="en-US" sz="2400" dirty="0" smtClean="0">
                <a:latin typeface="Calibri"/>
                <a:ea typeface="Calibri"/>
                <a:cs typeface="Times New Roman"/>
              </a:rPr>
              <a:t> </a:t>
            </a:r>
            <a:r>
              <a:rPr lang="en-US" sz="2400" dirty="0">
                <a:latin typeface="Calibri"/>
                <a:ea typeface="Calibri"/>
                <a:cs typeface="Times New Roman"/>
              </a:rPr>
              <a:t>is on </a:t>
            </a:r>
            <a:r>
              <a:rPr lang="en-US" sz="2400" dirty="0" smtClean="0">
                <a:latin typeface="Calibri"/>
                <a:ea typeface="Calibri"/>
                <a:cs typeface="Times New Roman"/>
              </a:rPr>
              <a:t>Wednesday</a:t>
            </a:r>
          </a:p>
          <a:p>
            <a:r>
              <a:rPr lang="en-US" sz="2400" dirty="0">
                <a:latin typeface="Calibri"/>
                <a:ea typeface="Calibri"/>
                <a:cs typeface="Times New Roman"/>
              </a:rPr>
              <a:t> </a:t>
            </a:r>
            <a:r>
              <a:rPr lang="en-US" sz="2400" b="1" dirty="0">
                <a:latin typeface="Calibri"/>
                <a:ea typeface="Calibri"/>
                <a:cs typeface="Times New Roman"/>
              </a:rPr>
              <a:t>Notebook/journal</a:t>
            </a:r>
            <a:r>
              <a:rPr lang="en-US" sz="2400" dirty="0">
                <a:latin typeface="Calibri"/>
                <a:ea typeface="Calibri"/>
                <a:cs typeface="Times New Roman"/>
              </a:rPr>
              <a:t> will be required for math, reading, social studies, science, and </a:t>
            </a:r>
            <a:r>
              <a:rPr lang="en-US" sz="2400" dirty="0" smtClean="0">
                <a:latin typeface="Calibri"/>
                <a:ea typeface="Calibri"/>
                <a:cs typeface="Times New Roman"/>
              </a:rPr>
              <a:t>Writing</a:t>
            </a:r>
          </a:p>
          <a:p>
            <a:r>
              <a:rPr lang="en-US" sz="2400" b="1" dirty="0">
                <a:latin typeface="Calibri"/>
                <a:ea typeface="Calibri"/>
                <a:cs typeface="Times New Roman"/>
              </a:rPr>
              <a:t>Open ended</a:t>
            </a:r>
            <a:r>
              <a:rPr lang="en-US" sz="2400" dirty="0">
                <a:latin typeface="Calibri"/>
                <a:ea typeface="Calibri"/>
                <a:cs typeface="Times New Roman"/>
              </a:rPr>
              <a:t> problem solving math and reading  responses will  be scored using a 0, 1, or 2 </a:t>
            </a:r>
            <a:r>
              <a:rPr lang="en-US" sz="2400" dirty="0" smtClean="0">
                <a:latin typeface="Calibri"/>
                <a:ea typeface="Calibri"/>
                <a:cs typeface="Times New Roman"/>
              </a:rPr>
              <a:t>rubric.</a:t>
            </a:r>
            <a:endParaRPr lang="en-US" sz="2400" dirty="0"/>
          </a:p>
        </p:txBody>
      </p:sp>
    </p:spTree>
    <p:extLst>
      <p:ext uri="{BB962C8B-B14F-4D97-AF65-F5344CB8AC3E}">
        <p14:creationId xmlns:p14="http://schemas.microsoft.com/office/powerpoint/2010/main" val="37304469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Taxonomy of grade 3</a:t>
            </a:r>
            <a:endParaRPr lang="en-US" dirty="0"/>
          </a:p>
        </p:txBody>
      </p:sp>
      <p:sp>
        <p:nvSpPr>
          <p:cNvPr id="3" name="Content Placeholder 2"/>
          <p:cNvSpPr>
            <a:spLocks noGrp="1"/>
          </p:cNvSpPr>
          <p:nvPr>
            <p:ph idx="1"/>
          </p:nvPr>
        </p:nvSpPr>
        <p:spPr/>
        <p:txBody>
          <a:bodyPr>
            <a:normAutofit/>
          </a:bodyPr>
          <a:lstStyle/>
          <a:p>
            <a:pPr>
              <a:lnSpc>
                <a:spcPct val="115000"/>
              </a:lnSpc>
              <a:spcBef>
                <a:spcPts val="0"/>
              </a:spcBef>
            </a:pPr>
            <a:r>
              <a:rPr lang="en-US" b="1" dirty="0">
                <a:latin typeface="Calibri"/>
                <a:ea typeface="Calibri"/>
                <a:cs typeface="Times New Roman"/>
              </a:rPr>
              <a:t>Planners</a:t>
            </a:r>
            <a:r>
              <a:rPr lang="en-US" dirty="0">
                <a:latin typeface="Calibri"/>
                <a:ea typeface="Calibri"/>
                <a:cs typeface="Times New Roman"/>
              </a:rPr>
              <a:t> are used to write homework &amp; also serve as communication log between home &amp; school.  </a:t>
            </a:r>
          </a:p>
          <a:p>
            <a:pPr>
              <a:lnSpc>
                <a:spcPct val="115000"/>
              </a:lnSpc>
              <a:spcBef>
                <a:spcPts val="0"/>
              </a:spcBef>
            </a:pPr>
            <a:r>
              <a:rPr lang="en-US" b="1" dirty="0">
                <a:latin typeface="Calibri"/>
                <a:ea typeface="Calibri"/>
                <a:cs typeface="Times New Roman"/>
              </a:rPr>
              <a:t>PBS </a:t>
            </a:r>
            <a:r>
              <a:rPr lang="en-US" dirty="0">
                <a:latin typeface="Calibri"/>
                <a:ea typeface="Calibri"/>
                <a:cs typeface="Times New Roman"/>
              </a:rPr>
              <a:t>is a school wide Positive Behavior program at High Horizons</a:t>
            </a:r>
            <a:r>
              <a:rPr lang="en-US" dirty="0" smtClean="0">
                <a:latin typeface="Calibri"/>
                <a:ea typeface="Calibri"/>
                <a:cs typeface="Times New Roman"/>
              </a:rPr>
              <a:t>.  Students earn paws to attend special events.</a:t>
            </a:r>
            <a:endParaRPr lang="en-US" dirty="0">
              <a:latin typeface="Calibri"/>
              <a:ea typeface="Calibri"/>
              <a:cs typeface="Times New Roman"/>
            </a:endParaRPr>
          </a:p>
          <a:p>
            <a:pPr>
              <a:lnSpc>
                <a:spcPct val="115000"/>
              </a:lnSpc>
              <a:spcBef>
                <a:spcPts val="0"/>
              </a:spcBef>
            </a:pPr>
            <a:r>
              <a:rPr lang="en-US" b="1" i="1" dirty="0" smtClean="0">
                <a:latin typeface="Bookman Old Style" pitchFamily="18" charset="0"/>
                <a:ea typeface="Calibri"/>
                <a:cs typeface="Times New Roman"/>
              </a:rPr>
              <a:t>HHMS BEHAVIOR EXPECTATIONS:  BE RESPONSIBLE, BE RESPECTFUL, BE SAFE &amp; ALWAYS BE KIND!</a:t>
            </a:r>
            <a:endParaRPr lang="en-US" b="1" i="1" dirty="0">
              <a:latin typeface="Bookman Old Style" pitchFamily="18" charset="0"/>
              <a:ea typeface="Calibri"/>
              <a:cs typeface="Times New Roman"/>
            </a:endParaRPr>
          </a:p>
          <a:p>
            <a:pPr>
              <a:lnSpc>
                <a:spcPct val="115000"/>
              </a:lnSpc>
              <a:spcBef>
                <a:spcPts val="0"/>
              </a:spcBef>
            </a:pPr>
            <a:r>
              <a:rPr lang="en-US" b="1" dirty="0">
                <a:latin typeface="Calibri"/>
                <a:ea typeface="Calibri"/>
                <a:cs typeface="Times New Roman"/>
              </a:rPr>
              <a:t>Power School</a:t>
            </a:r>
            <a:r>
              <a:rPr lang="en-US" dirty="0">
                <a:latin typeface="Calibri"/>
                <a:ea typeface="Calibri"/>
                <a:cs typeface="Times New Roman"/>
              </a:rPr>
              <a:t> is available for you to track your child’s progress.  </a:t>
            </a:r>
          </a:p>
          <a:p>
            <a:endParaRPr lang="en-US" dirty="0"/>
          </a:p>
        </p:txBody>
      </p:sp>
    </p:spTree>
    <p:extLst>
      <p:ext uri="{BB962C8B-B14F-4D97-AF65-F5344CB8AC3E}">
        <p14:creationId xmlns:p14="http://schemas.microsoft.com/office/powerpoint/2010/main" val="17074708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latin typeface="Calibri"/>
                <a:ea typeface="Calibri"/>
                <a:cs typeface="Times New Roman"/>
              </a:rPr>
              <a:t>Questions</a:t>
            </a:r>
            <a:r>
              <a:rPr lang="en-US" dirty="0">
                <a:latin typeface="Calibri"/>
                <a:ea typeface="Calibri"/>
                <a:cs typeface="Times New Roman"/>
              </a:rPr>
              <a:t> – please call or email me.  I will generally get back to you within 24 hours</a:t>
            </a:r>
            <a:r>
              <a:rPr lang="en-US" dirty="0" smtClean="0">
                <a:latin typeface="Calibri"/>
                <a:ea typeface="Calibri"/>
                <a:cs typeface="Times New Roman"/>
              </a:rPr>
              <a:t>.</a:t>
            </a:r>
          </a:p>
          <a:p>
            <a:pPr>
              <a:lnSpc>
                <a:spcPct val="115000"/>
              </a:lnSpc>
              <a:spcBef>
                <a:spcPts val="0"/>
              </a:spcBef>
            </a:pPr>
            <a:r>
              <a:rPr lang="en-US" b="1" dirty="0">
                <a:latin typeface="Calibri"/>
                <a:ea typeface="Calibri"/>
                <a:cs typeface="Times New Roman"/>
              </a:rPr>
              <a:t>Rules </a:t>
            </a:r>
            <a:r>
              <a:rPr lang="en-US" dirty="0">
                <a:latin typeface="Calibri"/>
                <a:ea typeface="Calibri"/>
                <a:cs typeface="Times New Roman"/>
              </a:rPr>
              <a:t>of the classroom will be posted and students will sign the poster so that they understand their responsibility in the classroom community.</a:t>
            </a:r>
          </a:p>
          <a:p>
            <a:pPr>
              <a:lnSpc>
                <a:spcPct val="115000"/>
              </a:lnSpc>
              <a:spcBef>
                <a:spcPts val="0"/>
              </a:spcBef>
            </a:pPr>
            <a:r>
              <a:rPr lang="en-US" b="1" dirty="0">
                <a:latin typeface="Calibri"/>
                <a:ea typeface="Calibri"/>
                <a:cs typeface="Times New Roman"/>
              </a:rPr>
              <a:t>Report cards</a:t>
            </a:r>
            <a:r>
              <a:rPr lang="en-US" dirty="0">
                <a:latin typeface="Calibri"/>
                <a:ea typeface="Calibri"/>
                <a:cs typeface="Times New Roman"/>
              </a:rPr>
              <a:t> are issued in November, February, April, &amp; June.  Conferences are held in November &amp; April.</a:t>
            </a:r>
          </a:p>
          <a:p>
            <a:r>
              <a:rPr lang="en-US" b="1" dirty="0">
                <a:latin typeface="Calibri"/>
                <a:ea typeface="Calibri"/>
                <a:cs typeface="Times New Roman"/>
              </a:rPr>
              <a:t>Recess/exercise</a:t>
            </a:r>
            <a:r>
              <a:rPr lang="en-US" dirty="0">
                <a:latin typeface="Calibri"/>
                <a:ea typeface="Calibri"/>
                <a:cs typeface="Times New Roman"/>
              </a:rPr>
              <a:t> is important.  Students will have recess or PE every day.</a:t>
            </a:r>
            <a:endParaRPr lang="en-US" dirty="0"/>
          </a:p>
        </p:txBody>
      </p:sp>
    </p:spTree>
    <p:extLst>
      <p:ext uri="{BB962C8B-B14F-4D97-AF65-F5344CB8AC3E}">
        <p14:creationId xmlns:p14="http://schemas.microsoft.com/office/powerpoint/2010/main" val="27042816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recycling</a:t>
            </a:r>
            <a:endParaRPr lang="en-US" b="1" dirty="0"/>
          </a:p>
        </p:txBody>
      </p:sp>
      <p:sp>
        <p:nvSpPr>
          <p:cNvPr id="3" name="Content Placeholder 2"/>
          <p:cNvSpPr>
            <a:spLocks noGrp="1"/>
          </p:cNvSpPr>
          <p:nvPr>
            <p:ph idx="1"/>
          </p:nvPr>
        </p:nvSpPr>
        <p:spPr/>
        <p:txBody>
          <a:bodyPr>
            <a:normAutofit fontScale="77500" lnSpcReduction="20000"/>
          </a:bodyPr>
          <a:lstStyle/>
          <a:p>
            <a:pPr>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On Friday, September 15, 2017, High Horizons Magnet School will kick off our annual school wide recycling fundraiser.  Don’t miss this opportunity to raise money for various items to support all grade levels and our Middle School Sports Program.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Here’s how it works:  Every Friday</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latin typeface="Calibri" panose="020F0502020204030204" pitchFamily="34" charset="0"/>
                <a:ea typeface="Calibri" panose="020F0502020204030204" pitchFamily="34" charset="0"/>
                <a:cs typeface="Times New Roman" panose="02020603050405020304" pitchFamily="18" charset="0"/>
              </a:rPr>
              <a:t>starting on September 15, 2017, send your donation of clean, 5-cent deposit plastic bottles and/or aluminum cans to school with your child.  (For safety reasons, </a:t>
            </a:r>
            <a:r>
              <a:rPr lang="en-US" b="1" u="sng" dirty="0">
                <a:latin typeface="Calibri" panose="020F0502020204030204" pitchFamily="34" charset="0"/>
                <a:ea typeface="Calibri" panose="020F0502020204030204" pitchFamily="34" charset="0"/>
                <a:cs typeface="Times New Roman" panose="02020603050405020304" pitchFamily="18" charset="0"/>
              </a:rPr>
              <a:t>No glass bottles allowed</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The third graders will be collecting and recycling your donations.  We can make a big difference at our school and in the world by doing our small part. We are asking you to partner with us to make this recycling project a big success.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There are important lessons to be learned through this project about recycling and teamwork. Responsible recycling is an important activity that we can hand down to generations forever. Your family’s participation in the project will help make it a huge success.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985789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Smile </a:t>
            </a:r>
            <a:r>
              <a:rPr lang="en-US" dirty="0" smtClean="0">
                <a:sym typeface="Wingdings" pitchFamily="2" charset="2"/>
              </a:rPr>
              <a:t></a:t>
            </a:r>
            <a:endParaRPr lang="en-US" dirty="0"/>
          </a:p>
        </p:txBody>
      </p:sp>
      <p:sp>
        <p:nvSpPr>
          <p:cNvPr id="3" name="Content Placeholder 2"/>
          <p:cNvSpPr>
            <a:spLocks noGrp="1"/>
          </p:cNvSpPr>
          <p:nvPr>
            <p:ph idx="1"/>
          </p:nvPr>
        </p:nvSpPr>
        <p:spPr/>
        <p:txBody>
          <a:bodyPr>
            <a:normAutofit/>
          </a:bodyPr>
          <a:lstStyle/>
          <a:p>
            <a:pPr>
              <a:lnSpc>
                <a:spcPct val="115000"/>
              </a:lnSpc>
              <a:spcBef>
                <a:spcPts val="0"/>
              </a:spcBef>
            </a:pPr>
            <a:r>
              <a:rPr lang="en-US" b="1" dirty="0">
                <a:latin typeface="Calibri"/>
                <a:ea typeface="Calibri"/>
                <a:cs typeface="Times New Roman"/>
              </a:rPr>
              <a:t>Shoe laces</a:t>
            </a:r>
            <a:r>
              <a:rPr lang="en-US" dirty="0">
                <a:latin typeface="Calibri"/>
                <a:ea typeface="Calibri"/>
                <a:cs typeface="Times New Roman"/>
              </a:rPr>
              <a:t> must be tied.</a:t>
            </a:r>
          </a:p>
          <a:p>
            <a:pPr>
              <a:lnSpc>
                <a:spcPct val="115000"/>
              </a:lnSpc>
              <a:spcBef>
                <a:spcPts val="0"/>
              </a:spcBef>
            </a:pPr>
            <a:r>
              <a:rPr lang="en-US" b="1" dirty="0">
                <a:latin typeface="Calibri"/>
                <a:ea typeface="Calibri"/>
                <a:cs typeface="Times New Roman"/>
              </a:rPr>
              <a:t>Smiles</a:t>
            </a:r>
            <a:r>
              <a:rPr lang="en-US" dirty="0">
                <a:latin typeface="Calibri"/>
                <a:ea typeface="Calibri"/>
                <a:cs typeface="Times New Roman"/>
              </a:rPr>
              <a:t> welcome!</a:t>
            </a:r>
          </a:p>
          <a:p>
            <a:pPr>
              <a:lnSpc>
                <a:spcPct val="115000"/>
              </a:lnSpc>
              <a:spcBef>
                <a:spcPts val="0"/>
              </a:spcBef>
            </a:pPr>
            <a:r>
              <a:rPr lang="en-US" b="1" dirty="0" smtClean="0">
                <a:latin typeface="Calibri"/>
                <a:ea typeface="Calibri"/>
                <a:cs typeface="Times New Roman"/>
              </a:rPr>
              <a:t>Transportation</a:t>
            </a:r>
            <a:r>
              <a:rPr lang="en-US" dirty="0" smtClean="0">
                <a:latin typeface="Calibri"/>
                <a:ea typeface="Calibri"/>
                <a:cs typeface="Times New Roman"/>
              </a:rPr>
              <a:t> </a:t>
            </a:r>
            <a:r>
              <a:rPr lang="en-US" dirty="0">
                <a:latin typeface="Calibri"/>
                <a:ea typeface="Calibri"/>
                <a:cs typeface="Times New Roman"/>
              </a:rPr>
              <a:t>– please give your child a written note if you need to make a change in transportation.</a:t>
            </a:r>
          </a:p>
          <a:p>
            <a:pPr>
              <a:lnSpc>
                <a:spcPct val="115000"/>
              </a:lnSpc>
              <a:spcBef>
                <a:spcPts val="0"/>
              </a:spcBef>
            </a:pPr>
            <a:r>
              <a:rPr lang="en-US" b="1" dirty="0">
                <a:latin typeface="Calibri"/>
                <a:ea typeface="Calibri"/>
                <a:cs typeface="Times New Roman"/>
              </a:rPr>
              <a:t>Time For Kids </a:t>
            </a:r>
            <a:r>
              <a:rPr lang="en-US" dirty="0">
                <a:latin typeface="Calibri"/>
                <a:ea typeface="Calibri"/>
                <a:cs typeface="Times New Roman"/>
              </a:rPr>
              <a:t>will be provided weekly due to a Donors Choose Grant received this summer!</a:t>
            </a:r>
          </a:p>
          <a:p>
            <a:r>
              <a:rPr lang="en-US" b="1" dirty="0">
                <a:latin typeface="Calibri"/>
                <a:ea typeface="Calibri"/>
                <a:cs typeface="Times New Roman"/>
              </a:rPr>
              <a:t>Taxonomy</a:t>
            </a:r>
            <a:r>
              <a:rPr lang="en-US" dirty="0">
                <a:latin typeface="Calibri"/>
                <a:ea typeface="Calibri"/>
                <a:cs typeface="Times New Roman"/>
              </a:rPr>
              <a:t> is a strategy used to classify information so it is easy to remember and use.</a:t>
            </a:r>
            <a:endParaRPr lang="en-US" dirty="0"/>
          </a:p>
        </p:txBody>
      </p:sp>
    </p:spTree>
    <p:extLst>
      <p:ext uri="{BB962C8B-B14F-4D97-AF65-F5344CB8AC3E}">
        <p14:creationId xmlns:p14="http://schemas.microsoft.com/office/powerpoint/2010/main" val="27796995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a:t>
            </a:r>
            <a:endParaRPr lang="en-US" dirty="0"/>
          </a:p>
        </p:txBody>
      </p:sp>
      <p:sp>
        <p:nvSpPr>
          <p:cNvPr id="3" name="Content Placeholder 2"/>
          <p:cNvSpPr>
            <a:spLocks noGrp="1"/>
          </p:cNvSpPr>
          <p:nvPr>
            <p:ph idx="1"/>
          </p:nvPr>
        </p:nvSpPr>
        <p:spPr/>
        <p:txBody>
          <a:bodyPr>
            <a:normAutofit/>
          </a:bodyPr>
          <a:lstStyle/>
          <a:p>
            <a:r>
              <a:rPr lang="en-US" sz="2000" b="1" dirty="0" err="1" smtClean="0">
                <a:latin typeface="Calibri"/>
                <a:ea typeface="Calibri"/>
                <a:cs typeface="Times New Roman"/>
              </a:rPr>
              <a:t>i</a:t>
            </a:r>
            <a:r>
              <a:rPr lang="en-US" sz="2000" b="1" dirty="0" smtClean="0">
                <a:latin typeface="Calibri"/>
                <a:ea typeface="Calibri"/>
                <a:cs typeface="Times New Roman"/>
              </a:rPr>
              <a:t>-Ready testing – District assessment – fall, winter, &amp; spring</a:t>
            </a:r>
          </a:p>
          <a:p>
            <a:r>
              <a:rPr lang="en-US" sz="2000" b="1" dirty="0" smtClean="0">
                <a:latin typeface="Calibri"/>
                <a:ea typeface="Calibri"/>
                <a:cs typeface="Times New Roman"/>
              </a:rPr>
              <a:t>SBAC Test – State assessment – date to be announced</a:t>
            </a:r>
          </a:p>
          <a:p>
            <a:r>
              <a:rPr lang="en-US" sz="2000" b="1" dirty="0" smtClean="0">
                <a:latin typeface="Calibri"/>
                <a:ea typeface="Calibri"/>
                <a:cs typeface="Times New Roman"/>
              </a:rPr>
              <a:t>DRA </a:t>
            </a:r>
            <a:r>
              <a:rPr lang="en-US" sz="2000" b="1" dirty="0">
                <a:latin typeface="Calibri"/>
                <a:ea typeface="Calibri"/>
                <a:cs typeface="Times New Roman"/>
              </a:rPr>
              <a:t>testing</a:t>
            </a:r>
            <a:r>
              <a:rPr lang="en-US" sz="2000" dirty="0">
                <a:latin typeface="Calibri"/>
                <a:ea typeface="Calibri"/>
                <a:cs typeface="Times New Roman"/>
              </a:rPr>
              <a:t> – may be assessed in fall and spring.</a:t>
            </a:r>
          </a:p>
          <a:p>
            <a:endParaRPr lang="en-US" sz="2000" dirty="0"/>
          </a:p>
        </p:txBody>
      </p:sp>
    </p:spTree>
    <p:extLst>
      <p:ext uri="{BB962C8B-B14F-4D97-AF65-F5344CB8AC3E}">
        <p14:creationId xmlns:p14="http://schemas.microsoft.com/office/powerpoint/2010/main" val="4116324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UNIFORMS</a:t>
            </a:r>
            <a:endParaRPr lang="en-US" dirty="0"/>
          </a:p>
        </p:txBody>
      </p:sp>
      <p:sp>
        <p:nvSpPr>
          <p:cNvPr id="3" name="Content Placeholder 2"/>
          <p:cNvSpPr>
            <a:spLocks noGrp="1"/>
          </p:cNvSpPr>
          <p:nvPr>
            <p:ph idx="1"/>
          </p:nvPr>
        </p:nvSpPr>
        <p:spPr>
          <a:xfrm>
            <a:off x="1219200" y="2209800"/>
            <a:ext cx="6400800" cy="3276601"/>
          </a:xfrm>
        </p:spPr>
        <p:txBody>
          <a:bodyPr>
            <a:normAutofit fontScale="92500"/>
          </a:bodyPr>
          <a:lstStyle/>
          <a:p>
            <a:r>
              <a:rPr lang="en-US" b="1" dirty="0">
                <a:latin typeface="Calibri"/>
                <a:ea typeface="Calibri"/>
                <a:cs typeface="Times New Roman"/>
              </a:rPr>
              <a:t>Uniforms</a:t>
            </a:r>
            <a:r>
              <a:rPr lang="en-US" dirty="0">
                <a:latin typeface="Calibri"/>
                <a:ea typeface="Calibri"/>
                <a:cs typeface="Times New Roman"/>
              </a:rPr>
              <a:t> are to be worn every day- unless otherwise specified.  Our colors are… </a:t>
            </a:r>
            <a:r>
              <a:rPr lang="en-US" b="1" dirty="0">
                <a:latin typeface="Calibri"/>
                <a:ea typeface="Calibri"/>
                <a:cs typeface="Times New Roman"/>
              </a:rPr>
              <a:t>navy blue or white collared shirt or blouse, pants tan, khaki or blue.  Sneakers or shoes must be a dark color. </a:t>
            </a:r>
            <a:r>
              <a:rPr lang="en-US" b="1" dirty="0" smtClean="0">
                <a:latin typeface="Calibri"/>
                <a:ea typeface="Calibri"/>
                <a:cs typeface="Times New Roman"/>
              </a:rPr>
              <a:t>(No hot pink, blinking, fluorescent colored shoes).   No </a:t>
            </a:r>
            <a:r>
              <a:rPr lang="en-US" b="1" dirty="0" smtClean="0">
                <a:latin typeface="Calibri"/>
                <a:ea typeface="Calibri"/>
                <a:cs typeface="Times New Roman"/>
              </a:rPr>
              <a:t>Jeans.  No Hoodies.</a:t>
            </a:r>
            <a:endParaRPr lang="en-US" b="1" dirty="0" smtClean="0">
              <a:latin typeface="Calibri"/>
              <a:ea typeface="Calibri"/>
              <a:cs typeface="Times New Roman"/>
            </a:endParaRPr>
          </a:p>
          <a:p>
            <a:r>
              <a:rPr lang="en-US" dirty="0" smtClean="0">
                <a:latin typeface="Calibri"/>
                <a:cs typeface="Times New Roman"/>
              </a:rPr>
              <a:t>Please note – as the weather changes, students may wear a long sleeve shirt under their short sleeve uniform. </a:t>
            </a:r>
          </a:p>
          <a:p>
            <a:r>
              <a:rPr lang="en-US" sz="2400" b="1" dirty="0" smtClean="0">
                <a:latin typeface="Calibri"/>
                <a:cs typeface="Times New Roman"/>
              </a:rPr>
              <a:t>Sweaters should be blue or white button </a:t>
            </a:r>
            <a:r>
              <a:rPr lang="en-US" sz="2400" b="1" dirty="0" smtClean="0">
                <a:latin typeface="Calibri"/>
                <a:cs typeface="Times New Roman"/>
              </a:rPr>
              <a:t>down </a:t>
            </a:r>
            <a:endParaRPr lang="en-US" sz="2400" b="1" dirty="0"/>
          </a:p>
        </p:txBody>
      </p:sp>
    </p:spTree>
    <p:extLst>
      <p:ext uri="{BB962C8B-B14F-4D97-AF65-F5344CB8AC3E}">
        <p14:creationId xmlns:p14="http://schemas.microsoft.com/office/powerpoint/2010/main" val="9610346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457200"/>
          </a:xfrm>
        </p:spPr>
        <p:txBody>
          <a:bodyPr>
            <a:normAutofit fontScale="90000"/>
          </a:bodyPr>
          <a:lstStyle/>
          <a:p>
            <a:r>
              <a:rPr lang="en-US" b="1" dirty="0" smtClean="0">
                <a:latin typeface="Biondi" pitchFamily="2" charset="0"/>
              </a:rPr>
              <a:t>WOW!</a:t>
            </a:r>
            <a:endParaRPr lang="en-US" b="1" dirty="0">
              <a:latin typeface="Biondi" pitchFamily="2" charset="0"/>
            </a:endParaRPr>
          </a:p>
        </p:txBody>
      </p:sp>
      <p:sp>
        <p:nvSpPr>
          <p:cNvPr id="3" name="Content Placeholder 2"/>
          <p:cNvSpPr>
            <a:spLocks noGrp="1"/>
          </p:cNvSpPr>
          <p:nvPr>
            <p:ph idx="1"/>
          </p:nvPr>
        </p:nvSpPr>
        <p:spPr/>
        <p:txBody>
          <a:bodyPr>
            <a:normAutofit fontScale="85000" lnSpcReduction="20000"/>
          </a:bodyPr>
          <a:lstStyle/>
          <a:p>
            <a:pPr>
              <a:lnSpc>
                <a:spcPct val="115000"/>
              </a:lnSpc>
              <a:spcBef>
                <a:spcPts val="0"/>
              </a:spcBef>
            </a:pPr>
            <a:r>
              <a:rPr lang="en-US" b="1" dirty="0">
                <a:latin typeface="Calibri"/>
                <a:ea typeface="Calibri"/>
                <a:cs typeface="Times New Roman"/>
              </a:rPr>
              <a:t>Voice</a:t>
            </a:r>
            <a:r>
              <a:rPr lang="en-US" dirty="0">
                <a:latin typeface="Calibri"/>
                <a:ea typeface="Calibri"/>
                <a:cs typeface="Times New Roman"/>
              </a:rPr>
              <a:t>- we will learn about “voice” in writer’s craft.</a:t>
            </a:r>
          </a:p>
          <a:p>
            <a:r>
              <a:rPr lang="en-US" dirty="0">
                <a:latin typeface="Calibri"/>
                <a:ea typeface="Calibri"/>
                <a:cs typeface="Times New Roman"/>
              </a:rPr>
              <a:t>Your voice is important in your child’s education</a:t>
            </a:r>
            <a:r>
              <a:rPr lang="en-US" dirty="0" smtClean="0">
                <a:latin typeface="Calibri"/>
                <a:ea typeface="Calibri"/>
                <a:cs typeface="Times New Roman"/>
              </a:rPr>
              <a:t>.</a:t>
            </a:r>
          </a:p>
          <a:p>
            <a:r>
              <a:rPr lang="en-US" b="1" dirty="0">
                <a:latin typeface="Calibri"/>
                <a:ea typeface="Calibri"/>
                <a:cs typeface="Times New Roman"/>
              </a:rPr>
              <a:t>WOW</a:t>
            </a:r>
            <a:r>
              <a:rPr lang="en-US" dirty="0">
                <a:latin typeface="Calibri"/>
                <a:ea typeface="Calibri"/>
                <a:cs typeface="Times New Roman"/>
              </a:rPr>
              <a:t> – Word of the Week program at High Horizons to enhance vocabulary.  Ask your child the WOW word every week</a:t>
            </a:r>
            <a:r>
              <a:rPr lang="en-US" dirty="0" smtClean="0">
                <a:latin typeface="Calibri"/>
                <a:ea typeface="Calibri"/>
                <a:cs typeface="Times New Roman"/>
              </a:rPr>
              <a:t>!</a:t>
            </a:r>
          </a:p>
          <a:p>
            <a:r>
              <a:rPr lang="en-US" b="1" dirty="0" smtClean="0">
                <a:latin typeface="Calibri"/>
                <a:ea typeface="Calibri"/>
                <a:cs typeface="Times New Roman"/>
              </a:rPr>
              <a:t>XXV </a:t>
            </a:r>
            <a:r>
              <a:rPr lang="en-US" dirty="0">
                <a:latin typeface="Calibri"/>
                <a:ea typeface="Calibri"/>
                <a:cs typeface="Times New Roman"/>
              </a:rPr>
              <a:t>– </a:t>
            </a:r>
            <a:r>
              <a:rPr lang="en-US" dirty="0" smtClean="0">
                <a:latin typeface="Calibri"/>
                <a:ea typeface="Calibri"/>
                <a:cs typeface="Times New Roman"/>
              </a:rPr>
              <a:t>25 amazing </a:t>
            </a:r>
            <a:r>
              <a:rPr lang="en-US" dirty="0">
                <a:latin typeface="Calibri"/>
                <a:ea typeface="Calibri"/>
                <a:cs typeface="Times New Roman"/>
              </a:rPr>
              <a:t>scholars </a:t>
            </a:r>
            <a:r>
              <a:rPr lang="en-US" dirty="0" smtClean="0">
                <a:latin typeface="Calibri"/>
                <a:ea typeface="Calibri"/>
                <a:cs typeface="Times New Roman"/>
              </a:rPr>
              <a:t>currently in </a:t>
            </a:r>
            <a:r>
              <a:rPr lang="en-US" dirty="0">
                <a:latin typeface="Calibri"/>
                <a:ea typeface="Calibri"/>
                <a:cs typeface="Times New Roman"/>
              </a:rPr>
              <a:t>the class </a:t>
            </a:r>
            <a:endParaRPr lang="en-US" dirty="0" smtClean="0">
              <a:latin typeface="Calibri"/>
              <a:ea typeface="Calibri"/>
              <a:cs typeface="Times New Roman"/>
            </a:endParaRPr>
          </a:p>
          <a:p>
            <a:r>
              <a:rPr lang="en-US" b="1" dirty="0">
                <a:latin typeface="Calibri"/>
                <a:ea typeface="Calibri"/>
                <a:cs typeface="Times New Roman"/>
              </a:rPr>
              <a:t>Young Author’s</a:t>
            </a:r>
            <a:r>
              <a:rPr lang="en-US" dirty="0">
                <a:latin typeface="Calibri"/>
                <a:ea typeface="Calibri"/>
                <a:cs typeface="Times New Roman"/>
              </a:rPr>
              <a:t> – all children will write a book  for the Young Author’s celebration at the end of the year</a:t>
            </a:r>
            <a:r>
              <a:rPr lang="en-US" dirty="0" smtClean="0">
                <a:latin typeface="Calibri"/>
                <a:ea typeface="Calibri"/>
                <a:cs typeface="Times New Roman"/>
              </a:rPr>
              <a:t>.</a:t>
            </a:r>
          </a:p>
          <a:p>
            <a:r>
              <a:rPr lang="en-US" dirty="0" smtClean="0">
                <a:latin typeface="Calibri"/>
                <a:ea typeface="Calibri"/>
                <a:cs typeface="Times New Roman"/>
              </a:rPr>
              <a:t>ZING </a:t>
            </a:r>
            <a:r>
              <a:rPr lang="en-US" dirty="0">
                <a:latin typeface="Calibri"/>
                <a:ea typeface="Calibri"/>
                <a:cs typeface="Times New Roman"/>
              </a:rPr>
              <a:t>for Learning!      (Quality or characteristic that excites the interest, enthusiasm, </a:t>
            </a:r>
            <a:r>
              <a:rPr lang="en-US" dirty="0" err="1">
                <a:latin typeface="Calibri"/>
                <a:ea typeface="Calibri"/>
                <a:cs typeface="Times New Roman"/>
              </a:rPr>
              <a:t>etc</a:t>
            </a:r>
            <a:r>
              <a:rPr lang="en-US" dirty="0">
                <a:latin typeface="Calibri"/>
                <a:ea typeface="Calibri"/>
                <a:cs typeface="Times New Roman"/>
              </a:rPr>
              <a:t>)</a:t>
            </a:r>
          </a:p>
          <a:p>
            <a:endParaRPr lang="en-US" dirty="0">
              <a:latin typeface="Calibri"/>
              <a:ea typeface="Calibri"/>
              <a:cs typeface="Times New Roman"/>
            </a:endParaRPr>
          </a:p>
          <a:p>
            <a:endParaRPr lang="en-US" dirty="0" smtClean="0">
              <a:latin typeface="Calibri"/>
              <a:ea typeface="Calibri"/>
              <a:cs typeface="Times New Roman"/>
            </a:endParaRPr>
          </a:p>
          <a:p>
            <a:endParaRPr lang="en-US" dirty="0"/>
          </a:p>
        </p:txBody>
      </p:sp>
    </p:spTree>
    <p:extLst>
      <p:ext uri="{BB962C8B-B14F-4D97-AF65-F5344CB8AC3E}">
        <p14:creationId xmlns:p14="http://schemas.microsoft.com/office/powerpoint/2010/main" val="8288731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About the teacher</a:t>
            </a:r>
            <a:endParaRPr lang="en-US" b="1" dirty="0"/>
          </a:p>
        </p:txBody>
      </p:sp>
      <p:sp>
        <p:nvSpPr>
          <p:cNvPr id="3" name="Content Placeholder 2"/>
          <p:cNvSpPr>
            <a:spLocks noGrp="1"/>
          </p:cNvSpPr>
          <p:nvPr>
            <p:ph idx="1"/>
          </p:nvPr>
        </p:nvSpPr>
        <p:spPr>
          <a:xfrm>
            <a:off x="1371600" y="2286000"/>
            <a:ext cx="6400800" cy="3276601"/>
          </a:xfrm>
        </p:spPr>
        <p:txBody>
          <a:bodyPr>
            <a:normAutofit fontScale="92500" lnSpcReduction="20000"/>
          </a:bodyPr>
          <a:lstStyle/>
          <a:p>
            <a:r>
              <a:rPr lang="en-US" b="1" dirty="0" smtClean="0">
                <a:latin typeface="Calibri" panose="020F0502020204030204" pitchFamily="34" charset="0"/>
              </a:rPr>
              <a:t>I love teaching and learning!</a:t>
            </a:r>
          </a:p>
          <a:p>
            <a:r>
              <a:rPr lang="en-US" b="1" dirty="0" smtClean="0">
                <a:latin typeface="Calibri" panose="020F0502020204030204" pitchFamily="34" charset="0"/>
              </a:rPr>
              <a:t>I have been teaching in Bridgeport since 2006.</a:t>
            </a:r>
          </a:p>
          <a:p>
            <a:r>
              <a:rPr lang="en-US" b="1" dirty="0" smtClean="0">
                <a:latin typeface="Calibri" panose="020F0502020204030204" pitchFamily="34" charset="0"/>
              </a:rPr>
              <a:t>I have a Bachelor’s Degree, Master’s Degree, Sixth Year Diploma  Southern Connecticut State University, New Haven, </a:t>
            </a:r>
            <a:r>
              <a:rPr lang="en-US" b="1" dirty="0" smtClean="0">
                <a:latin typeface="Calibri" panose="020F0502020204030204" pitchFamily="34" charset="0"/>
              </a:rPr>
              <a:t>CT</a:t>
            </a:r>
          </a:p>
          <a:p>
            <a:r>
              <a:rPr lang="en-US" b="1" dirty="0" smtClean="0">
                <a:latin typeface="Calibri" panose="020F0502020204030204" pitchFamily="34" charset="0"/>
              </a:rPr>
              <a:t>Currently attending Sacred Heart University  - Ed Leadership</a:t>
            </a:r>
            <a:endParaRPr lang="en-US" b="1" dirty="0" smtClean="0">
              <a:latin typeface="Calibri" panose="020F0502020204030204" pitchFamily="34" charset="0"/>
            </a:endParaRPr>
          </a:p>
          <a:p>
            <a:r>
              <a:rPr lang="en-US" b="1" dirty="0" smtClean="0">
                <a:latin typeface="Calibri" panose="020F0502020204030204" pitchFamily="34" charset="0"/>
              </a:rPr>
              <a:t>Live in Stratford, Married to Jaime</a:t>
            </a:r>
          </a:p>
          <a:p>
            <a:r>
              <a:rPr lang="en-US" b="1" dirty="0" smtClean="0">
                <a:latin typeface="Calibri" panose="020F0502020204030204" pitchFamily="34" charset="0"/>
              </a:rPr>
              <a:t>4 beautiful children, Jillian, Jaclyn, Jeffrey, &amp; Joseph</a:t>
            </a:r>
          </a:p>
          <a:p>
            <a:r>
              <a:rPr lang="en-US" b="1" dirty="0" smtClean="0">
                <a:latin typeface="Calibri" panose="020F0502020204030204" pitchFamily="34" charset="0"/>
              </a:rPr>
              <a:t>2 lovable beagles, Cooper &amp; Lucy</a:t>
            </a:r>
          </a:p>
          <a:p>
            <a:endParaRPr lang="en-US" dirty="0" smtClean="0">
              <a:latin typeface="Calibri" panose="020F0502020204030204" pitchFamily="34" charset="0"/>
            </a:endParaRPr>
          </a:p>
          <a:p>
            <a:pPr indent="0">
              <a:buNone/>
            </a:pPr>
            <a:endParaRPr lang="en-US" dirty="0" smtClean="0"/>
          </a:p>
          <a:p>
            <a:pPr indent="0">
              <a:buNone/>
            </a:pPr>
            <a:endParaRPr lang="en-US" dirty="0"/>
          </a:p>
        </p:txBody>
      </p:sp>
    </p:spTree>
    <p:extLst>
      <p:ext uri="{BB962C8B-B14F-4D97-AF65-F5344CB8AC3E}">
        <p14:creationId xmlns:p14="http://schemas.microsoft.com/office/powerpoint/2010/main" val="26011562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latin typeface="Candara" pitchFamily="34" charset="0"/>
              </a:rPr>
              <a:t>BLANCHE’S HONOR BOOKS</a:t>
            </a:r>
            <a:endParaRPr lang="en-US" b="1" i="1" dirty="0">
              <a:latin typeface="Candara" pitchFamily="34" charset="0"/>
            </a:endParaRPr>
          </a:p>
        </p:txBody>
      </p:sp>
      <p:sp>
        <p:nvSpPr>
          <p:cNvPr id="3" name="Content Placeholder 2"/>
          <p:cNvSpPr>
            <a:spLocks noGrp="1"/>
          </p:cNvSpPr>
          <p:nvPr>
            <p:ph idx="1"/>
          </p:nvPr>
        </p:nvSpPr>
        <p:spPr/>
        <p:txBody>
          <a:bodyPr>
            <a:normAutofit lnSpcReduction="10000"/>
          </a:bodyPr>
          <a:lstStyle/>
          <a:p>
            <a:pPr indent="0">
              <a:buNone/>
            </a:pPr>
            <a:r>
              <a:rPr lang="en-US" dirty="0" smtClean="0"/>
              <a:t>TO HONOR MY AMAZING MOM’S  MEMORY, IN 2013, I ESTABLISHED THE “BLANCHE’S HONOR BOOK” AWARD.</a:t>
            </a:r>
          </a:p>
          <a:p>
            <a:pPr indent="0">
              <a:buNone/>
            </a:pPr>
            <a:r>
              <a:rPr lang="en-US" dirty="0" smtClean="0"/>
              <a:t>ALL OF MY STUDENTS WRITE A BOOK THAT IS ELIGIBLE FOR THIS HONOR WHICH IS GIVEN AT THE END OF THE YEAR.</a:t>
            </a:r>
          </a:p>
          <a:p>
            <a:pPr indent="0">
              <a:buNone/>
            </a:pPr>
            <a:r>
              <a:rPr lang="en-US" dirty="0" smtClean="0"/>
              <a:t>BOOKS ARE JUDGED BY COLLEAGUES FOR CREATIVITY, VOCABULARY, WRITTEN EXPRESSION, &amp; ILLUSTRATIONS</a:t>
            </a:r>
          </a:p>
        </p:txBody>
      </p:sp>
    </p:spTree>
    <p:extLst>
      <p:ext uri="{BB962C8B-B14F-4D97-AF65-F5344CB8AC3E}">
        <p14:creationId xmlns:p14="http://schemas.microsoft.com/office/powerpoint/2010/main" val="11765190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56519" y="609600"/>
            <a:ext cx="6500370" cy="92333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5400" b="1" cap="all" dirty="0">
                <a:ln/>
                <a:solidFill>
                  <a:srgbClr val="3891A7"/>
                </a:solidFill>
                <a:effectLst>
                  <a:outerShdw blurRad="19685" dist="12700" dir="5400000" algn="tl" rotWithShape="0">
                    <a:srgbClr val="3891A7">
                      <a:satMod val="130000"/>
                      <a:alpha val="60000"/>
                    </a:srgbClr>
                  </a:outerShdw>
                  <a:reflection blurRad="10000" stA="55000" endPos="48000" dist="500" dir="5400000" sy="-100000" algn="bl" rotWithShape="0"/>
                </a:effectLst>
              </a:rPr>
              <a:t>PHYSICAL </a:t>
            </a:r>
            <a:r>
              <a:rPr lang="en-US" sz="5400" b="1" cap="all" dirty="0" err="1">
                <a:ln/>
                <a:solidFill>
                  <a:srgbClr val="3891A7"/>
                </a:solidFill>
                <a:effectLst>
                  <a:outerShdw blurRad="19685" dist="12700" dir="5400000" algn="tl" rotWithShape="0">
                    <a:srgbClr val="3891A7">
                      <a:satMod val="130000"/>
                      <a:alpha val="60000"/>
                    </a:srgbClr>
                  </a:outerShdw>
                  <a:reflection blurRad="10000" stA="55000" endPos="48000" dist="500" dir="5400000" sy="-100000" algn="bl" rotWithShape="0"/>
                </a:effectLst>
              </a:rPr>
              <a:t>eDUCATION</a:t>
            </a:r>
            <a:endParaRPr lang="en-US" sz="5400" b="1" cap="all" dirty="0">
              <a:ln/>
              <a:solidFill>
                <a:srgbClr val="3891A7"/>
              </a:solidFill>
              <a:effectLst>
                <a:outerShdw blurRad="19685" dist="12700" dir="5400000" algn="tl" rotWithShape="0">
                  <a:srgbClr val="3891A7">
                    <a:satMod val="130000"/>
                    <a:alpha val="60000"/>
                  </a:srgbClr>
                </a:outerShdw>
                <a:reflection blurRad="10000" stA="55000" endPos="48000" dist="500" dir="5400000" sy="-100000" algn="bl" rotWithShape="0"/>
              </a:effectLst>
            </a:endParaRPr>
          </a:p>
        </p:txBody>
      </p:sp>
      <p:sp>
        <p:nvSpPr>
          <p:cNvPr id="6" name="Title 3"/>
          <p:cNvSpPr>
            <a:spLocks noGrp="1"/>
          </p:cNvSpPr>
          <p:nvPr>
            <p:ph type="subTitle" idx="1"/>
          </p:nvPr>
        </p:nvSpPr>
        <p:spPr>
          <a:xfrm>
            <a:off x="1447800" y="1676400"/>
            <a:ext cx="2530475" cy="893763"/>
          </a:xfrm>
        </p:spPr>
        <p:txBody>
          <a:bodyPr>
            <a:noAutofit/>
          </a:bodyPr>
          <a:lstStyle/>
          <a:p>
            <a:pPr fontAlgn="auto">
              <a:spcAft>
                <a:spcPts val="0"/>
              </a:spcAft>
              <a:buFont typeface="Wingdings 2"/>
              <a:buNone/>
              <a:defRPr/>
            </a:pPr>
            <a:r>
              <a:rPr lang="en-US" sz="1600" dirty="0" smtClean="0"/>
              <a:t>Mr. </a:t>
            </a:r>
            <a:r>
              <a:rPr lang="en-US" sz="1600" dirty="0" err="1" smtClean="0"/>
              <a:t>Tvardzik</a:t>
            </a:r>
            <a:endParaRPr lang="en-US" sz="1600" dirty="0" smtClean="0"/>
          </a:p>
          <a:p>
            <a:pPr fontAlgn="auto">
              <a:spcAft>
                <a:spcPts val="0"/>
              </a:spcAft>
              <a:buFont typeface="Wingdings 2"/>
              <a:buNone/>
              <a:defRPr/>
            </a:pPr>
            <a:r>
              <a:rPr lang="en-US" sz="1600" dirty="0" smtClean="0"/>
              <a:t>Mr. Bonaventura</a:t>
            </a:r>
          </a:p>
          <a:p>
            <a:pPr fontAlgn="auto">
              <a:spcAft>
                <a:spcPts val="0"/>
              </a:spcAft>
              <a:buFont typeface="Wingdings 2"/>
              <a:buNone/>
              <a:defRPr/>
            </a:pPr>
            <a:r>
              <a:rPr lang="en-US" sz="1600" dirty="0" smtClean="0"/>
              <a:t>Mr. </a:t>
            </a:r>
            <a:endParaRPr lang="en-US" sz="1600" dirty="0"/>
          </a:p>
        </p:txBody>
      </p:sp>
      <p:sp>
        <p:nvSpPr>
          <p:cNvPr id="8" name="TextBox 7"/>
          <p:cNvSpPr txBox="1"/>
          <p:nvPr/>
        </p:nvSpPr>
        <p:spPr>
          <a:xfrm>
            <a:off x="1676400" y="4343400"/>
            <a:ext cx="6858000" cy="2308324"/>
          </a:xfrm>
          <a:prstGeom prst="rect">
            <a:avLst/>
          </a:prstGeom>
        </p:spPr>
        <p:style>
          <a:lnRef idx="0">
            <a:scrgbClr r="0" g="0" b="0"/>
          </a:lnRef>
          <a:fillRef idx="1002">
            <a:schemeClr val="lt1"/>
          </a:fillRef>
          <a:effectRef idx="0">
            <a:scrgbClr r="0" g="0" b="0"/>
          </a:effectRef>
          <a:fontRef idx="major"/>
        </p:style>
        <p:txBody>
          <a:bodyPr>
            <a:spAutoFit/>
          </a:bodyPr>
          <a:lstStyle/>
          <a:p>
            <a:pPr algn="ctr">
              <a:defRPr/>
            </a:pPr>
            <a:r>
              <a:rPr lang="en-US" b="1" i="1" dirty="0">
                <a:solidFill>
                  <a:srgbClr val="FF0000"/>
                </a:solidFill>
              </a:rPr>
              <a:t>Information</a:t>
            </a:r>
          </a:p>
          <a:p>
            <a:pPr>
              <a:buFont typeface="Arial" pitchFamily="34" charset="0"/>
              <a:buChar char="•"/>
              <a:defRPr/>
            </a:pPr>
            <a:r>
              <a:rPr lang="en-US" sz="1400" dirty="0">
                <a:solidFill>
                  <a:srgbClr val="0070C0"/>
                </a:solidFill>
              </a:rPr>
              <a:t>Students must come prepared to class with appropriate footwear (sneakers). If your child is in 7</a:t>
            </a:r>
            <a:r>
              <a:rPr lang="en-US" sz="1400" baseline="30000" dirty="0">
                <a:solidFill>
                  <a:srgbClr val="0070C0"/>
                </a:solidFill>
              </a:rPr>
              <a:t>th</a:t>
            </a:r>
            <a:r>
              <a:rPr lang="en-US" sz="1400" dirty="0">
                <a:solidFill>
                  <a:srgbClr val="0070C0"/>
                </a:solidFill>
              </a:rPr>
              <a:t> or 8</a:t>
            </a:r>
            <a:r>
              <a:rPr lang="en-US" sz="1400" baseline="30000" dirty="0">
                <a:solidFill>
                  <a:srgbClr val="0070C0"/>
                </a:solidFill>
              </a:rPr>
              <a:t>th</a:t>
            </a:r>
            <a:r>
              <a:rPr lang="en-US" sz="1400" dirty="0">
                <a:solidFill>
                  <a:srgbClr val="0070C0"/>
                </a:solidFill>
              </a:rPr>
              <a:t> grade they must come to class with a change of clothes (sneakers, shorts/sweatpants, and a t-shirt. Uniform colors </a:t>
            </a:r>
            <a:r>
              <a:rPr lang="en-US" sz="1400">
                <a:solidFill>
                  <a:srgbClr val="0070C0"/>
                </a:solidFill>
              </a:rPr>
              <a:t>are acceptable)</a:t>
            </a:r>
            <a:endParaRPr lang="en-US" sz="1400" dirty="0">
              <a:solidFill>
                <a:srgbClr val="0070C0"/>
              </a:solidFill>
            </a:endParaRPr>
          </a:p>
          <a:p>
            <a:pPr>
              <a:buFont typeface="Arial" pitchFamily="34" charset="0"/>
              <a:buChar char="•"/>
              <a:defRPr/>
            </a:pPr>
            <a:r>
              <a:rPr lang="en-US" sz="1400" dirty="0">
                <a:solidFill>
                  <a:srgbClr val="0070C0"/>
                </a:solidFill>
              </a:rPr>
              <a:t>7</a:t>
            </a:r>
            <a:r>
              <a:rPr lang="en-US" sz="1400" baseline="30000" dirty="0">
                <a:solidFill>
                  <a:srgbClr val="0070C0"/>
                </a:solidFill>
              </a:rPr>
              <a:t>th</a:t>
            </a:r>
            <a:r>
              <a:rPr lang="en-US" sz="1400" dirty="0">
                <a:solidFill>
                  <a:srgbClr val="0070C0"/>
                </a:solidFill>
              </a:rPr>
              <a:t> and 8</a:t>
            </a:r>
            <a:r>
              <a:rPr lang="en-US" sz="1400" baseline="30000" dirty="0">
                <a:solidFill>
                  <a:srgbClr val="0070C0"/>
                </a:solidFill>
              </a:rPr>
              <a:t>th</a:t>
            </a:r>
            <a:r>
              <a:rPr lang="en-US" sz="1400" dirty="0">
                <a:solidFill>
                  <a:srgbClr val="0070C0"/>
                </a:solidFill>
              </a:rPr>
              <a:t> students are encouraged to bring a lock to secure all their belongings so nothing goes missing in the locker rooms.</a:t>
            </a:r>
          </a:p>
          <a:p>
            <a:pPr>
              <a:buFont typeface="Arial" pitchFamily="34" charset="0"/>
              <a:buChar char="•"/>
              <a:defRPr/>
            </a:pPr>
            <a:r>
              <a:rPr lang="en-US" sz="1400" dirty="0">
                <a:solidFill>
                  <a:srgbClr val="0070C0"/>
                </a:solidFill>
              </a:rPr>
              <a:t>If a student is unable to participate in PE, we must receive a written note from the parent or a doctor so he/she can be excused.  One copy should be given to the PE teacher and another copy should be on file with the school nurse</a:t>
            </a:r>
          </a:p>
          <a:p>
            <a:pPr>
              <a:buFont typeface="Arial" pitchFamily="34" charset="0"/>
              <a:buChar char="•"/>
              <a:defRPr/>
            </a:pPr>
            <a:r>
              <a:rPr lang="en-US" sz="1400" dirty="0">
                <a:solidFill>
                  <a:srgbClr val="0070C0"/>
                </a:solidFill>
              </a:rPr>
              <a:t>More information to follow regarding swimming </a:t>
            </a:r>
          </a:p>
        </p:txBody>
      </p:sp>
      <p:sp>
        <p:nvSpPr>
          <p:cNvPr id="9" name="TextBox 8"/>
          <p:cNvSpPr txBox="1"/>
          <p:nvPr/>
        </p:nvSpPr>
        <p:spPr>
          <a:xfrm>
            <a:off x="1600200" y="2667000"/>
            <a:ext cx="6934200" cy="1600438"/>
          </a:xfrm>
          <a:prstGeom prst="rect">
            <a:avLst/>
          </a:prstGeom>
          <a:effectLst>
            <a:glow rad="228600">
              <a:schemeClr val="accent3">
                <a:satMod val="175000"/>
                <a:alpha val="40000"/>
              </a:schemeClr>
            </a:glow>
            <a:innerShdw blurRad="63500" dist="50800" dir="135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en-US" sz="1600" i="1" dirty="0">
                <a:solidFill>
                  <a:prstClr val="black"/>
                </a:solidFill>
              </a:rPr>
              <a:t>Through the traditional Physical Education curriculum, along with the Adventure-Based Learning curriculum, and swimming, the goal of the Physical Education Department is to promote a fun and safe learning environment that will enhance students' fitness levels and promote a physically active and healthy lifestyle that will lead to lifelong fitness and health</a:t>
            </a:r>
            <a:r>
              <a:rPr lang="en-US" i="1" dirty="0">
                <a:solidFill>
                  <a:prstClr val="black"/>
                </a:solidFill>
              </a:rPr>
              <a:t>.</a:t>
            </a:r>
          </a:p>
        </p:txBody>
      </p:sp>
    </p:spTree>
    <p:extLst>
      <p:ext uri="{BB962C8B-B14F-4D97-AF65-F5344CB8AC3E}">
        <p14:creationId xmlns:p14="http://schemas.microsoft.com/office/powerpoint/2010/main" val="39156627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Computers</a:t>
            </a:r>
            <a:br>
              <a:rPr lang="en-US" dirty="0" smtClean="0"/>
            </a:br>
            <a:r>
              <a:rPr lang="en-US" dirty="0" smtClean="0"/>
              <a:t>Ms. Blaszczynski – Room 211</a:t>
            </a:r>
            <a:endParaRPr lang="en-US" dirty="0"/>
          </a:p>
        </p:txBody>
      </p:sp>
      <p:sp>
        <p:nvSpPr>
          <p:cNvPr id="3" name="Content Placeholder 2"/>
          <p:cNvSpPr>
            <a:spLocks noGrp="1"/>
          </p:cNvSpPr>
          <p:nvPr>
            <p:ph idx="1"/>
          </p:nvPr>
        </p:nvSpPr>
        <p:spPr>
          <a:xfrm>
            <a:off x="457200" y="1882808"/>
            <a:ext cx="8229600" cy="4517992"/>
          </a:xfrm>
        </p:spPr>
        <p:txBody>
          <a:bodyPr>
            <a:normAutofit fontScale="77500" lnSpcReduction="20000"/>
          </a:bodyPr>
          <a:lstStyle/>
          <a:p>
            <a:r>
              <a:rPr lang="en-US" dirty="0" smtClean="0">
                <a:solidFill>
                  <a:schemeClr val="accent6">
                    <a:lumMod val="40000"/>
                    <a:lumOff val="60000"/>
                  </a:schemeClr>
                </a:solidFill>
              </a:rPr>
              <a:t>Students have class twice a week. </a:t>
            </a:r>
          </a:p>
          <a:p>
            <a:r>
              <a:rPr lang="en-US" dirty="0" smtClean="0">
                <a:solidFill>
                  <a:schemeClr val="accent6">
                    <a:lumMod val="40000"/>
                    <a:lumOff val="60000"/>
                  </a:schemeClr>
                </a:solidFill>
              </a:rPr>
              <a:t>Students will learn how to use computers through educational software and websites.</a:t>
            </a:r>
          </a:p>
          <a:p>
            <a:r>
              <a:rPr lang="en-US" dirty="0" smtClean="0">
                <a:solidFill>
                  <a:schemeClr val="accent6">
                    <a:lumMod val="40000"/>
                    <a:lumOff val="60000"/>
                  </a:schemeClr>
                </a:solidFill>
              </a:rPr>
              <a:t>They will also learn</a:t>
            </a:r>
          </a:p>
          <a:p>
            <a:pPr lvl="1"/>
            <a:r>
              <a:rPr lang="en-US" dirty="0" smtClean="0">
                <a:solidFill>
                  <a:schemeClr val="accent6">
                    <a:lumMod val="40000"/>
                    <a:lumOff val="60000"/>
                  </a:schemeClr>
                </a:solidFill>
              </a:rPr>
              <a:t>Microsoft Paint</a:t>
            </a:r>
          </a:p>
          <a:p>
            <a:pPr lvl="1"/>
            <a:r>
              <a:rPr lang="en-US" dirty="0" smtClean="0">
                <a:solidFill>
                  <a:schemeClr val="accent6">
                    <a:lumMod val="40000"/>
                    <a:lumOff val="60000"/>
                  </a:schemeClr>
                </a:solidFill>
              </a:rPr>
              <a:t>Microsoft Word</a:t>
            </a:r>
          </a:p>
          <a:p>
            <a:pPr lvl="1"/>
            <a:r>
              <a:rPr lang="en-US" dirty="0" smtClean="0">
                <a:solidFill>
                  <a:schemeClr val="accent6">
                    <a:lumMod val="40000"/>
                    <a:lumOff val="60000"/>
                  </a:schemeClr>
                </a:solidFill>
              </a:rPr>
              <a:t>Microsoft PowerPoint</a:t>
            </a:r>
          </a:p>
          <a:p>
            <a:pPr lvl="1"/>
            <a:r>
              <a:rPr lang="en-US" dirty="0" smtClean="0">
                <a:solidFill>
                  <a:schemeClr val="accent6">
                    <a:lumMod val="40000"/>
                    <a:lumOff val="60000"/>
                  </a:schemeClr>
                </a:solidFill>
              </a:rPr>
              <a:t>Computer Parts</a:t>
            </a:r>
          </a:p>
          <a:p>
            <a:pPr lvl="1"/>
            <a:r>
              <a:rPr lang="en-US" dirty="0" smtClean="0">
                <a:solidFill>
                  <a:schemeClr val="accent6">
                    <a:lumMod val="40000"/>
                    <a:lumOff val="60000"/>
                  </a:schemeClr>
                </a:solidFill>
              </a:rPr>
              <a:t>Keyboarding</a:t>
            </a:r>
          </a:p>
          <a:p>
            <a:pPr lvl="1"/>
            <a:r>
              <a:rPr lang="en-US" dirty="0" smtClean="0">
                <a:solidFill>
                  <a:schemeClr val="accent6">
                    <a:lumMod val="40000"/>
                    <a:lumOff val="60000"/>
                  </a:schemeClr>
                </a:solidFill>
              </a:rPr>
              <a:t>Internet Safety</a:t>
            </a:r>
          </a:p>
          <a:p>
            <a:r>
              <a:rPr lang="en-US" dirty="0">
                <a:solidFill>
                  <a:schemeClr val="accent6">
                    <a:lumMod val="40000"/>
                    <a:lumOff val="60000"/>
                  </a:schemeClr>
                </a:solidFill>
              </a:rPr>
              <a:t>It is a Pass/Fail class, but marks are given for Conduct/Effort</a:t>
            </a:r>
          </a:p>
          <a:p>
            <a:pPr marL="448056" lvl="1" indent="-384048">
              <a:buSzPct val="80000"/>
              <a:buFont typeface="Wingdings 2"/>
              <a:buChar char=""/>
            </a:pPr>
            <a:r>
              <a:rPr lang="en-US" sz="3000" dirty="0">
                <a:solidFill>
                  <a:schemeClr val="accent6">
                    <a:lumMod val="40000"/>
                    <a:lumOff val="60000"/>
                  </a:schemeClr>
                </a:solidFill>
              </a:rPr>
              <a:t>Every class a student will be chosen as the “Star” student and be given a sticker. </a:t>
            </a:r>
            <a:endParaRPr lang="en-US" sz="3000" dirty="0" smtClean="0">
              <a:solidFill>
                <a:schemeClr val="accent6">
                  <a:lumMod val="40000"/>
                  <a:lumOff val="60000"/>
                </a:schemeClr>
              </a:solidFill>
            </a:endParaRPr>
          </a:p>
        </p:txBody>
      </p:sp>
    </p:spTree>
    <p:extLst>
      <p:ext uri="{BB962C8B-B14F-4D97-AF65-F5344CB8AC3E}">
        <p14:creationId xmlns:p14="http://schemas.microsoft.com/office/powerpoint/2010/main" val="35039404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VOLUNTEER OPPORTUNITIES</a:t>
            </a:r>
            <a:endParaRPr lang="en-US" dirty="0"/>
          </a:p>
        </p:txBody>
      </p:sp>
      <p:sp>
        <p:nvSpPr>
          <p:cNvPr id="3" name="Content Placeholder 2"/>
          <p:cNvSpPr>
            <a:spLocks noGrp="1"/>
          </p:cNvSpPr>
          <p:nvPr>
            <p:ph idx="1"/>
          </p:nvPr>
        </p:nvSpPr>
        <p:spPr>
          <a:xfrm>
            <a:off x="1371600" y="2057400"/>
            <a:ext cx="6400800" cy="3429001"/>
          </a:xfrm>
        </p:spPr>
        <p:txBody>
          <a:bodyPr>
            <a:normAutofit fontScale="92500" lnSpcReduction="10000"/>
          </a:bodyPr>
          <a:lstStyle/>
          <a:p>
            <a:r>
              <a:rPr lang="en-US" dirty="0" smtClean="0"/>
              <a:t>PARENTS ARE WELCOME TO SUPPORT THE CLASS DURING THE DAY AND/OR AFTER SCHOOL HOURS</a:t>
            </a:r>
          </a:p>
          <a:p>
            <a:r>
              <a:rPr lang="en-US" dirty="0" smtClean="0"/>
              <a:t>WAYS TO HELP:</a:t>
            </a:r>
          </a:p>
          <a:p>
            <a:r>
              <a:rPr lang="en-US" dirty="0" smtClean="0"/>
              <a:t>COLLECT AND SUBMIT BOXTOPS FOR EDUCATION</a:t>
            </a:r>
          </a:p>
          <a:p>
            <a:r>
              <a:rPr lang="en-US" dirty="0" smtClean="0"/>
              <a:t>ENCOURAGE FAMILY MEMBERS TO COLLECT ALSO</a:t>
            </a:r>
          </a:p>
          <a:p>
            <a:r>
              <a:rPr lang="en-US" dirty="0" smtClean="0"/>
              <a:t>REFUNDABLES RECYCLING PROGRAM—DONATE CLEAN BOTTLES AND CANS TO SUPPORT OUR SCHOOL</a:t>
            </a:r>
          </a:p>
          <a:p>
            <a:pPr indent="0">
              <a:buNone/>
            </a:pPr>
            <a:r>
              <a:rPr lang="en-US" sz="1300" b="1" dirty="0" smtClean="0"/>
              <a:t>(SEE  YELLOW RECYCLING BINS OBTAINED FROM DONOR’S CHOOSE LOCATED THROUGHOUT THE BUILDING)</a:t>
            </a:r>
          </a:p>
          <a:p>
            <a:pPr indent="0">
              <a:buNone/>
            </a:pPr>
            <a:endParaRPr lang="en-US" sz="1200" b="1" dirty="0"/>
          </a:p>
        </p:txBody>
      </p:sp>
    </p:spTree>
    <p:extLst>
      <p:ext uri="{BB962C8B-B14F-4D97-AF65-F5344CB8AC3E}">
        <p14:creationId xmlns:p14="http://schemas.microsoft.com/office/powerpoint/2010/main" val="41043026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gency FB" panose="020B0503020202020204" pitchFamily="34" charset="0"/>
              </a:rPr>
              <a:t>WEBSITE</a:t>
            </a:r>
            <a:endParaRPr lang="en-US" dirty="0">
              <a:latin typeface="Agency FB" panose="020B0503020202020204" pitchFamily="34" charset="0"/>
            </a:endParaRPr>
          </a:p>
        </p:txBody>
      </p:sp>
      <p:sp>
        <p:nvSpPr>
          <p:cNvPr id="3" name="Content Placeholder 2"/>
          <p:cNvSpPr>
            <a:spLocks noGrp="1"/>
          </p:cNvSpPr>
          <p:nvPr>
            <p:ph idx="1"/>
          </p:nvPr>
        </p:nvSpPr>
        <p:spPr/>
        <p:txBody>
          <a:bodyPr>
            <a:normAutofit/>
          </a:bodyPr>
          <a:lstStyle/>
          <a:p>
            <a:r>
              <a:rPr lang="en-US" b="1" dirty="0" smtClean="0"/>
              <a:t>Classroom website is current and updated on a daily basis.  Contains a plethora of useful information including</a:t>
            </a:r>
          </a:p>
          <a:p>
            <a:r>
              <a:rPr lang="en-US" b="1" dirty="0"/>
              <a:t>Homework – posted </a:t>
            </a:r>
            <a:r>
              <a:rPr lang="en-US" b="1" dirty="0" smtClean="0"/>
              <a:t>daily</a:t>
            </a:r>
          </a:p>
          <a:p>
            <a:r>
              <a:rPr lang="en-US" dirty="0" smtClean="0"/>
              <a:t>Donors Choose photos and grants received</a:t>
            </a:r>
          </a:p>
          <a:p>
            <a:r>
              <a:rPr lang="en-US" dirty="0" smtClean="0"/>
              <a:t>WOW Word of the Week – the theme this year is “feeling” words curriculum / Ruler</a:t>
            </a:r>
          </a:p>
        </p:txBody>
      </p:sp>
    </p:spTree>
    <p:extLst>
      <p:ext uri="{BB962C8B-B14F-4D97-AF65-F5344CB8AC3E}">
        <p14:creationId xmlns:p14="http://schemas.microsoft.com/office/powerpoint/2010/main" val="9829339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838200"/>
            <a:ext cx="6477000" cy="1905000"/>
          </a:xfrm>
        </p:spPr>
        <p:txBody>
          <a:bodyPr>
            <a:normAutofit/>
          </a:bodyPr>
          <a:lstStyle/>
          <a:p>
            <a:r>
              <a:rPr lang="en-US" b="1" dirty="0" smtClean="0">
                <a:solidFill>
                  <a:srgbClr val="0070C0"/>
                </a:solidFill>
              </a:rPr>
              <a:t>Thank you for your kind attention!</a:t>
            </a:r>
            <a:endParaRPr lang="en-US" b="1" dirty="0">
              <a:solidFill>
                <a:srgbClr val="0070C0"/>
              </a:solidFill>
            </a:endParaRPr>
          </a:p>
        </p:txBody>
      </p:sp>
      <p:sp>
        <p:nvSpPr>
          <p:cNvPr id="3" name="Content Placeholder 2"/>
          <p:cNvSpPr>
            <a:spLocks noGrp="1"/>
          </p:cNvSpPr>
          <p:nvPr>
            <p:ph idx="1"/>
          </p:nvPr>
        </p:nvSpPr>
        <p:spPr>
          <a:xfrm>
            <a:off x="1371600" y="2971800"/>
            <a:ext cx="6400800" cy="2514601"/>
          </a:xfrm>
        </p:spPr>
        <p:txBody>
          <a:bodyPr>
            <a:noAutofit/>
          </a:bodyPr>
          <a:lstStyle/>
          <a:p>
            <a:pPr indent="0" algn="ctr">
              <a:buNone/>
            </a:pPr>
            <a:r>
              <a:rPr lang="en-US" sz="3600" b="1" i="1" dirty="0" smtClean="0">
                <a:solidFill>
                  <a:srgbClr val="0070C0"/>
                </a:solidFill>
              </a:rPr>
              <a:t>We will reconvene in November for report card conferences. </a:t>
            </a:r>
            <a:r>
              <a:rPr lang="en-US" sz="3600" b="1" i="1" dirty="0" smtClean="0">
                <a:solidFill>
                  <a:srgbClr val="0070C0"/>
                </a:solidFill>
                <a:sym typeface="Wingdings" pitchFamily="2" charset="2"/>
              </a:rPr>
              <a:t></a:t>
            </a:r>
            <a:endParaRPr lang="en-US" sz="3600" b="1" i="1" dirty="0">
              <a:solidFill>
                <a:srgbClr val="0070C0"/>
              </a:solidFill>
            </a:endParaRPr>
          </a:p>
        </p:txBody>
      </p:sp>
    </p:spTree>
    <p:extLst>
      <p:ext uri="{BB962C8B-B14F-4D97-AF65-F5344CB8AC3E}">
        <p14:creationId xmlns:p14="http://schemas.microsoft.com/office/powerpoint/2010/main" val="642149862"/>
      </p:ext>
    </p:extLst>
  </p:cSld>
  <p:clrMapOvr>
    <a:masterClrMapping/>
  </p:clrMapOvr>
  <mc:AlternateContent xmlns:mc="http://schemas.openxmlformats.org/markup-compatibility/2006">
    <mc:Choice xmlns:p14="http://schemas.microsoft.com/office/powerpoint/2010/main" Requires="p14">
      <p:transition p14:dur="300">
        <p:sndAc>
          <p:stSnd>
            <p:snd r:embed="rId2" name="applause.wav"/>
          </p:stSnd>
        </p:sndAc>
      </p:transition>
    </mc:Choice>
    <mc:Fallback>
      <p:transition>
        <p:sndAc>
          <p:stSnd>
            <p:snd r:embed="rId2" name="applause.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READING</a:t>
            </a:r>
            <a:endParaRPr lang="en-US" b="1" dirty="0"/>
          </a:p>
        </p:txBody>
      </p:sp>
      <p:sp>
        <p:nvSpPr>
          <p:cNvPr id="3" name="Content Placeholder 2"/>
          <p:cNvSpPr>
            <a:spLocks noGrp="1"/>
          </p:cNvSpPr>
          <p:nvPr>
            <p:ph idx="1"/>
          </p:nvPr>
        </p:nvSpPr>
        <p:spPr>
          <a:xfrm>
            <a:off x="1371600" y="2286000"/>
            <a:ext cx="6400800" cy="3352800"/>
          </a:xfrm>
        </p:spPr>
        <p:txBody>
          <a:bodyPr>
            <a:normAutofit/>
          </a:bodyPr>
          <a:lstStyle/>
          <a:p>
            <a:r>
              <a:rPr lang="en-US" b="1" dirty="0"/>
              <a:t>The Third Grade Reading Program provides the students with a </a:t>
            </a:r>
            <a:r>
              <a:rPr lang="en-US" b="1" dirty="0" smtClean="0"/>
              <a:t>textbook</a:t>
            </a:r>
            <a:r>
              <a:rPr lang="en-US" b="1" dirty="0"/>
              <a:t> </a:t>
            </a:r>
            <a:r>
              <a:rPr lang="en-US" b="1" dirty="0" smtClean="0"/>
              <a:t>and guided </a:t>
            </a:r>
            <a:r>
              <a:rPr lang="en-US" b="1" dirty="0"/>
              <a:t>r</a:t>
            </a:r>
            <a:r>
              <a:rPr lang="en-US" b="1" dirty="0" smtClean="0"/>
              <a:t>eading </a:t>
            </a:r>
            <a:r>
              <a:rPr lang="en-US" b="1" dirty="0"/>
              <a:t>materials for individual and small group instruction.  The program is designed to meet Common Core State Standards.  </a:t>
            </a:r>
            <a:br>
              <a:rPr lang="en-US" b="1" dirty="0"/>
            </a:br>
            <a:r>
              <a:rPr lang="en-US" b="1" dirty="0" smtClean="0"/>
              <a:t>The </a:t>
            </a:r>
            <a:r>
              <a:rPr lang="en-US" b="1" dirty="0"/>
              <a:t>students will </a:t>
            </a:r>
            <a:r>
              <a:rPr lang="en-US" b="1" dirty="0" smtClean="0"/>
              <a:t>use close reading strategies to engage in thoughtful, critical analysis of a text to develop a deeper understanding of content.</a:t>
            </a:r>
            <a:endParaRPr lang="en-US" dirty="0"/>
          </a:p>
        </p:txBody>
      </p:sp>
    </p:spTree>
    <p:extLst>
      <p:ext uri="{BB962C8B-B14F-4D97-AF65-F5344CB8AC3E}">
        <p14:creationId xmlns:p14="http://schemas.microsoft.com/office/powerpoint/2010/main" val="10822656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Log</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Third graders are expected to read for at least 20 minutes daily and then complete their reading log.</a:t>
            </a:r>
          </a:p>
          <a:p>
            <a:pPr lvl="0"/>
            <a:r>
              <a:rPr lang="en-US" dirty="0"/>
              <a:t>Reading improves vocabulary and a child’s </a:t>
            </a:r>
            <a:r>
              <a:rPr lang="en-US" dirty="0" smtClean="0"/>
              <a:t>speech - by </a:t>
            </a:r>
            <a:r>
              <a:rPr lang="en-US" dirty="0"/>
              <a:t>reading or being read to they are learning how to speak properly and use their words correctly  </a:t>
            </a:r>
          </a:p>
          <a:p>
            <a:pPr lvl="0"/>
            <a:r>
              <a:rPr lang="en-US" dirty="0"/>
              <a:t>Reading allows kids to </a:t>
            </a:r>
            <a:r>
              <a:rPr lang="en-US" dirty="0" smtClean="0"/>
              <a:t>develop their </a:t>
            </a:r>
            <a:r>
              <a:rPr lang="en-US" dirty="0"/>
              <a:t>imagination and visualize worlds that otherwise couldn’t be visited </a:t>
            </a:r>
            <a:r>
              <a:rPr lang="en-US" dirty="0" smtClean="0"/>
              <a:t>through </a:t>
            </a:r>
            <a:r>
              <a:rPr lang="en-US" dirty="0"/>
              <a:t>stories about dinosaurs, space and rain forests. Of course there are amazing films out there with incredible effects but the thoughts of a child are more creative than any movie could ever be, and using their imagination can propel them anywhere at any time.</a:t>
            </a:r>
          </a:p>
          <a:p>
            <a:pPr lvl="0"/>
            <a:r>
              <a:rPr lang="en-US" dirty="0"/>
              <a:t>Reading can help children become better writers and have faster recognition of words.   It will help them spell better and learn new words easily which will benefit them in the later years. In order to be a great writer, you need to be a good reader </a:t>
            </a:r>
            <a:r>
              <a:rPr lang="en-US" dirty="0" smtClean="0"/>
              <a:t>.</a:t>
            </a:r>
            <a:endParaRPr lang="en-US" dirty="0"/>
          </a:p>
          <a:p>
            <a:endParaRPr lang="en-US" dirty="0"/>
          </a:p>
        </p:txBody>
      </p:sp>
    </p:spTree>
    <p:extLst>
      <p:ext uri="{BB962C8B-B14F-4D97-AF65-F5344CB8AC3E}">
        <p14:creationId xmlns:p14="http://schemas.microsoft.com/office/powerpoint/2010/main" val="9253665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6400800" cy="838200"/>
          </a:xfrm>
        </p:spPr>
        <p:txBody>
          <a:bodyPr>
            <a:normAutofit fontScale="90000"/>
          </a:bodyPr>
          <a:lstStyle/>
          <a:p>
            <a:r>
              <a:rPr lang="en-US" dirty="0"/>
              <a:t>Why Your Child Should </a:t>
            </a:r>
            <a:r>
              <a:rPr lang="en-US" sz="2200" dirty="0"/>
              <a:t>Read for 20 minutes Every Day</a:t>
            </a:r>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2286000"/>
            <a:ext cx="4953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35635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MATHEMATICS</a:t>
            </a:r>
            <a:endParaRPr lang="en-US" b="1" dirty="0"/>
          </a:p>
        </p:txBody>
      </p:sp>
      <p:sp>
        <p:nvSpPr>
          <p:cNvPr id="3" name="Content Placeholder 2"/>
          <p:cNvSpPr>
            <a:spLocks noGrp="1"/>
          </p:cNvSpPr>
          <p:nvPr>
            <p:ph idx="1"/>
          </p:nvPr>
        </p:nvSpPr>
        <p:spPr/>
        <p:txBody>
          <a:bodyPr/>
          <a:lstStyle/>
          <a:p>
            <a:r>
              <a:rPr lang="en-US" b="1" dirty="0"/>
              <a:t>Math curriculum consists of various resources to meet Connecticut Core Standards for Math.  Our students will learn to count and write numbers to </a:t>
            </a:r>
            <a:r>
              <a:rPr lang="en-US" b="1" dirty="0" smtClean="0"/>
              <a:t>10,000.  They will be fluent with </a:t>
            </a:r>
            <a:r>
              <a:rPr lang="en-US" b="1" dirty="0"/>
              <a:t>multiplication, and </a:t>
            </a:r>
            <a:r>
              <a:rPr lang="en-US" b="1" dirty="0" smtClean="0"/>
              <a:t>division within 100.  </a:t>
            </a:r>
            <a:r>
              <a:rPr lang="en-US" b="1" dirty="0"/>
              <a:t>Students are expected to master multiplication tables 2 through 12 by the end of third grade.</a:t>
            </a:r>
            <a:br>
              <a:rPr lang="en-US" b="1" dirty="0"/>
            </a:br>
            <a:endParaRPr lang="en-US" dirty="0"/>
          </a:p>
        </p:txBody>
      </p:sp>
    </p:spTree>
    <p:extLst>
      <p:ext uri="{BB962C8B-B14F-4D97-AF65-F5344CB8AC3E}">
        <p14:creationId xmlns:p14="http://schemas.microsoft.com/office/powerpoint/2010/main" val="12112297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Social studies</a:t>
            </a:r>
            <a:endParaRPr lang="en-US" b="1" dirty="0"/>
          </a:p>
        </p:txBody>
      </p:sp>
      <p:sp>
        <p:nvSpPr>
          <p:cNvPr id="3" name="Content Placeholder 2"/>
          <p:cNvSpPr>
            <a:spLocks noGrp="1"/>
          </p:cNvSpPr>
          <p:nvPr>
            <p:ph idx="1"/>
          </p:nvPr>
        </p:nvSpPr>
        <p:spPr/>
        <p:txBody>
          <a:bodyPr>
            <a:normAutofit fontScale="92500" lnSpcReduction="20000"/>
          </a:bodyPr>
          <a:lstStyle/>
          <a:p>
            <a:r>
              <a:rPr lang="en-US" b="1" dirty="0"/>
              <a:t>The </a:t>
            </a:r>
            <a:r>
              <a:rPr lang="en-US" b="1" dirty="0" smtClean="0"/>
              <a:t>first Social </a:t>
            </a:r>
            <a:r>
              <a:rPr lang="en-US" b="1" dirty="0"/>
              <a:t>Studies </a:t>
            </a:r>
            <a:r>
              <a:rPr lang="en-US" b="1" dirty="0" smtClean="0"/>
              <a:t>unit focuses </a:t>
            </a:r>
            <a:r>
              <a:rPr lang="en-US" b="1" dirty="0"/>
              <a:t>on </a:t>
            </a:r>
            <a:r>
              <a:rPr lang="en-US" b="1" dirty="0" smtClean="0"/>
              <a:t>Native Americans and communities.</a:t>
            </a:r>
            <a:endParaRPr lang="en-US" b="1" dirty="0"/>
          </a:p>
          <a:p>
            <a:r>
              <a:rPr lang="en-US" b="1" dirty="0" smtClean="0"/>
              <a:t>The curriculum also includes units of study related to government and rights and responsibility of citizens</a:t>
            </a:r>
          </a:p>
          <a:p>
            <a:r>
              <a:rPr lang="en-US" b="1" dirty="0" smtClean="0"/>
              <a:t>Geography (landforms and natural resources)</a:t>
            </a:r>
          </a:p>
          <a:p>
            <a:r>
              <a:rPr lang="en-US" b="1" dirty="0" smtClean="0"/>
              <a:t>Goods &amp; </a:t>
            </a:r>
            <a:r>
              <a:rPr lang="en-US" b="1" dirty="0" smtClean="0"/>
              <a:t>services – transportation/manufacturing</a:t>
            </a:r>
            <a:endParaRPr lang="en-US" b="1" dirty="0" smtClean="0"/>
          </a:p>
          <a:p>
            <a:r>
              <a:rPr lang="en-US" b="1" dirty="0" smtClean="0"/>
              <a:t>Themes – such as Hispanic Heritage, Black History, Woman’s History</a:t>
            </a:r>
          </a:p>
          <a:p>
            <a:endParaRPr lang="en-US" b="1" dirty="0" smtClean="0"/>
          </a:p>
          <a:p>
            <a:endParaRPr lang="en-US" dirty="0"/>
          </a:p>
        </p:txBody>
      </p:sp>
    </p:spTree>
    <p:extLst>
      <p:ext uri="{BB962C8B-B14F-4D97-AF65-F5344CB8AC3E}">
        <p14:creationId xmlns:p14="http://schemas.microsoft.com/office/powerpoint/2010/main" val="42878902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a:t>
            </a:r>
            <a:endParaRPr lang="en-US" dirty="0"/>
          </a:p>
        </p:txBody>
      </p:sp>
      <p:sp>
        <p:nvSpPr>
          <p:cNvPr id="3" name="Content Placeholder 2"/>
          <p:cNvSpPr>
            <a:spLocks noGrp="1"/>
          </p:cNvSpPr>
          <p:nvPr>
            <p:ph idx="1"/>
          </p:nvPr>
        </p:nvSpPr>
        <p:spPr/>
        <p:txBody>
          <a:bodyPr/>
          <a:lstStyle/>
          <a:p>
            <a:r>
              <a:rPr lang="en-US" dirty="0" smtClean="0"/>
              <a:t>New Science text aligned to Next Generation Science Standards (NGSS)</a:t>
            </a:r>
          </a:p>
          <a:p>
            <a:r>
              <a:rPr lang="en-US" dirty="0" smtClean="0"/>
              <a:t>Students will use Science and Engineering Practices, Crosscutting Concepts, and Disciplinary Core Ideas to </a:t>
            </a:r>
            <a:r>
              <a:rPr lang="en-US" b="1" dirty="0" smtClean="0"/>
              <a:t>Engage, Explore, Explain, Elaborate and Evaluate scientific claims</a:t>
            </a:r>
            <a:endParaRPr lang="en-US" b="1" dirty="0"/>
          </a:p>
        </p:txBody>
      </p:sp>
    </p:spTree>
    <p:extLst>
      <p:ext uri="{BB962C8B-B14F-4D97-AF65-F5344CB8AC3E}">
        <p14:creationId xmlns:p14="http://schemas.microsoft.com/office/powerpoint/2010/main" val="13166306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491</TotalTime>
  <Words>2231</Words>
  <Application>Microsoft Office PowerPoint</Application>
  <PresentationFormat>On-screen Show (4:3)</PresentationFormat>
  <Paragraphs>170</Paragraphs>
  <Slides>35</Slides>
  <Notes>2</Notes>
  <HiddenSlides>0</HiddenSlides>
  <MMClips>0</MMClips>
  <ScaleCrop>false</ScaleCrop>
  <HeadingPairs>
    <vt:vector size="4" baseType="variant">
      <vt:variant>
        <vt:lpstr>Theme</vt:lpstr>
      </vt:variant>
      <vt:variant>
        <vt:i4>3</vt:i4>
      </vt:variant>
      <vt:variant>
        <vt:lpstr>Slide Titles</vt:lpstr>
      </vt:variant>
      <vt:variant>
        <vt:i4>35</vt:i4>
      </vt:variant>
    </vt:vector>
  </HeadingPairs>
  <TitlesOfParts>
    <vt:vector size="38" baseType="lpstr">
      <vt:lpstr>Couture</vt:lpstr>
      <vt:lpstr>Solstice</vt:lpstr>
      <vt:lpstr>Verve</vt:lpstr>
      <vt:lpstr> welcome!  </vt:lpstr>
      <vt:lpstr>Kindness is wisdom</vt:lpstr>
      <vt:lpstr>About the teacher</vt:lpstr>
      <vt:lpstr>READING</vt:lpstr>
      <vt:lpstr>Reading Log</vt:lpstr>
      <vt:lpstr>Why Your Child Should Read for 20 minutes Every Day</vt:lpstr>
      <vt:lpstr>MATHEMATICS</vt:lpstr>
      <vt:lpstr>Social studies</vt:lpstr>
      <vt:lpstr>SCIENCE</vt:lpstr>
      <vt:lpstr>Taxonomy of grade three</vt:lpstr>
      <vt:lpstr>WORK HABITS</vt:lpstr>
      <vt:lpstr>CALENDAR</vt:lpstr>
      <vt:lpstr>Donors choose</vt:lpstr>
      <vt:lpstr>discipline</vt:lpstr>
      <vt:lpstr>Emergency forms</vt:lpstr>
      <vt:lpstr>Taxonomy of grade 3</vt:lpstr>
      <vt:lpstr>GRADES</vt:lpstr>
      <vt:lpstr>Grading scale</vt:lpstr>
      <vt:lpstr>Grading</vt:lpstr>
      <vt:lpstr>Taxonomy of grade 3</vt:lpstr>
      <vt:lpstr>Taxonomy of grade 3</vt:lpstr>
      <vt:lpstr>Taxonomy of grade 3</vt:lpstr>
      <vt:lpstr>Taxonomy of grade 3</vt:lpstr>
      <vt:lpstr>Questions?</vt:lpstr>
      <vt:lpstr>recycling</vt:lpstr>
      <vt:lpstr>Smile </vt:lpstr>
      <vt:lpstr>TESTING</vt:lpstr>
      <vt:lpstr>UNIFORMS</vt:lpstr>
      <vt:lpstr>WOW!</vt:lpstr>
      <vt:lpstr>BLANCHE’S HONOR BOOKS</vt:lpstr>
      <vt:lpstr>PowerPoint Presentation</vt:lpstr>
      <vt:lpstr>Computers Ms. Blaszczynski – Room 211</vt:lpstr>
      <vt:lpstr>VOLUNTEER OPPORTUNITIES</vt:lpstr>
      <vt:lpstr>WEBSITE</vt:lpstr>
      <vt:lpstr>Thank you for your kind attention!</vt:lpstr>
    </vt:vector>
  </TitlesOfParts>
  <Company>Bridgeport Board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grade three!</dc:title>
  <dc:creator>BBOE Client</dc:creator>
  <cp:lastModifiedBy>Jannetty</cp:lastModifiedBy>
  <cp:revision>45</cp:revision>
  <dcterms:created xsi:type="dcterms:W3CDTF">2013-09-09T20:32:14Z</dcterms:created>
  <dcterms:modified xsi:type="dcterms:W3CDTF">2017-09-12T02:01:15Z</dcterms:modified>
</cp:coreProperties>
</file>