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4" r:id="rId15"/>
    <p:sldId id="276" r:id="rId16"/>
    <p:sldId id="278" r:id="rId17"/>
    <p:sldId id="279" r:id="rId18"/>
    <p:sldId id="282" r:id="rId19"/>
    <p:sldId id="283" r:id="rId20"/>
    <p:sldId id="284" r:id="rId21"/>
    <p:sldId id="287" r:id="rId22"/>
    <p:sldId id="292" r:id="rId23"/>
    <p:sldId id="293" r:id="rId24"/>
    <p:sldId id="290" r:id="rId25"/>
    <p:sldId id="285" r:id="rId26"/>
    <p:sldId id="295" r:id="rId27"/>
    <p:sldId id="296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67" d="100"/>
          <a:sy n="67" d="100"/>
        </p:scale>
        <p:origin x="-64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9/16/2014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F82F-775D-48C3-AF9E-73FF92872B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6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hughart@bridgeportedu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Welcome, Parents!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Mr. Andrew Hughart</a:t>
            </a:r>
          </a:p>
          <a:p>
            <a:r>
              <a:rPr lang="en-US" dirty="0" smtClean="0"/>
              <a:t>Grade 2 </a:t>
            </a:r>
          </a:p>
          <a:p>
            <a:r>
              <a:rPr lang="en-US" dirty="0" smtClean="0"/>
              <a:t>Room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en-US" dirty="0" smtClean="0"/>
              <a:t>Reading to, with and by your child is the most important activity you can do to promote success!</a:t>
            </a:r>
          </a:p>
          <a:p>
            <a:r>
              <a:rPr lang="en-US" dirty="0" smtClean="0"/>
              <a:t>Classroom library will be available </a:t>
            </a:r>
          </a:p>
          <a:p>
            <a:r>
              <a:rPr lang="en-US" dirty="0" smtClean="0"/>
              <a:t>Monthly reading log provided (on Class website as well)</a:t>
            </a:r>
            <a:endParaRPr lang="en-US" dirty="0"/>
          </a:p>
          <a:p>
            <a:pPr lvl="0"/>
            <a:r>
              <a:rPr lang="en-US" dirty="0" smtClean="0"/>
              <a:t>Gold Medal Readers</a:t>
            </a:r>
          </a:p>
          <a:p>
            <a:pPr lvl="1"/>
            <a:r>
              <a:rPr lang="en-US" dirty="0" smtClean="0"/>
              <a:t>Gold Medal: </a:t>
            </a:r>
            <a:r>
              <a:rPr lang="en-US" dirty="0" smtClean="0"/>
              <a:t>20 minutes per day for </a:t>
            </a:r>
            <a:r>
              <a:rPr lang="en-US" smtClean="0"/>
              <a:t>165 days.</a:t>
            </a:r>
            <a:endParaRPr lang="en-US" dirty="0" smtClean="0"/>
          </a:p>
          <a:p>
            <a:pPr lvl="1"/>
            <a:r>
              <a:rPr lang="en-US" dirty="0" smtClean="0"/>
              <a:t>Silver Medal: </a:t>
            </a:r>
            <a:r>
              <a:rPr lang="en-US" dirty="0" smtClean="0"/>
              <a:t>20 Minutes per day for 145 days.</a:t>
            </a:r>
            <a:endParaRPr lang="en-US" dirty="0" smtClean="0"/>
          </a:p>
          <a:p>
            <a:pPr lvl="1"/>
            <a:r>
              <a:rPr lang="en-US" dirty="0" smtClean="0"/>
              <a:t>Bronze Medal: </a:t>
            </a:r>
            <a:r>
              <a:rPr lang="en-US" dirty="0" smtClean="0"/>
              <a:t>20 minutes per day 135 days.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Personal Narratives</a:t>
            </a:r>
          </a:p>
          <a:p>
            <a:pPr lvl="0"/>
            <a:r>
              <a:rPr lang="en-US" dirty="0" smtClean="0"/>
              <a:t>Poetry</a:t>
            </a:r>
          </a:p>
          <a:p>
            <a:pPr lvl="0"/>
            <a:r>
              <a:rPr lang="en-US" dirty="0" smtClean="0"/>
              <a:t>Letters to describe,  persuade</a:t>
            </a:r>
          </a:p>
          <a:p>
            <a:pPr lvl="0"/>
            <a:r>
              <a:rPr lang="en-US" dirty="0" smtClean="0"/>
              <a:t>Nonfiction</a:t>
            </a:r>
          </a:p>
          <a:p>
            <a:pPr lvl="0"/>
            <a:r>
              <a:rPr lang="en-US" dirty="0" smtClean="0"/>
              <a:t>Paragraphs</a:t>
            </a:r>
          </a:p>
          <a:p>
            <a:pPr lvl="0"/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Deepening Addition and Subtraction Fact Strategies</a:t>
            </a:r>
          </a:p>
          <a:p>
            <a:pPr lvl="0"/>
            <a:r>
              <a:rPr lang="en-US" dirty="0" smtClean="0"/>
              <a:t>Place Value, Money and Time</a:t>
            </a:r>
          </a:p>
          <a:p>
            <a:pPr lvl="0"/>
            <a:r>
              <a:rPr lang="en-US" dirty="0" smtClean="0"/>
              <a:t>Geometric Shapes 2D and 3D</a:t>
            </a:r>
          </a:p>
          <a:p>
            <a:pPr lvl="0"/>
            <a:r>
              <a:rPr lang="en-US" dirty="0" smtClean="0"/>
              <a:t>Using Strategies To Add And Subtract</a:t>
            </a:r>
          </a:p>
          <a:p>
            <a:pPr lvl="0"/>
            <a:r>
              <a:rPr lang="en-US" dirty="0" smtClean="0"/>
              <a:t>Estimating and Measuring Length</a:t>
            </a:r>
          </a:p>
          <a:p>
            <a:pPr lvl="0"/>
            <a:r>
              <a:rPr lang="en-US" dirty="0" smtClean="0"/>
              <a:t>Sorting, Classifying and Representing Data</a:t>
            </a:r>
          </a:p>
          <a:p>
            <a:pPr lvl="0"/>
            <a:r>
              <a:rPr lang="en-US" dirty="0" smtClean="0"/>
              <a:t>Addition and Subtraction to 1,000</a:t>
            </a:r>
          </a:p>
          <a:p>
            <a:pPr lvl="0"/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 Problem Solving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sense of  problems and persevere in solving them</a:t>
            </a:r>
          </a:p>
          <a:p>
            <a:r>
              <a:rPr lang="en-US" dirty="0" smtClean="0"/>
              <a:t>Use numbers and words to help make sense of problems</a:t>
            </a:r>
          </a:p>
          <a:p>
            <a:r>
              <a:rPr lang="en-US" dirty="0" smtClean="0"/>
              <a:t>Explain thinking and respond to the thinking of others</a:t>
            </a:r>
          </a:p>
          <a:p>
            <a:r>
              <a:rPr lang="en-US" dirty="0" smtClean="0"/>
              <a:t>Recognize math in every day life and use knowledge to solve problems</a:t>
            </a:r>
          </a:p>
          <a:p>
            <a:r>
              <a:rPr lang="en-US" dirty="0" smtClean="0"/>
              <a:t>Use appropriate tools strategically</a:t>
            </a:r>
          </a:p>
          <a:p>
            <a:r>
              <a:rPr lang="en-US" dirty="0" smtClean="0"/>
              <a:t>Be precise when solving problems</a:t>
            </a:r>
          </a:p>
          <a:p>
            <a:r>
              <a:rPr lang="en-US" dirty="0" smtClean="0"/>
              <a:t>Be clear when sharing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Technology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b="1" u="sng" dirty="0" smtClean="0"/>
              <a:t>Science Fusion</a:t>
            </a:r>
          </a:p>
          <a:p>
            <a:pPr lvl="0"/>
            <a:r>
              <a:rPr lang="en-US" b="1" u="sng" dirty="0" smtClean="0"/>
              <a:t>Topics</a:t>
            </a:r>
            <a:endParaRPr lang="en-US" dirty="0" smtClean="0"/>
          </a:p>
          <a:p>
            <a:pPr lvl="1"/>
            <a:r>
              <a:rPr lang="en-US" dirty="0" smtClean="0"/>
              <a:t>Work Like A Scientist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Plants and Animals</a:t>
            </a:r>
          </a:p>
          <a:p>
            <a:pPr lvl="1"/>
            <a:r>
              <a:rPr lang="en-US" dirty="0" smtClean="0"/>
              <a:t>Environments</a:t>
            </a:r>
          </a:p>
          <a:p>
            <a:pPr lvl="1"/>
            <a:r>
              <a:rPr lang="en-US" dirty="0" smtClean="0"/>
              <a:t>Earth and Its Resources</a:t>
            </a:r>
          </a:p>
          <a:p>
            <a:pPr lvl="1"/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Solar System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Volunteer Opportunities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Photocopying</a:t>
            </a:r>
          </a:p>
          <a:p>
            <a:r>
              <a:rPr lang="en-US" dirty="0" smtClean="0"/>
              <a:t>Class Trip Coordination</a:t>
            </a:r>
          </a:p>
          <a:p>
            <a:r>
              <a:rPr lang="en-US" dirty="0" smtClean="0"/>
              <a:t>Friday Clean ups</a:t>
            </a:r>
          </a:p>
          <a:p>
            <a:r>
              <a:rPr lang="en-US" dirty="0" smtClean="0"/>
              <a:t>Classroom library</a:t>
            </a:r>
          </a:p>
          <a:p>
            <a:r>
              <a:rPr lang="en-US" dirty="0" smtClean="0"/>
              <a:t>Spelling city management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20 minutes of homework every night. (spelling and math paper)</a:t>
            </a:r>
          </a:p>
          <a:p>
            <a:pPr lvl="0"/>
            <a:r>
              <a:rPr lang="en-US" dirty="0" smtClean="0"/>
              <a:t>Read 20 minutes every day!!!</a:t>
            </a:r>
          </a:p>
          <a:p>
            <a:pPr lvl="0"/>
            <a:r>
              <a:rPr lang="en-US" dirty="0" smtClean="0"/>
              <a:t>Xtramath.com</a:t>
            </a:r>
          </a:p>
          <a:p>
            <a:pPr lvl="0"/>
            <a:r>
              <a:rPr lang="en-US" dirty="0" smtClean="0"/>
              <a:t>Spellingcity.com</a:t>
            </a:r>
          </a:p>
          <a:p>
            <a:pPr lvl="0"/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School is important!</a:t>
            </a:r>
          </a:p>
          <a:p>
            <a:pPr lvl="0"/>
            <a:r>
              <a:rPr lang="en-US" dirty="0" smtClean="0"/>
              <a:t>Students enter the building at 8:35</a:t>
            </a:r>
          </a:p>
          <a:p>
            <a:pPr lvl="0"/>
            <a:r>
              <a:rPr lang="en-US" dirty="0" smtClean="0"/>
              <a:t>Class starts at 8:50</a:t>
            </a:r>
          </a:p>
          <a:p>
            <a:pPr lvl="0"/>
            <a:r>
              <a:rPr lang="en-US" dirty="0" smtClean="0"/>
              <a:t>Plan Ahead: for early dismissals</a:t>
            </a:r>
          </a:p>
          <a:p>
            <a:pPr lvl="0"/>
            <a:r>
              <a:rPr lang="en-US" dirty="0" smtClean="0"/>
              <a:t>Notes to excuse absences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Bring these items each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 Number 2 Pencil</a:t>
            </a:r>
          </a:p>
          <a:p>
            <a:r>
              <a:rPr lang="en-US" dirty="0" smtClean="0"/>
              <a:t>Homework/Behavior chart signed by parent!!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Don’t bring these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Electronic Devices</a:t>
            </a:r>
          </a:p>
          <a:p>
            <a:r>
              <a:rPr lang="en-US" dirty="0" smtClean="0"/>
              <a:t>Toys</a:t>
            </a:r>
          </a:p>
          <a:p>
            <a:r>
              <a:rPr lang="en-US" dirty="0" smtClean="0"/>
              <a:t>Birthday Invitations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Written notes to excuse absences</a:t>
            </a:r>
          </a:p>
          <a:p>
            <a:r>
              <a:rPr lang="en-US" dirty="0" smtClean="0"/>
              <a:t>Write notes for change of dismissal plans. (blanket note for early dismissal days)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ahughart@bridgeportedu.net</a:t>
            </a:r>
            <a:r>
              <a:rPr lang="en-US" dirty="0" smtClean="0"/>
              <a:t>   (not time sensitive issues)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Powerschool</a:t>
            </a:r>
            <a:r>
              <a:rPr lang="en-US" dirty="0" smtClean="0"/>
              <a:t> and Classroom website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Schedule</a:t>
            </a:r>
            <a:endParaRPr lang="en-US" dirty="0"/>
          </a:p>
        </p:txBody>
      </p:sp>
      <p:graphicFrame>
        <p:nvGraphicFramePr>
          <p:cNvPr id="5" name="Content Placeholder 4" descr="Sample table with 2 columns, 11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353945"/>
              </p:ext>
            </p:extLst>
          </p:nvPr>
        </p:nvGraphicFramePr>
        <p:xfrm>
          <a:off x="4479925" y="457200"/>
          <a:ext cx="6675438" cy="577427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073275"/>
                <a:gridCol w="4602163"/>
              </a:tblGrid>
              <a:tr h="524934">
                <a:tc>
                  <a:txBody>
                    <a:bodyPr/>
                    <a:lstStyle/>
                    <a:p>
                      <a:r>
                        <a:rPr lang="en-US" dirty="0" smtClean="0"/>
                        <a:t>12:30-1:00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r>
                        <a:rPr lang="en-US" dirty="0" smtClean="0"/>
                        <a:t>M,</a:t>
                      </a:r>
                      <a:r>
                        <a:rPr lang="en-US" baseline="0" dirty="0" smtClean="0"/>
                        <a:t> T, W, </a:t>
                      </a:r>
                      <a:r>
                        <a:rPr lang="en-US" baseline="0" dirty="0" err="1" smtClean="0"/>
                        <a:t>Th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r>
                        <a:rPr lang="en-US" dirty="0" smtClean="0"/>
                        <a:t>Mondays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Library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Tuesdays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and Computer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Wednesdays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Thursdays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and</a:t>
                      </a:r>
                      <a:r>
                        <a:rPr lang="en-US" baseline="0" dirty="0" smtClean="0"/>
                        <a:t> Language and Literacy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r>
                        <a:rPr lang="en-US" dirty="0" smtClean="0"/>
                        <a:t>Fridays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Gym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Alternate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weeks Music</a:t>
                      </a:r>
                      <a:endParaRPr lang="en-US" dirty="0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 Once a month we will have 2 gym classes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57150" marT="57150" marB="57150" anchor="ctr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our weekly schedule!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9091" y="807027"/>
            <a:ext cx="10160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Art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dirty="0" smtClean="0"/>
              <a:t>Mrs. Polizzo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dirty="0" smtClean="0"/>
              <a:t>Students will explore the elements and principles of art using a variety of media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dirty="0" smtClean="0"/>
              <a:t>Students will study art history and art vocabulary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dirty="0" smtClean="0"/>
              <a:t>Most students have art once a week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dirty="0" smtClean="0"/>
              <a:t>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has art twice a week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800" dirty="0" smtClean="0"/>
              <a:t>Grade is based on effort, following directions, behavior and creativity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62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533400"/>
            <a:ext cx="1787237" cy="134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2578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445" y="5163846"/>
            <a:ext cx="2209992" cy="140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Computers</a:t>
            </a:r>
            <a:br>
              <a:rPr lang="en-US" sz="3600" dirty="0"/>
            </a:br>
            <a:r>
              <a:rPr lang="en-US" sz="3600" dirty="0"/>
              <a:t>Ms. Blaszczynski – Room 211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00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Students have class twice a week.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Students will learn how to use computers through educational software and websites.</a:t>
            </a:r>
          </a:p>
          <a:p>
            <a:r>
              <a:rPr lang="en-US" sz="2200" dirty="0">
                <a:solidFill>
                  <a:srgbClr val="FF0000"/>
                </a:solidFill>
              </a:rPr>
              <a:t>They will also learn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Microsoft Paint, Microsoft Word, Microsoft PowerPoint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Computer Parts, Keyboarding, Internet Safety</a:t>
            </a:r>
          </a:p>
          <a:p>
            <a:r>
              <a:rPr lang="en-US" sz="2200" dirty="0">
                <a:solidFill>
                  <a:srgbClr val="FF0000"/>
                </a:solidFill>
              </a:rPr>
              <a:t>It is a Pass/Fail class, but marks are given for Conduct/Effort</a:t>
            </a:r>
          </a:p>
          <a:p>
            <a:r>
              <a:rPr lang="en-US" sz="2200" dirty="0">
                <a:solidFill>
                  <a:srgbClr val="FF0000"/>
                </a:solidFill>
              </a:rPr>
              <a:t>Please sign up for Class Dojo so you can see how your student does in Computer class. 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200" dirty="0">
                <a:solidFill>
                  <a:srgbClr val="FF0000"/>
                </a:solidFill>
              </a:rPr>
              <a:t>Every class a student will be chosen as the “Star” student and be given a sticker. </a:t>
            </a:r>
          </a:p>
        </p:txBody>
      </p:sp>
    </p:spTree>
    <p:extLst>
      <p:ext uri="{BB962C8B-B14F-4D97-AF65-F5344CB8AC3E}">
        <p14:creationId xmlns:p14="http://schemas.microsoft.com/office/powerpoint/2010/main" val="7745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7204" y="609600"/>
            <a:ext cx="72834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PHYSICAL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eDUCATION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subTitle" idx="1"/>
          </p:nvPr>
        </p:nvSpPr>
        <p:spPr>
          <a:xfrm>
            <a:off x="1930401" y="1676401"/>
            <a:ext cx="3373967" cy="8937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Mr. </a:t>
            </a:r>
            <a:r>
              <a:rPr lang="en-US" sz="1600" dirty="0" err="1" smtClean="0"/>
              <a:t>Tvardzik</a:t>
            </a:r>
            <a:endParaRPr lang="en-US" sz="1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Mr. Bonaventura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Mr. Whalen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35200" y="4343400"/>
            <a:ext cx="9144000" cy="209288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70C0"/>
                </a:solidFill>
              </a:rPr>
              <a:t>Students must come prepared to class with appropriate footwear (sneakers). If your child is in 7</a:t>
            </a:r>
            <a:r>
              <a:rPr lang="en-US" sz="1400" baseline="30000" dirty="0">
                <a:solidFill>
                  <a:srgbClr val="0070C0"/>
                </a:solidFill>
              </a:rPr>
              <a:t>th</a:t>
            </a:r>
            <a:r>
              <a:rPr lang="en-US" sz="1400" dirty="0">
                <a:solidFill>
                  <a:srgbClr val="0070C0"/>
                </a:solidFill>
              </a:rPr>
              <a:t> or 8</a:t>
            </a:r>
            <a:r>
              <a:rPr lang="en-US" sz="1400" baseline="30000" dirty="0">
                <a:solidFill>
                  <a:srgbClr val="0070C0"/>
                </a:solidFill>
              </a:rPr>
              <a:t>th</a:t>
            </a:r>
            <a:r>
              <a:rPr lang="en-US" sz="1400" dirty="0">
                <a:solidFill>
                  <a:srgbClr val="0070C0"/>
                </a:solidFill>
              </a:rPr>
              <a:t> grade they must come to class with a change of clothes (sneakers, shorts/sweatpants, and a t-shirt. Uniform colors </a:t>
            </a:r>
            <a:r>
              <a:rPr lang="en-US" sz="1400">
                <a:solidFill>
                  <a:srgbClr val="0070C0"/>
                </a:solidFill>
              </a:rPr>
              <a:t>are acceptable)</a:t>
            </a:r>
            <a:endParaRPr lang="en-US" sz="1400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70C0"/>
                </a:solidFill>
              </a:rPr>
              <a:t>7</a:t>
            </a:r>
            <a:r>
              <a:rPr lang="en-US" sz="1400" baseline="30000" dirty="0">
                <a:solidFill>
                  <a:srgbClr val="0070C0"/>
                </a:solidFill>
              </a:rPr>
              <a:t>th</a:t>
            </a:r>
            <a:r>
              <a:rPr lang="en-US" sz="1400" dirty="0">
                <a:solidFill>
                  <a:srgbClr val="0070C0"/>
                </a:solidFill>
              </a:rPr>
              <a:t> and 8</a:t>
            </a:r>
            <a:r>
              <a:rPr lang="en-US" sz="1400" baseline="30000" dirty="0">
                <a:solidFill>
                  <a:srgbClr val="0070C0"/>
                </a:solidFill>
              </a:rPr>
              <a:t>th</a:t>
            </a:r>
            <a:r>
              <a:rPr lang="en-US" sz="1400" dirty="0">
                <a:solidFill>
                  <a:srgbClr val="0070C0"/>
                </a:solidFill>
              </a:rPr>
              <a:t> students are encouraged to bring a lock to secure all their belongings so nothing goes missing in the locker rooms.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70C0"/>
                </a:solidFill>
              </a:rPr>
              <a:t>If a student is unable to participate in PE, we must receive a written note from the parent or a doctor so he/she can be excused.  One copy should be given to the PE teacher and another copy should be on file with the school nurse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70C0"/>
                </a:solidFill>
              </a:rPr>
              <a:t>More information to follow regarding swimming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2667000"/>
            <a:ext cx="9245600" cy="11079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/>
              <a:t>Through the traditional Physical Education curriculum, along with the Adventure-Based Learning curriculum, and swimming, the goal of the Physical Education Department is to promote a fun and safe learning environment that will enhance students' fitness levels and promote a physically active and healthy lifestyle that will lead to lifelong fitness and health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7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0" y="984738"/>
            <a:ext cx="9852295" cy="2409151"/>
          </a:xfrm>
        </p:spPr>
        <p:txBody>
          <a:bodyPr>
            <a:noAutofit/>
          </a:bodyPr>
          <a:lstStyle/>
          <a:p>
            <a:r>
              <a:rPr lang="en-US" sz="3600" dirty="0"/>
              <a:t>Art</a:t>
            </a:r>
            <a:br>
              <a:rPr lang="en-US" sz="3600" dirty="0"/>
            </a:br>
            <a:r>
              <a:rPr lang="en-US" sz="3600" dirty="0"/>
              <a:t>Mrs. </a:t>
            </a:r>
            <a:r>
              <a:rPr lang="en-US" sz="3600" dirty="0" err="1"/>
              <a:t>Polizzo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Students will explore the elements and principles of art using a variety of media</a:t>
            </a:r>
            <a:br>
              <a:rPr lang="en-US" sz="3600" dirty="0"/>
            </a:br>
            <a:r>
              <a:rPr lang="en-US" sz="3600" dirty="0"/>
              <a:t>Students will study art history and art vocabulary</a:t>
            </a:r>
            <a:br>
              <a:rPr lang="en-US" sz="3600" dirty="0"/>
            </a:br>
            <a:r>
              <a:rPr lang="en-US" sz="3600" dirty="0"/>
              <a:t>Most students have art once a week</a:t>
            </a:r>
            <a:br>
              <a:rPr lang="en-US" sz="3600" dirty="0"/>
            </a:br>
            <a:r>
              <a:rPr lang="en-US" sz="3600" dirty="0"/>
              <a:t>6</a:t>
            </a:r>
            <a:r>
              <a:rPr lang="en-US" sz="3600" baseline="30000" dirty="0"/>
              <a:t>th</a:t>
            </a:r>
            <a:r>
              <a:rPr lang="en-US" sz="3600" dirty="0"/>
              <a:t> grade has art twice a week</a:t>
            </a:r>
            <a:br>
              <a:rPr lang="en-US" sz="3600" dirty="0"/>
            </a:br>
            <a:r>
              <a:rPr lang="en-US" sz="3600" dirty="0"/>
              <a:t>Grade is based on effort, following directions, behavior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32416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Miss Boden, HARTT school of music</a:t>
            </a:r>
          </a:p>
          <a:p>
            <a:pPr lvl="1"/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Undergraduate 2004 - 2008, Graduate 2008 - current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Bridgeport teacher at High Horizons Magnet 6 years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General Music Grades K – 4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Singing in pitch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Percussion, Orff instruments, and recorder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Moving in organized dances or expressively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Learning and using music vocabulary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Experiencing and performing music of other cultures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Performing in a musical environment</a:t>
            </a:r>
          </a:p>
          <a:p>
            <a:pPr marL="4114800" lvl="8" indent="-457200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Assembly at 1:15 PM on Thursday, December 11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in the gym</a:t>
            </a:r>
          </a:p>
          <a:p>
            <a:pPr marL="4114800" lvl="8" indent="-457200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CONCERT at 6 PM on THURSDAY, MAY 28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Music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68" y="996856"/>
            <a:ext cx="3055100" cy="22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Have 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Great </a:t>
            </a:r>
            <a:r>
              <a:rPr lang="en-US" dirty="0"/>
              <a:t>Year!</a:t>
            </a:r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My experience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I’ve been teaching for 20+ years.</a:t>
            </a:r>
          </a:p>
          <a:p>
            <a:r>
              <a:rPr lang="en-US" dirty="0" smtClean="0"/>
              <a:t>I taught Kindergarten ,first and second  grades </a:t>
            </a:r>
          </a:p>
          <a:p>
            <a:r>
              <a:rPr lang="en-US" dirty="0" smtClean="0"/>
              <a:t>Previously taught at PS21 Bronx, NY and Six To Six Magnet School, Bridgeport, 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My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grew up in Westchester County New York</a:t>
            </a:r>
          </a:p>
          <a:p>
            <a:r>
              <a:rPr lang="en-US" dirty="0" smtClean="0"/>
              <a:t>I achieved a AS Business Administration, Westchester Community College, BBA Entrepreneurship,  Pace University</a:t>
            </a:r>
          </a:p>
          <a:p>
            <a:r>
              <a:rPr lang="en-US" dirty="0" smtClean="0"/>
              <a:t>MS and 6</a:t>
            </a:r>
            <a:r>
              <a:rPr lang="en-US" baseline="30000" dirty="0" smtClean="0"/>
              <a:t>th</a:t>
            </a:r>
            <a:r>
              <a:rPr lang="en-US" dirty="0" smtClean="0"/>
              <a:t> Year Elementary Education, Bridgeport, CT</a:t>
            </a:r>
          </a:p>
          <a:p>
            <a:r>
              <a:rPr lang="en-US" dirty="0" smtClean="0"/>
              <a:t>Professional Certificate and Mentor teacher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 to Know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317" y="1581149"/>
            <a:ext cx="9134856" cy="4152901"/>
          </a:xfrm>
        </p:spPr>
        <p:txBody>
          <a:bodyPr/>
          <a:lstStyle/>
          <a:p>
            <a:r>
              <a:rPr lang="en-US" dirty="0" smtClean="0"/>
              <a:t>My spouse/partner</a:t>
            </a:r>
          </a:p>
          <a:p>
            <a:r>
              <a:rPr lang="en-US" dirty="0" smtClean="0"/>
              <a:t>Our children</a:t>
            </a:r>
          </a:p>
          <a:p>
            <a:r>
              <a:rPr lang="en-US" dirty="0" smtClean="0"/>
              <a:t>Our pets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/>
          <a:stretch/>
        </p:blipFill>
        <p:spPr>
          <a:xfrm rot="10800000">
            <a:off x="510862" y="1312334"/>
            <a:ext cx="6096000" cy="404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0000" y="1195754"/>
            <a:ext cx="3493477" cy="27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Hobbies/Interests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READING</a:t>
            </a:r>
          </a:p>
          <a:p>
            <a:pPr lvl="0"/>
            <a:r>
              <a:rPr lang="en-US" dirty="0" smtClean="0"/>
              <a:t>Writing</a:t>
            </a:r>
          </a:p>
          <a:p>
            <a:pPr lvl="0"/>
            <a:r>
              <a:rPr lang="en-US" dirty="0" smtClean="0"/>
              <a:t>Furniture refinishing/ seat weaving</a:t>
            </a:r>
          </a:p>
          <a:p>
            <a:pPr lvl="0"/>
            <a:r>
              <a:rPr lang="en-US" dirty="0" smtClean="0"/>
              <a:t>Hiking</a:t>
            </a:r>
          </a:p>
          <a:p>
            <a:pPr lvl="0"/>
            <a:r>
              <a:rPr lang="en-US" dirty="0" smtClean="0"/>
              <a:t>THE BEACH!!!</a:t>
            </a:r>
          </a:p>
          <a:p>
            <a:pPr lvl="0"/>
            <a:r>
              <a:rPr lang="en-US" dirty="0" smtClean="0"/>
              <a:t>Horse Rescue</a:t>
            </a:r>
          </a:p>
          <a:p>
            <a:pPr lvl="0"/>
            <a:r>
              <a:rPr lang="en-US" dirty="0" smtClean="0"/>
              <a:t>Music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9" y="854761"/>
            <a:ext cx="5230936" cy="392320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My email: ahughart@bridgeportedu.net</a:t>
            </a:r>
          </a:p>
          <a:p>
            <a:pPr lvl="0"/>
            <a:r>
              <a:rPr lang="en-US" dirty="0" smtClean="0"/>
              <a:t>My phone:203 576 7807</a:t>
            </a:r>
          </a:p>
          <a:p>
            <a:pPr lvl="0"/>
            <a:r>
              <a:rPr lang="en-US" dirty="0" smtClean="0"/>
              <a:t>Class web site:</a:t>
            </a:r>
          </a:p>
          <a:p>
            <a:pPr lvl="0"/>
            <a:r>
              <a:rPr lang="en-US" dirty="0" smtClean="0"/>
              <a:t>Absence excuse notes</a:t>
            </a:r>
          </a:p>
          <a:p>
            <a:pPr lvl="0"/>
            <a:r>
              <a:rPr lang="en-US" dirty="0" smtClean="0"/>
              <a:t>Change in dismissal plan notes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Expectations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Classroom rules posted</a:t>
            </a:r>
          </a:p>
          <a:p>
            <a:r>
              <a:rPr lang="en-US" dirty="0" smtClean="0"/>
              <a:t>Work Habits: work quietly, independently and responsibly</a:t>
            </a:r>
          </a:p>
          <a:p>
            <a:pPr lvl="1"/>
            <a:r>
              <a:rPr lang="en-US" dirty="0" smtClean="0"/>
              <a:t>Incomplete work</a:t>
            </a:r>
          </a:p>
          <a:p>
            <a:r>
              <a:rPr lang="en-US" dirty="0" smtClean="0"/>
              <a:t>Learn in Whole group, small group and individual settings</a:t>
            </a:r>
          </a:p>
          <a:p>
            <a:r>
              <a:rPr lang="en-US" dirty="0" smtClean="0"/>
              <a:t>Homework and Behavior chart (Red, Yellow and Green)</a:t>
            </a:r>
          </a:p>
          <a:p>
            <a:pPr lvl="1"/>
            <a:r>
              <a:rPr lang="en-US" dirty="0" smtClean="0"/>
              <a:t>I expect families to </a:t>
            </a:r>
            <a:r>
              <a:rPr lang="en-US" b="1" u="sng" dirty="0" smtClean="0"/>
              <a:t>sign and return daily</a:t>
            </a:r>
          </a:p>
          <a:p>
            <a:pPr lvl="1"/>
            <a:r>
              <a:rPr lang="en-US" dirty="0" smtClean="0"/>
              <a:t>Friday rewards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Grading Policy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POWERSCHOOL: check often</a:t>
            </a:r>
          </a:p>
          <a:p>
            <a:r>
              <a:rPr lang="en-US" dirty="0" smtClean="0"/>
              <a:t>Math: Tests: 50%, Classwork 25% Centers 25%</a:t>
            </a:r>
          </a:p>
          <a:p>
            <a:r>
              <a:rPr lang="en-US" dirty="0" smtClean="0"/>
              <a:t>Reading: Classwork 25%, Tests 50%, Centers 25%</a:t>
            </a:r>
          </a:p>
          <a:p>
            <a:r>
              <a:rPr lang="en-US" dirty="0" smtClean="0"/>
              <a:t>Science and Social Studies: Notebooks 50%, Classwork 50%</a:t>
            </a:r>
          </a:p>
          <a:p>
            <a:r>
              <a:rPr lang="en-US" dirty="0" smtClean="0"/>
              <a:t>Writing: Classwork 50%, Writing Prompts 50%</a:t>
            </a:r>
          </a:p>
          <a:p>
            <a:r>
              <a:rPr lang="en-US" dirty="0" smtClean="0"/>
              <a:t>Work habits also influence grades</a:t>
            </a:r>
          </a:p>
          <a:p>
            <a:r>
              <a:rPr lang="en-US" dirty="0" smtClean="0"/>
              <a:t>Homework: Completed or not completed grades 0,1,2</a:t>
            </a:r>
          </a:p>
          <a:p>
            <a:r>
              <a:rPr lang="en-US" dirty="0" smtClean="0"/>
              <a:t>Behavior charted through homework/behavior chart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Reading and Writing: Journeys</a:t>
            </a:r>
          </a:p>
          <a:p>
            <a:pPr lvl="0"/>
            <a:r>
              <a:rPr lang="en-US" dirty="0" smtClean="0"/>
              <a:t>Math: Math In Focus</a:t>
            </a:r>
          </a:p>
          <a:p>
            <a:pPr lvl="0"/>
            <a:r>
              <a:rPr lang="en-US" dirty="0" smtClean="0"/>
              <a:t>Science and Technology: Fusion</a:t>
            </a:r>
          </a:p>
          <a:p>
            <a:pPr lvl="0"/>
            <a:r>
              <a:rPr lang="en-US" dirty="0" smtClean="0"/>
              <a:t>Social Studies: Common Core standards</a:t>
            </a:r>
          </a:p>
          <a:p>
            <a:pPr lvl="0"/>
            <a:r>
              <a:rPr lang="en-US" dirty="0" smtClean="0"/>
              <a:t>Assessments</a:t>
            </a:r>
          </a:p>
          <a:p>
            <a:pPr lvl="1"/>
            <a:r>
              <a:rPr lang="en-US" dirty="0" smtClean="0"/>
              <a:t>DRA, Chapter/unit tests/ benchmarks</a:t>
            </a:r>
          </a:p>
          <a:p>
            <a:pPr lvl="1"/>
            <a:r>
              <a:rPr lang="en-US" dirty="0" err="1" smtClean="0"/>
              <a:t>Aimsweb</a:t>
            </a:r>
            <a:r>
              <a:rPr lang="en-US" dirty="0" smtClean="0"/>
              <a:t>, </a:t>
            </a:r>
          </a:p>
          <a:p>
            <a:pPr lvl="0"/>
            <a:endParaRPr lang="en-US" dirty="0" smtClean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0D0D3A-9AE6-4D0B-B18A-D57038E002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elementary school presentation (widescreen)</Template>
  <TotalTime>0</TotalTime>
  <Words>1056</Words>
  <Application>Microsoft Office PowerPoint</Application>
  <PresentationFormat>Custom</PresentationFormat>
  <Paragraphs>188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Back to School 16x9</vt:lpstr>
      <vt:lpstr>Welcome, Parents!</vt:lpstr>
      <vt:lpstr>Classroom Schedule</vt:lpstr>
      <vt:lpstr>Get to Know Me</vt:lpstr>
      <vt:lpstr>My Family</vt:lpstr>
      <vt:lpstr>Hobbies/Interests</vt:lpstr>
      <vt:lpstr>Communication </vt:lpstr>
      <vt:lpstr>Class Expectations</vt:lpstr>
      <vt:lpstr>Classroom Grading Policy</vt:lpstr>
      <vt:lpstr>Class Programs</vt:lpstr>
      <vt:lpstr>Reading</vt:lpstr>
      <vt:lpstr>Writing</vt:lpstr>
      <vt:lpstr>Math</vt:lpstr>
      <vt:lpstr>Math Problem Solving Strategies</vt:lpstr>
      <vt:lpstr>Science and Technology</vt:lpstr>
      <vt:lpstr>Classroom Volunteer Opportunities</vt:lpstr>
      <vt:lpstr>Homework</vt:lpstr>
      <vt:lpstr>Attendance</vt:lpstr>
      <vt:lpstr>Supplies</vt:lpstr>
      <vt:lpstr>Communication</vt:lpstr>
      <vt:lpstr>Specialists</vt:lpstr>
      <vt:lpstr>PowerPoint Presentation</vt:lpstr>
      <vt:lpstr>Computers Ms. Blaszczynski – Room 211</vt:lpstr>
      <vt:lpstr>PowerPoint Presentation</vt:lpstr>
      <vt:lpstr>Questions?</vt:lpstr>
      <vt:lpstr>Art Mrs. Polizzo Students will explore the elements and principles of art using a variety of media Students will study art history and art vocabulary Most students have art once a week 6th grade has art twice a week Grade is based on effort, following directions, behavior and creativity</vt:lpstr>
      <vt:lpstr>Music</vt:lpstr>
      <vt:lpstr>Let’s Have a Great Year!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2013-09-01T18:28:14Z</dcterms:created>
  <dcterms:modified xsi:type="dcterms:W3CDTF">2014-09-16T14:49:22Z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