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7"/>
  </p:notesMasterIdLst>
  <p:handoutMasterIdLst>
    <p:handoutMasterId r:id="rId118"/>
  </p:handoutMasterIdLst>
  <p:sldIdLst>
    <p:sldId id="256" r:id="rId2"/>
    <p:sldId id="262" r:id="rId3"/>
    <p:sldId id="362" r:id="rId4"/>
    <p:sldId id="257" r:id="rId5"/>
    <p:sldId id="318" r:id="rId6"/>
    <p:sldId id="353" r:id="rId7"/>
    <p:sldId id="317" r:id="rId8"/>
    <p:sldId id="263" r:id="rId9"/>
    <p:sldId id="298" r:id="rId10"/>
    <p:sldId id="378" r:id="rId11"/>
    <p:sldId id="377" r:id="rId12"/>
    <p:sldId id="379" r:id="rId13"/>
    <p:sldId id="320" r:id="rId14"/>
    <p:sldId id="391" r:id="rId15"/>
    <p:sldId id="319" r:id="rId16"/>
    <p:sldId id="314" r:id="rId17"/>
    <p:sldId id="337" r:id="rId18"/>
    <p:sldId id="265" r:id="rId19"/>
    <p:sldId id="264" r:id="rId20"/>
    <p:sldId id="266" r:id="rId21"/>
    <p:sldId id="267" r:id="rId22"/>
    <p:sldId id="268" r:id="rId23"/>
    <p:sldId id="301" r:id="rId24"/>
    <p:sldId id="300" r:id="rId25"/>
    <p:sldId id="302" r:id="rId26"/>
    <p:sldId id="354" r:id="rId27"/>
    <p:sldId id="269" r:id="rId28"/>
    <p:sldId id="273" r:id="rId29"/>
    <p:sldId id="270" r:id="rId30"/>
    <p:sldId id="382" r:id="rId31"/>
    <p:sldId id="393" r:id="rId32"/>
    <p:sldId id="386" r:id="rId33"/>
    <p:sldId id="385" r:id="rId34"/>
    <p:sldId id="388" r:id="rId35"/>
    <p:sldId id="394" r:id="rId36"/>
    <p:sldId id="271" r:id="rId37"/>
    <p:sldId id="392" r:id="rId38"/>
    <p:sldId id="297" r:id="rId39"/>
    <p:sldId id="387" r:id="rId40"/>
    <p:sldId id="380" r:id="rId41"/>
    <p:sldId id="355" r:id="rId42"/>
    <p:sldId id="274" r:id="rId43"/>
    <p:sldId id="396" r:id="rId44"/>
    <p:sldId id="397" r:id="rId45"/>
    <p:sldId id="398" r:id="rId46"/>
    <p:sldId id="277" r:id="rId47"/>
    <p:sldId id="308" r:id="rId48"/>
    <p:sldId id="275" r:id="rId49"/>
    <p:sldId id="371" r:id="rId50"/>
    <p:sldId id="309" r:id="rId51"/>
    <p:sldId id="272" r:id="rId52"/>
    <p:sldId id="276" r:id="rId53"/>
    <p:sldId id="312" r:id="rId54"/>
    <p:sldId id="325" r:id="rId55"/>
    <p:sldId id="316" r:id="rId56"/>
    <p:sldId id="370" r:id="rId57"/>
    <p:sldId id="313" r:id="rId58"/>
    <p:sldId id="390" r:id="rId59"/>
    <p:sldId id="389" r:id="rId60"/>
    <p:sldId id="381" r:id="rId61"/>
    <p:sldId id="365" r:id="rId62"/>
    <p:sldId id="359" r:id="rId63"/>
    <p:sldId id="311" r:id="rId64"/>
    <p:sldId id="326" r:id="rId65"/>
    <p:sldId id="280" r:id="rId66"/>
    <p:sldId id="372" r:id="rId67"/>
    <p:sldId id="281" r:id="rId68"/>
    <p:sldId id="282" r:id="rId69"/>
    <p:sldId id="284" r:id="rId70"/>
    <p:sldId id="295" r:id="rId71"/>
    <p:sldId id="299" r:id="rId72"/>
    <p:sldId id="351" r:id="rId73"/>
    <p:sldId id="296" r:id="rId74"/>
    <p:sldId id="338" r:id="rId75"/>
    <p:sldId id="339" r:id="rId76"/>
    <p:sldId id="340" r:id="rId77"/>
    <p:sldId id="368" r:id="rId78"/>
    <p:sldId id="294" r:id="rId79"/>
    <p:sldId id="373" r:id="rId80"/>
    <p:sldId id="323" r:id="rId81"/>
    <p:sldId id="384" r:id="rId82"/>
    <p:sldId id="383" r:id="rId83"/>
    <p:sldId id="324" r:id="rId84"/>
    <p:sldId id="360" r:id="rId85"/>
    <p:sldId id="329" r:id="rId86"/>
    <p:sldId id="331" r:id="rId87"/>
    <p:sldId id="332" r:id="rId88"/>
    <p:sldId id="348" r:id="rId89"/>
    <p:sldId id="349" r:id="rId90"/>
    <p:sldId id="350" r:id="rId91"/>
    <p:sldId id="322" r:id="rId92"/>
    <p:sldId id="285" r:id="rId93"/>
    <p:sldId id="287" r:id="rId94"/>
    <p:sldId id="288" r:id="rId95"/>
    <p:sldId id="291" r:id="rId96"/>
    <p:sldId id="289" r:id="rId97"/>
    <p:sldId id="358" r:id="rId98"/>
    <p:sldId id="336" r:id="rId99"/>
    <p:sldId id="367" r:id="rId100"/>
    <p:sldId id="290" r:id="rId101"/>
    <p:sldId id="292" r:id="rId102"/>
    <p:sldId id="293" r:id="rId103"/>
    <p:sldId id="363" r:id="rId104"/>
    <p:sldId id="341" r:id="rId105"/>
    <p:sldId id="342" r:id="rId106"/>
    <p:sldId id="343" r:id="rId107"/>
    <p:sldId id="375" r:id="rId108"/>
    <p:sldId id="376" r:id="rId109"/>
    <p:sldId id="361" r:id="rId110"/>
    <p:sldId id="310" r:id="rId111"/>
    <p:sldId id="304" r:id="rId112"/>
    <p:sldId id="315" r:id="rId113"/>
    <p:sldId id="347" r:id="rId114"/>
    <p:sldId id="344" r:id="rId115"/>
    <p:sldId id="327" r:id="rId1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5" userDrawn="1">
          <p15:clr>
            <a:srgbClr val="A4A3A4"/>
          </p15:clr>
        </p15:guide>
        <p15:guide id="2" pos="2225"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les, Angelica" initials="MA" lastIdx="35" clrIdx="0">
    <p:extLst>
      <p:ext uri="{19B8F6BF-5375-455C-9EA6-DF929625EA0E}">
        <p15:presenceInfo xmlns:p15="http://schemas.microsoft.com/office/powerpoint/2012/main" userId="S::amorales@bridgeportedu.net::053f9c39-fe7b-4a0e-9965-9f4724d3b6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B9E31-10BF-4287-A352-83C953C59C34}" v="1" dt="2023-12-01T20:44:49.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autoAdjust="0"/>
  </p:normalViewPr>
  <p:slideViewPr>
    <p:cSldViewPr snapToGrid="0">
      <p:cViewPr varScale="1">
        <p:scale>
          <a:sx n="161" d="100"/>
          <a:sy n="161" d="100"/>
        </p:scale>
        <p:origin x="264" y="100"/>
      </p:cViewPr>
      <p:guideLst>
        <p:guide orient="horz" pos="2160"/>
        <p:guide pos="3840"/>
      </p:guideLst>
    </p:cSldViewPr>
  </p:slideViewPr>
  <p:outlineViewPr>
    <p:cViewPr>
      <p:scale>
        <a:sx n="33" d="100"/>
        <a:sy n="33" d="100"/>
      </p:scale>
      <p:origin x="0" y="291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2" d="100"/>
          <a:sy n="102" d="100"/>
        </p:scale>
        <p:origin x="-3354" y="-90"/>
      </p:cViewPr>
      <p:guideLst>
        <p:guide orient="horz" pos="2945"/>
        <p:guide pos="2225"/>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ne Siegel" userId="666bf7542482a4df" providerId="LiveId" clId="{1ECB9E31-10BF-4287-A352-83C953C59C34}"/>
    <pc:docChg chg="custSel delSld modSld">
      <pc:chgData name="Marlene Siegel" userId="666bf7542482a4df" providerId="LiveId" clId="{1ECB9E31-10BF-4287-A352-83C953C59C34}" dt="2023-12-01T20:44:15.033" v="64" actId="20577"/>
      <pc:docMkLst>
        <pc:docMk/>
      </pc:docMkLst>
      <pc:sldChg chg="modSp mod">
        <pc:chgData name="Marlene Siegel" userId="666bf7542482a4df" providerId="LiveId" clId="{1ECB9E31-10BF-4287-A352-83C953C59C34}" dt="2023-12-01T20:44:15.033" v="64" actId="20577"/>
        <pc:sldMkLst>
          <pc:docMk/>
          <pc:sldMk cId="2833269514" sldId="262"/>
        </pc:sldMkLst>
        <pc:graphicFrameChg chg="modGraphic">
          <ac:chgData name="Marlene Siegel" userId="666bf7542482a4df" providerId="LiveId" clId="{1ECB9E31-10BF-4287-A352-83C953C59C34}" dt="2023-12-01T20:43:33.641" v="44" actId="20577"/>
          <ac:graphicFrameMkLst>
            <pc:docMk/>
            <pc:sldMk cId="2833269514" sldId="262"/>
            <ac:graphicFrameMk id="9" creationId="{00000000-0000-0000-0000-000000000000}"/>
          </ac:graphicFrameMkLst>
        </pc:graphicFrameChg>
        <pc:graphicFrameChg chg="modGraphic">
          <ac:chgData name="Marlene Siegel" userId="666bf7542482a4df" providerId="LiveId" clId="{1ECB9E31-10BF-4287-A352-83C953C59C34}" dt="2023-12-01T20:44:15.033" v="64" actId="20577"/>
          <ac:graphicFrameMkLst>
            <pc:docMk/>
            <pc:sldMk cId="2833269514" sldId="262"/>
            <ac:graphicFrameMk id="12" creationId="{00000000-0000-0000-0000-000000000000}"/>
          </ac:graphicFrameMkLst>
        </pc:graphicFrameChg>
      </pc:sldChg>
      <pc:sldChg chg="modSp mod delCm">
        <pc:chgData name="Marlene Siegel" userId="666bf7542482a4df" providerId="LiveId" clId="{1ECB9E31-10BF-4287-A352-83C953C59C34}" dt="2023-12-01T20:39:55.635" v="19" actId="13926"/>
        <pc:sldMkLst>
          <pc:docMk/>
          <pc:sldMk cId="113558542" sldId="272"/>
        </pc:sldMkLst>
        <pc:spChg chg="mod">
          <ac:chgData name="Marlene Siegel" userId="666bf7542482a4df" providerId="LiveId" clId="{1ECB9E31-10BF-4287-A352-83C953C59C34}" dt="2023-12-01T20:39:55.635" v="19" actId="13926"/>
          <ac:spMkLst>
            <pc:docMk/>
            <pc:sldMk cId="113558542" sldId="272"/>
            <ac:spMk id="7" creationId="{00000000-0000-0000-0000-000000000000}"/>
          </ac:spMkLst>
        </pc:spChg>
      </pc:sldChg>
      <pc:sldChg chg="delCm">
        <pc:chgData name="Marlene Siegel" userId="666bf7542482a4df" providerId="LiveId" clId="{1ECB9E31-10BF-4287-A352-83C953C59C34}" dt="2023-12-01T20:42:16.053" v="28" actId="1592"/>
        <pc:sldMkLst>
          <pc:docMk/>
          <pc:sldMk cId="3688313770" sldId="273"/>
        </pc:sldMkLst>
      </pc:sldChg>
      <pc:sldChg chg="modSp mod delCm">
        <pc:chgData name="Marlene Siegel" userId="666bf7542482a4df" providerId="LiveId" clId="{1ECB9E31-10BF-4287-A352-83C953C59C34}" dt="2023-12-01T20:41:07.059" v="24" actId="1592"/>
        <pc:sldMkLst>
          <pc:docMk/>
          <pc:sldMk cId="250242300" sldId="275"/>
        </pc:sldMkLst>
        <pc:spChg chg="mod">
          <ac:chgData name="Marlene Siegel" userId="666bf7542482a4df" providerId="LiveId" clId="{1ECB9E31-10BF-4287-A352-83C953C59C34}" dt="2023-12-01T20:41:01.255" v="23" actId="13926"/>
          <ac:spMkLst>
            <pc:docMk/>
            <pc:sldMk cId="250242300" sldId="275"/>
            <ac:spMk id="13" creationId="{00000000-0000-0000-0000-000000000000}"/>
          </ac:spMkLst>
        </pc:spChg>
      </pc:sldChg>
      <pc:sldChg chg="delCm">
        <pc:chgData name="Marlene Siegel" userId="666bf7542482a4df" providerId="LiveId" clId="{1ECB9E31-10BF-4287-A352-83C953C59C34}" dt="2023-12-01T20:38:48.538" v="13" actId="1592"/>
        <pc:sldMkLst>
          <pc:docMk/>
          <pc:sldMk cId="3873083153" sldId="288"/>
        </pc:sldMkLst>
      </pc:sldChg>
      <pc:sldChg chg="delCm">
        <pc:chgData name="Marlene Siegel" userId="666bf7542482a4df" providerId="LiveId" clId="{1ECB9E31-10BF-4287-A352-83C953C59C34}" dt="2023-12-01T20:38:35.800" v="11" actId="1592"/>
        <pc:sldMkLst>
          <pc:docMk/>
          <pc:sldMk cId="1073530722" sldId="289"/>
        </pc:sldMkLst>
      </pc:sldChg>
      <pc:sldChg chg="delCm">
        <pc:chgData name="Marlene Siegel" userId="666bf7542482a4df" providerId="LiveId" clId="{1ECB9E31-10BF-4287-A352-83C953C59C34}" dt="2023-12-01T20:38:42.693" v="12" actId="1592"/>
        <pc:sldMkLst>
          <pc:docMk/>
          <pc:sldMk cId="3330211357" sldId="291"/>
        </pc:sldMkLst>
      </pc:sldChg>
      <pc:sldChg chg="delCm">
        <pc:chgData name="Marlene Siegel" userId="666bf7542482a4df" providerId="LiveId" clId="{1ECB9E31-10BF-4287-A352-83C953C59C34}" dt="2023-12-01T20:37:27.255" v="8" actId="1592"/>
        <pc:sldMkLst>
          <pc:docMk/>
          <pc:sldMk cId="2937184260" sldId="293"/>
        </pc:sldMkLst>
      </pc:sldChg>
      <pc:sldChg chg="delCm">
        <pc:chgData name="Marlene Siegel" userId="666bf7542482a4df" providerId="LiveId" clId="{1ECB9E31-10BF-4287-A352-83C953C59C34}" dt="2023-12-01T20:35:15.694" v="5" actId="1592"/>
        <pc:sldMkLst>
          <pc:docMk/>
          <pc:sldMk cId="1281923334" sldId="302"/>
        </pc:sldMkLst>
      </pc:sldChg>
      <pc:sldChg chg="del">
        <pc:chgData name="Marlene Siegel" userId="666bf7542482a4df" providerId="LiveId" clId="{1ECB9E31-10BF-4287-A352-83C953C59C34}" dt="2023-12-01T20:34:56.053" v="4" actId="2696"/>
        <pc:sldMkLst>
          <pc:docMk/>
          <pc:sldMk cId="1695717900" sldId="303"/>
        </pc:sldMkLst>
      </pc:sldChg>
      <pc:sldChg chg="delCm">
        <pc:chgData name="Marlene Siegel" userId="666bf7542482a4df" providerId="LiveId" clId="{1ECB9E31-10BF-4287-A352-83C953C59C34}" dt="2023-12-01T20:39:31.315" v="16" actId="1592"/>
        <pc:sldMkLst>
          <pc:docMk/>
          <pc:sldMk cId="859204747" sldId="313"/>
        </pc:sldMkLst>
      </pc:sldChg>
      <pc:sldChg chg="delCm">
        <pc:chgData name="Marlene Siegel" userId="666bf7542482a4df" providerId="LiveId" clId="{1ECB9E31-10BF-4287-A352-83C953C59C34}" dt="2023-12-01T20:35:25.662" v="6" actId="1592"/>
        <pc:sldMkLst>
          <pc:docMk/>
          <pc:sldMk cId="1225773334" sldId="319"/>
        </pc:sldMkLst>
      </pc:sldChg>
      <pc:sldChg chg="delCm">
        <pc:chgData name="Marlene Siegel" userId="666bf7542482a4df" providerId="LiveId" clId="{1ECB9E31-10BF-4287-A352-83C953C59C34}" dt="2023-12-01T20:39:03.171" v="14" actId="1592"/>
        <pc:sldMkLst>
          <pc:docMk/>
          <pc:sldMk cId="2850769807" sldId="323"/>
        </pc:sldMkLst>
      </pc:sldChg>
      <pc:sldChg chg="delCm">
        <pc:chgData name="Marlene Siegel" userId="666bf7542482a4df" providerId="LiveId" clId="{1ECB9E31-10BF-4287-A352-83C953C59C34}" dt="2023-12-01T20:38:27.050" v="10" actId="1592"/>
        <pc:sldMkLst>
          <pc:docMk/>
          <pc:sldMk cId="3340798439" sldId="336"/>
        </pc:sldMkLst>
      </pc:sldChg>
      <pc:sldChg chg="delCm">
        <pc:chgData name="Marlene Siegel" userId="666bf7542482a4df" providerId="LiveId" clId="{1ECB9E31-10BF-4287-A352-83C953C59C34}" dt="2023-12-01T20:41:30.465" v="25" actId="1592"/>
        <pc:sldMkLst>
          <pc:docMk/>
          <pc:sldMk cId="3713043285" sldId="355"/>
        </pc:sldMkLst>
      </pc:sldChg>
      <pc:sldChg chg="delCm">
        <pc:chgData name="Marlene Siegel" userId="666bf7542482a4df" providerId="LiveId" clId="{1ECB9E31-10BF-4287-A352-83C953C59C34}" dt="2023-12-01T20:38:19.747" v="9" actId="1592"/>
        <pc:sldMkLst>
          <pc:docMk/>
          <pc:sldMk cId="1884784159" sldId="367"/>
        </pc:sldMkLst>
      </pc:sldChg>
      <pc:sldChg chg="delCm">
        <pc:chgData name="Marlene Siegel" userId="666bf7542482a4df" providerId="LiveId" clId="{1ECB9E31-10BF-4287-A352-83C953C59C34}" dt="2023-12-01T20:39:38.477" v="17" actId="1592"/>
        <pc:sldMkLst>
          <pc:docMk/>
          <pc:sldMk cId="1286426351" sldId="370"/>
        </pc:sldMkLst>
      </pc:sldChg>
      <pc:sldChg chg="modSp mod delCm">
        <pc:chgData name="Marlene Siegel" userId="666bf7542482a4df" providerId="LiveId" clId="{1ECB9E31-10BF-4287-A352-83C953C59C34}" dt="2023-12-01T20:40:47.289" v="21" actId="1592"/>
        <pc:sldMkLst>
          <pc:docMk/>
          <pc:sldMk cId="3978104722" sldId="371"/>
        </pc:sldMkLst>
        <pc:spChg chg="mod">
          <ac:chgData name="Marlene Siegel" userId="666bf7542482a4df" providerId="LiveId" clId="{1ECB9E31-10BF-4287-A352-83C953C59C34}" dt="2023-12-01T20:40:25.913" v="20" actId="13926"/>
          <ac:spMkLst>
            <pc:docMk/>
            <pc:sldMk cId="3978104722" sldId="371"/>
            <ac:spMk id="14" creationId="{00000000-0000-0000-0000-000000000000}"/>
          </ac:spMkLst>
        </pc:spChg>
      </pc:sldChg>
      <pc:sldChg chg="delCm">
        <pc:chgData name="Marlene Siegel" userId="666bf7542482a4df" providerId="LiveId" clId="{1ECB9E31-10BF-4287-A352-83C953C59C34}" dt="2023-12-01T20:35:55.889" v="7" actId="1592"/>
        <pc:sldMkLst>
          <pc:docMk/>
          <pc:sldMk cId="630720313" sldId="378"/>
        </pc:sldMkLst>
      </pc:sldChg>
      <pc:sldChg chg="delCm">
        <pc:chgData name="Marlene Siegel" userId="666bf7542482a4df" providerId="LiveId" clId="{1ECB9E31-10BF-4287-A352-83C953C59C34}" dt="2023-12-01T20:33:47.262" v="1" actId="1592"/>
        <pc:sldMkLst>
          <pc:docMk/>
          <pc:sldMk cId="668597658" sldId="385"/>
        </pc:sldMkLst>
      </pc:sldChg>
      <pc:sldChg chg="modSp mod delCm">
        <pc:chgData name="Marlene Siegel" userId="666bf7542482a4df" providerId="LiveId" clId="{1ECB9E31-10BF-4287-A352-83C953C59C34}" dt="2023-12-01T20:42:27.342" v="29" actId="1592"/>
        <pc:sldMkLst>
          <pc:docMk/>
          <pc:sldMk cId="2767207301" sldId="386"/>
        </pc:sldMkLst>
        <pc:spChg chg="mod">
          <ac:chgData name="Marlene Siegel" userId="666bf7542482a4df" providerId="LiveId" clId="{1ECB9E31-10BF-4287-A352-83C953C59C34}" dt="2023-12-01T20:41:45.034" v="26" actId="20577"/>
          <ac:spMkLst>
            <pc:docMk/>
            <pc:sldMk cId="2767207301" sldId="386"/>
            <ac:spMk id="11" creationId="{00000000-0000-0000-0000-000000000000}"/>
          </ac:spMkLst>
        </pc:spChg>
      </pc:sldChg>
      <pc:sldChg chg="delCm">
        <pc:chgData name="Marlene Siegel" userId="666bf7542482a4df" providerId="LiveId" clId="{1ECB9E31-10BF-4287-A352-83C953C59C34}" dt="2023-12-01T20:33:37.519" v="0" actId="1592"/>
        <pc:sldMkLst>
          <pc:docMk/>
          <pc:sldMk cId="3513701059" sldId="388"/>
        </pc:sldMkLst>
      </pc:sldChg>
      <pc:sldChg chg="delCm">
        <pc:chgData name="Marlene Siegel" userId="666bf7542482a4df" providerId="LiveId" clId="{1ECB9E31-10BF-4287-A352-83C953C59C34}" dt="2023-12-01T20:39:15.283" v="15" actId="1592"/>
        <pc:sldMkLst>
          <pc:docMk/>
          <pc:sldMk cId="3802363335" sldId="390"/>
        </pc:sldMkLst>
      </pc:sldChg>
      <pc:sldChg chg="del">
        <pc:chgData name="Marlene Siegel" userId="666bf7542482a4df" providerId="LiveId" clId="{1ECB9E31-10BF-4287-A352-83C953C59C34}" dt="2023-12-01T20:43:04.163" v="30" actId="2696"/>
        <pc:sldMkLst>
          <pc:docMk/>
          <pc:sldMk cId="4283314664" sldId="3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AD0B1-7DD5-465F-A888-C14E72E8BF35}" type="doc">
      <dgm:prSet loTypeId="urn:microsoft.com/office/officeart/2005/8/layout/venn2" loCatId="relationship" qsTypeId="urn:microsoft.com/office/officeart/2005/8/quickstyle/3d3" qsCatId="3D" csTypeId="urn:microsoft.com/office/officeart/2005/8/colors/accent3_4" csCatId="accent3" phldr="1"/>
      <dgm:spPr/>
      <dgm:t>
        <a:bodyPr/>
        <a:lstStyle/>
        <a:p>
          <a:endParaRPr lang="en-US"/>
        </a:p>
      </dgm:t>
    </dgm:pt>
    <dgm:pt modelId="{E5288A38-09F8-48D8-9AAE-960739D17528}">
      <dgm:prSet custT="1"/>
      <dgm:spPr/>
      <dgm:t>
        <a:bodyPr/>
        <a:lstStyle/>
        <a:p>
          <a:pPr rtl="0"/>
          <a:r>
            <a:rPr lang="en-US" sz="1600" b="1" dirty="0"/>
            <a:t>District Support</a:t>
          </a:r>
        </a:p>
      </dgm:t>
    </dgm:pt>
    <dgm:pt modelId="{E2A124CF-926D-43EC-8CF6-CCFF71A76181}" type="parTrans" cxnId="{DF0737EF-E2A8-4AF4-94F6-DE0511CDA8E1}">
      <dgm:prSet/>
      <dgm:spPr/>
      <dgm:t>
        <a:bodyPr/>
        <a:lstStyle/>
        <a:p>
          <a:endParaRPr lang="en-US"/>
        </a:p>
      </dgm:t>
    </dgm:pt>
    <dgm:pt modelId="{546531FA-3AD9-45FD-9539-00684260BB1C}" type="sibTrans" cxnId="{DF0737EF-E2A8-4AF4-94F6-DE0511CDA8E1}">
      <dgm:prSet/>
      <dgm:spPr/>
      <dgm:t>
        <a:bodyPr/>
        <a:lstStyle/>
        <a:p>
          <a:endParaRPr lang="en-US"/>
        </a:p>
      </dgm:t>
    </dgm:pt>
    <dgm:pt modelId="{48BF25A1-4216-470D-82CE-57D57B98B1E3}">
      <dgm:prSet/>
      <dgm:spPr/>
      <dgm:t>
        <a:bodyPr/>
        <a:lstStyle/>
        <a:p>
          <a:r>
            <a:rPr lang="en-US" b="1" dirty="0">
              <a:solidFill>
                <a:schemeClr val="accent4">
                  <a:lumMod val="50000"/>
                </a:schemeClr>
              </a:solidFill>
            </a:rPr>
            <a:t>School-based Budgeting Model</a:t>
          </a:r>
        </a:p>
      </dgm:t>
    </dgm:pt>
    <dgm:pt modelId="{C12BAC0C-450C-45E7-9CFD-C53D82DC5121}" type="parTrans" cxnId="{09ECC1B9-9C0D-4FE9-9DFC-200AB7C0B589}">
      <dgm:prSet/>
      <dgm:spPr/>
      <dgm:t>
        <a:bodyPr/>
        <a:lstStyle/>
        <a:p>
          <a:endParaRPr lang="en-US"/>
        </a:p>
      </dgm:t>
    </dgm:pt>
    <dgm:pt modelId="{62706868-3FF0-4C36-AB90-C2CE730B5572}" type="sibTrans" cxnId="{09ECC1B9-9C0D-4FE9-9DFC-200AB7C0B589}">
      <dgm:prSet/>
      <dgm:spPr/>
      <dgm:t>
        <a:bodyPr/>
        <a:lstStyle/>
        <a:p>
          <a:endParaRPr lang="en-US"/>
        </a:p>
      </dgm:t>
    </dgm:pt>
    <dgm:pt modelId="{692F528E-C658-4DFB-8E99-9B2B8A72DFAC}" type="pres">
      <dgm:prSet presAssocID="{6D1AD0B1-7DD5-465F-A888-C14E72E8BF35}" presName="Name0" presStyleCnt="0">
        <dgm:presLayoutVars>
          <dgm:chMax val="7"/>
          <dgm:resizeHandles val="exact"/>
        </dgm:presLayoutVars>
      </dgm:prSet>
      <dgm:spPr/>
    </dgm:pt>
    <dgm:pt modelId="{AE1408CD-66B4-4D24-84B6-F85CA4D8729C}" type="pres">
      <dgm:prSet presAssocID="{6D1AD0B1-7DD5-465F-A888-C14E72E8BF35}" presName="comp1" presStyleCnt="0"/>
      <dgm:spPr/>
    </dgm:pt>
    <dgm:pt modelId="{CB667EBB-5FFE-4CEE-B481-2855DC89667F}" type="pres">
      <dgm:prSet presAssocID="{6D1AD0B1-7DD5-465F-A888-C14E72E8BF35}" presName="circle1" presStyleLbl="node1" presStyleIdx="0" presStyleCnt="2" custScaleX="77778" custScaleY="77778" custLinFactNeighborX="-1672" custLinFactNeighborY="-2003"/>
      <dgm:spPr/>
    </dgm:pt>
    <dgm:pt modelId="{C5ACBF1A-7952-4BE1-8EEC-35C2E3D664F7}" type="pres">
      <dgm:prSet presAssocID="{6D1AD0B1-7DD5-465F-A888-C14E72E8BF35}" presName="c1text" presStyleLbl="node1" presStyleIdx="0" presStyleCnt="2">
        <dgm:presLayoutVars>
          <dgm:bulletEnabled val="1"/>
        </dgm:presLayoutVars>
      </dgm:prSet>
      <dgm:spPr/>
    </dgm:pt>
    <dgm:pt modelId="{06BEE376-0A13-4BE8-BCD4-70C564B495C4}" type="pres">
      <dgm:prSet presAssocID="{6D1AD0B1-7DD5-465F-A888-C14E72E8BF35}" presName="comp2" presStyleCnt="0"/>
      <dgm:spPr/>
    </dgm:pt>
    <dgm:pt modelId="{66BBB25D-917C-4A50-ABCE-00565ED04461}" type="pres">
      <dgm:prSet presAssocID="{6D1AD0B1-7DD5-465F-A888-C14E72E8BF35}" presName="circle2" presStyleLbl="node1" presStyleIdx="1" presStyleCnt="2" custScaleX="88889" custScaleY="88889" custLinFactNeighborX="399" custLinFactNeighborY="7993"/>
      <dgm:spPr/>
    </dgm:pt>
    <dgm:pt modelId="{EDF7D120-F4A3-475E-B1E9-F07F763FD8FC}" type="pres">
      <dgm:prSet presAssocID="{6D1AD0B1-7DD5-465F-A888-C14E72E8BF35}" presName="c2text" presStyleLbl="node1" presStyleIdx="1" presStyleCnt="2">
        <dgm:presLayoutVars>
          <dgm:bulletEnabled val="1"/>
        </dgm:presLayoutVars>
      </dgm:prSet>
      <dgm:spPr/>
    </dgm:pt>
  </dgm:ptLst>
  <dgm:cxnLst>
    <dgm:cxn modelId="{589C9704-AFFB-4304-9FCB-88B09E9EE15A}" type="presOf" srcId="{E5288A38-09F8-48D8-9AAE-960739D17528}" destId="{CB667EBB-5FFE-4CEE-B481-2855DC89667F}" srcOrd="0" destOrd="0" presId="urn:microsoft.com/office/officeart/2005/8/layout/venn2"/>
    <dgm:cxn modelId="{C529C21A-2FD6-4051-8115-3DCA36B77EAF}" type="presOf" srcId="{48BF25A1-4216-470D-82CE-57D57B98B1E3}" destId="{66BBB25D-917C-4A50-ABCE-00565ED04461}" srcOrd="0" destOrd="0" presId="urn:microsoft.com/office/officeart/2005/8/layout/venn2"/>
    <dgm:cxn modelId="{D7B71620-2D77-41F6-87AD-EA7664E7ADDC}" type="presOf" srcId="{E5288A38-09F8-48D8-9AAE-960739D17528}" destId="{C5ACBF1A-7952-4BE1-8EEC-35C2E3D664F7}" srcOrd="1" destOrd="0" presId="urn:microsoft.com/office/officeart/2005/8/layout/venn2"/>
    <dgm:cxn modelId="{AA31AD20-4302-405A-B725-5937DE9F7B00}" type="presOf" srcId="{6D1AD0B1-7DD5-465F-A888-C14E72E8BF35}" destId="{692F528E-C658-4DFB-8E99-9B2B8A72DFAC}" srcOrd="0" destOrd="0" presId="urn:microsoft.com/office/officeart/2005/8/layout/venn2"/>
    <dgm:cxn modelId="{2DF85459-4E1B-4176-81C1-AD56F93F8CC3}" type="presOf" srcId="{48BF25A1-4216-470D-82CE-57D57B98B1E3}" destId="{EDF7D120-F4A3-475E-B1E9-F07F763FD8FC}" srcOrd="1" destOrd="0" presId="urn:microsoft.com/office/officeart/2005/8/layout/venn2"/>
    <dgm:cxn modelId="{09ECC1B9-9C0D-4FE9-9DFC-200AB7C0B589}" srcId="{6D1AD0B1-7DD5-465F-A888-C14E72E8BF35}" destId="{48BF25A1-4216-470D-82CE-57D57B98B1E3}" srcOrd="1" destOrd="0" parTransId="{C12BAC0C-450C-45E7-9CFD-C53D82DC5121}" sibTransId="{62706868-3FF0-4C36-AB90-C2CE730B5572}"/>
    <dgm:cxn modelId="{DF0737EF-E2A8-4AF4-94F6-DE0511CDA8E1}" srcId="{6D1AD0B1-7DD5-465F-A888-C14E72E8BF35}" destId="{E5288A38-09F8-48D8-9AAE-960739D17528}" srcOrd="0" destOrd="0" parTransId="{E2A124CF-926D-43EC-8CF6-CCFF71A76181}" sibTransId="{546531FA-3AD9-45FD-9539-00684260BB1C}"/>
    <dgm:cxn modelId="{09F81A34-7A20-4470-83C2-EB509400BC11}" type="presParOf" srcId="{692F528E-C658-4DFB-8E99-9B2B8A72DFAC}" destId="{AE1408CD-66B4-4D24-84B6-F85CA4D8729C}" srcOrd="0" destOrd="0" presId="urn:microsoft.com/office/officeart/2005/8/layout/venn2"/>
    <dgm:cxn modelId="{CEB32FE4-C46D-4A49-A936-0C808164F37F}" type="presParOf" srcId="{AE1408CD-66B4-4D24-84B6-F85CA4D8729C}" destId="{CB667EBB-5FFE-4CEE-B481-2855DC89667F}" srcOrd="0" destOrd="0" presId="urn:microsoft.com/office/officeart/2005/8/layout/venn2"/>
    <dgm:cxn modelId="{D73A3C60-BCF9-40B4-97FA-EC3B05316996}" type="presParOf" srcId="{AE1408CD-66B4-4D24-84B6-F85CA4D8729C}" destId="{C5ACBF1A-7952-4BE1-8EEC-35C2E3D664F7}" srcOrd="1" destOrd="0" presId="urn:microsoft.com/office/officeart/2005/8/layout/venn2"/>
    <dgm:cxn modelId="{1018EB9E-EE93-4830-AA71-610A56F55164}" type="presParOf" srcId="{692F528E-C658-4DFB-8E99-9B2B8A72DFAC}" destId="{06BEE376-0A13-4BE8-BCD4-70C564B495C4}" srcOrd="1" destOrd="0" presId="urn:microsoft.com/office/officeart/2005/8/layout/venn2"/>
    <dgm:cxn modelId="{A32C5682-B19E-44B4-B4F9-351D87AA7899}" type="presParOf" srcId="{06BEE376-0A13-4BE8-BCD4-70C564B495C4}" destId="{66BBB25D-917C-4A50-ABCE-00565ED04461}" srcOrd="0" destOrd="0" presId="urn:microsoft.com/office/officeart/2005/8/layout/venn2"/>
    <dgm:cxn modelId="{92BF502F-BBD6-47C4-9EEF-22C465D65D77}" type="presParOf" srcId="{06BEE376-0A13-4BE8-BCD4-70C564B495C4}" destId="{EDF7D120-F4A3-475E-B1E9-F07F763FD8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A78D83-E9F0-4B00-952F-B3E396F087E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DEE402B-39C1-4EEA-97E2-7A1B66C60CD4}">
      <dgm:prSet custT="1"/>
      <dgm:spPr/>
      <dgm:t>
        <a:bodyPr/>
        <a:lstStyle/>
        <a:p>
          <a:pPr rtl="0"/>
          <a:r>
            <a:rPr lang="en-US" sz="1050" b="1" dirty="0"/>
            <a:t>GRANTS OFFICE</a:t>
          </a:r>
        </a:p>
      </dgm:t>
    </dgm:pt>
    <dgm:pt modelId="{EA55FD91-2FE6-4B7A-B096-38E939E561AB}" type="parTrans" cxnId="{5822C1CA-8401-4B90-8537-C9F896351C23}">
      <dgm:prSet/>
      <dgm:spPr/>
      <dgm:t>
        <a:bodyPr/>
        <a:lstStyle/>
        <a:p>
          <a:endParaRPr lang="en-US" sz="700" b="1"/>
        </a:p>
      </dgm:t>
    </dgm:pt>
    <dgm:pt modelId="{6B67E46E-A9FE-4628-9533-65C98B93D331}" type="sibTrans" cxnId="{5822C1CA-8401-4B90-8537-C9F896351C23}">
      <dgm:prSet custT="1"/>
      <dgm:spPr/>
      <dgm:t>
        <a:bodyPr/>
        <a:lstStyle/>
        <a:p>
          <a:endParaRPr lang="en-US" sz="700" b="1" dirty="0"/>
        </a:p>
      </dgm:t>
    </dgm:pt>
    <dgm:pt modelId="{A6E03457-704D-4C2B-8587-E8A2465CFC40}">
      <dgm:prSet custT="1"/>
      <dgm:spPr/>
      <dgm:t>
        <a:bodyPr/>
        <a:lstStyle/>
        <a:p>
          <a:pPr rtl="0"/>
          <a:r>
            <a:rPr lang="en-US" sz="1050" b="1" dirty="0"/>
            <a:t>SCHOOL</a:t>
          </a:r>
        </a:p>
      </dgm:t>
    </dgm:pt>
    <dgm:pt modelId="{846B0016-4F59-4600-B9C9-57F3CC7C9684}" type="parTrans" cxnId="{CF43FFDB-A7F6-4992-B883-67B6891D8C40}">
      <dgm:prSet/>
      <dgm:spPr/>
      <dgm:t>
        <a:bodyPr/>
        <a:lstStyle/>
        <a:p>
          <a:endParaRPr lang="en-US" sz="700" b="1"/>
        </a:p>
      </dgm:t>
    </dgm:pt>
    <dgm:pt modelId="{8A57DFAA-95CA-483D-AD3A-C2CFBC579D60}" type="sibTrans" cxnId="{CF43FFDB-A7F6-4992-B883-67B6891D8C40}">
      <dgm:prSet custT="1"/>
      <dgm:spPr/>
      <dgm:t>
        <a:bodyPr/>
        <a:lstStyle/>
        <a:p>
          <a:endParaRPr lang="en-US" sz="700" b="1" dirty="0"/>
        </a:p>
      </dgm:t>
    </dgm:pt>
    <dgm:pt modelId="{8558FBF0-666D-4D3E-AB27-95501DEF06A5}">
      <dgm:prSet custT="1"/>
      <dgm:spPr/>
      <dgm:t>
        <a:bodyPr/>
        <a:lstStyle/>
        <a:p>
          <a:pPr rtl="0"/>
          <a:r>
            <a:rPr lang="en-US" sz="1100" b="1" dirty="0"/>
            <a:t>GRANTS OFFICE</a:t>
          </a:r>
        </a:p>
      </dgm:t>
    </dgm:pt>
    <dgm:pt modelId="{71F0BE0B-596E-47D9-8DD7-D60D01116248}" type="parTrans" cxnId="{356C2318-7502-4074-86A3-E79E6DC4D598}">
      <dgm:prSet/>
      <dgm:spPr/>
      <dgm:t>
        <a:bodyPr/>
        <a:lstStyle/>
        <a:p>
          <a:endParaRPr lang="en-US" sz="700" b="1"/>
        </a:p>
      </dgm:t>
    </dgm:pt>
    <dgm:pt modelId="{C9B03593-AB80-4126-9E13-7CB92F42565A}" type="sibTrans" cxnId="{356C2318-7502-4074-86A3-E79E6DC4D598}">
      <dgm:prSet custT="1"/>
      <dgm:spPr/>
      <dgm:t>
        <a:bodyPr/>
        <a:lstStyle/>
        <a:p>
          <a:endParaRPr lang="en-US" sz="700" b="1" dirty="0"/>
        </a:p>
      </dgm:t>
    </dgm:pt>
    <dgm:pt modelId="{F6AD7BF6-C9B1-4D49-80CA-5EC359039F3C}">
      <dgm:prSet custT="1"/>
      <dgm:spPr/>
      <dgm:t>
        <a:bodyPr/>
        <a:lstStyle/>
        <a:p>
          <a:pPr rtl="0"/>
          <a:r>
            <a:rPr lang="en-US" sz="1100" b="1" dirty="0"/>
            <a:t>SCHOOL</a:t>
          </a:r>
        </a:p>
      </dgm:t>
    </dgm:pt>
    <dgm:pt modelId="{3D40E978-B26B-4DAA-AA25-1426F9AF8D29}" type="parTrans" cxnId="{0165809B-FADE-4D5C-A8B5-380F60529390}">
      <dgm:prSet/>
      <dgm:spPr/>
      <dgm:t>
        <a:bodyPr/>
        <a:lstStyle/>
        <a:p>
          <a:endParaRPr lang="en-US" sz="700" b="1"/>
        </a:p>
      </dgm:t>
    </dgm:pt>
    <dgm:pt modelId="{81CF7787-9586-4C7D-873E-CAB753D050EB}" type="sibTrans" cxnId="{0165809B-FADE-4D5C-A8B5-380F60529390}">
      <dgm:prSet custT="1"/>
      <dgm:spPr/>
      <dgm:t>
        <a:bodyPr/>
        <a:lstStyle/>
        <a:p>
          <a:endParaRPr lang="en-US" sz="700" b="1" dirty="0"/>
        </a:p>
      </dgm:t>
    </dgm:pt>
    <dgm:pt modelId="{FB8DD80C-B185-417D-981A-A8D0E43513FC}">
      <dgm:prSet custT="1"/>
      <dgm:spPr/>
      <dgm:t>
        <a:bodyPr/>
        <a:lstStyle/>
        <a:p>
          <a:pPr rtl="0"/>
          <a:r>
            <a:rPr lang="en-US" sz="1050" b="1" dirty="0"/>
            <a:t>SCHOOL</a:t>
          </a:r>
        </a:p>
      </dgm:t>
    </dgm:pt>
    <dgm:pt modelId="{B308B5F7-9273-4A53-97DA-005907FD6474}" type="parTrans" cxnId="{CAF46DE5-B056-4A0C-BD03-B36F902C37D2}">
      <dgm:prSet/>
      <dgm:spPr/>
      <dgm:t>
        <a:bodyPr/>
        <a:lstStyle/>
        <a:p>
          <a:endParaRPr lang="en-US" sz="700" b="1"/>
        </a:p>
      </dgm:t>
    </dgm:pt>
    <dgm:pt modelId="{7800AC3A-0383-4D43-B1C5-4306376037EA}" type="sibTrans" cxnId="{CAF46DE5-B056-4A0C-BD03-B36F902C37D2}">
      <dgm:prSet custT="1"/>
      <dgm:spPr/>
      <dgm:t>
        <a:bodyPr/>
        <a:lstStyle/>
        <a:p>
          <a:endParaRPr lang="en-US" sz="700" b="1" dirty="0"/>
        </a:p>
      </dgm:t>
    </dgm:pt>
    <dgm:pt modelId="{01EDB45E-3653-440D-A938-EBCBE4BCE9EA}">
      <dgm:prSet custT="1"/>
      <dgm:spPr/>
      <dgm:t>
        <a:bodyPr/>
        <a:lstStyle/>
        <a:p>
          <a:pPr rtl="0"/>
          <a:r>
            <a:rPr lang="en-US" sz="1050" b="1" dirty="0"/>
            <a:t>GRANTS OFFICE</a:t>
          </a:r>
        </a:p>
      </dgm:t>
    </dgm:pt>
    <dgm:pt modelId="{88276F26-C2E8-4C28-9653-160BDD62A739}" type="parTrans" cxnId="{BD47A9A4-82A9-4BE9-B4CE-76BA9741F80B}">
      <dgm:prSet/>
      <dgm:spPr/>
      <dgm:t>
        <a:bodyPr/>
        <a:lstStyle/>
        <a:p>
          <a:endParaRPr lang="en-US" sz="700" b="1"/>
        </a:p>
      </dgm:t>
    </dgm:pt>
    <dgm:pt modelId="{A031FF37-92E9-4181-A804-C8783131A91E}" type="sibTrans" cxnId="{BD47A9A4-82A9-4BE9-B4CE-76BA9741F80B}">
      <dgm:prSet/>
      <dgm:spPr/>
      <dgm:t>
        <a:bodyPr/>
        <a:lstStyle/>
        <a:p>
          <a:endParaRPr lang="en-US" sz="700" b="1"/>
        </a:p>
      </dgm:t>
    </dgm:pt>
    <dgm:pt modelId="{E8BCD6A2-4BAA-496B-95D2-B9B6A4AFC527}">
      <dgm:prSet custT="1"/>
      <dgm:spPr/>
      <dgm:t>
        <a:bodyPr/>
        <a:lstStyle/>
        <a:p>
          <a:r>
            <a:rPr lang="en-US" sz="1000" b="1" dirty="0">
              <a:solidFill>
                <a:schemeClr val="accent2">
                  <a:lumMod val="75000"/>
                </a:schemeClr>
              </a:solidFill>
            </a:rPr>
            <a:t>Establishes the </a:t>
          </a:r>
          <a:r>
            <a:rPr lang="en-US" sz="1000" b="1" u="sng" dirty="0">
              <a:solidFill>
                <a:schemeClr val="accent2">
                  <a:lumMod val="75000"/>
                </a:schemeClr>
              </a:solidFill>
            </a:rPr>
            <a:t>Project Number </a:t>
          </a:r>
          <a:r>
            <a:rPr lang="en-US" sz="1000" b="1" dirty="0">
              <a:solidFill>
                <a:schemeClr val="accent2">
                  <a:lumMod val="75000"/>
                </a:schemeClr>
              </a:solidFill>
            </a:rPr>
            <a:t>for the grant.</a:t>
          </a:r>
        </a:p>
      </dgm:t>
    </dgm:pt>
    <dgm:pt modelId="{0117F1AA-05F5-4E2C-AA38-80ED7B05DD67}" type="parTrans" cxnId="{B5B883A9-17A3-4AB4-9B27-85636651BEB6}">
      <dgm:prSet/>
      <dgm:spPr/>
      <dgm:t>
        <a:bodyPr/>
        <a:lstStyle/>
        <a:p>
          <a:endParaRPr lang="en-US"/>
        </a:p>
      </dgm:t>
    </dgm:pt>
    <dgm:pt modelId="{B04F0C81-85C4-4123-846E-5804A61A78EA}" type="sibTrans" cxnId="{B5B883A9-17A3-4AB4-9B27-85636651BEB6}">
      <dgm:prSet/>
      <dgm:spPr/>
      <dgm:t>
        <a:bodyPr/>
        <a:lstStyle/>
        <a:p>
          <a:endParaRPr lang="en-US"/>
        </a:p>
      </dgm:t>
    </dgm:pt>
    <dgm:pt modelId="{5E9B3A7D-C6BC-47CF-A854-66869FAF1B1D}">
      <dgm:prSet custT="1"/>
      <dgm:spPr/>
      <dgm:t>
        <a:bodyPr/>
        <a:lstStyle/>
        <a:p>
          <a:r>
            <a:rPr lang="en-US" sz="1000" b="1" dirty="0">
              <a:solidFill>
                <a:schemeClr val="accent2">
                  <a:lumMod val="75000"/>
                </a:schemeClr>
              </a:solidFill>
            </a:rPr>
            <a:t>Expends funds in accordance with the procurement and payroll processes.</a:t>
          </a:r>
        </a:p>
      </dgm:t>
    </dgm:pt>
    <dgm:pt modelId="{9D874D39-ABD3-424F-97FF-1B90D28FB536}" type="parTrans" cxnId="{E5E465F4-8006-495E-ACEF-0FB90689D6EA}">
      <dgm:prSet/>
      <dgm:spPr/>
      <dgm:t>
        <a:bodyPr/>
        <a:lstStyle/>
        <a:p>
          <a:endParaRPr lang="en-US"/>
        </a:p>
      </dgm:t>
    </dgm:pt>
    <dgm:pt modelId="{EAAB98D0-C307-420B-822B-5D2EFBB0C523}" type="sibTrans" cxnId="{E5E465F4-8006-495E-ACEF-0FB90689D6EA}">
      <dgm:prSet/>
      <dgm:spPr/>
      <dgm:t>
        <a:bodyPr/>
        <a:lstStyle/>
        <a:p>
          <a:endParaRPr lang="en-US"/>
        </a:p>
      </dgm:t>
    </dgm:pt>
    <dgm:pt modelId="{A124BE33-B407-4D51-AF6E-9F7698943D55}">
      <dgm:prSet custT="1"/>
      <dgm:spPr/>
      <dgm:t>
        <a:bodyPr/>
        <a:lstStyle/>
        <a:p>
          <a:r>
            <a:rPr lang="en-US" sz="1000" b="1" dirty="0">
              <a:solidFill>
                <a:schemeClr val="accent2">
                  <a:lumMod val="75000"/>
                </a:schemeClr>
              </a:solidFill>
            </a:rPr>
            <a:t>Monitors the utilization of funds.</a:t>
          </a:r>
        </a:p>
      </dgm:t>
    </dgm:pt>
    <dgm:pt modelId="{8DEF9B64-EF54-47F4-B77B-F5CE08C1F9A5}" type="parTrans" cxnId="{4947C71F-3954-4E6E-A9DB-F9ED34476FC2}">
      <dgm:prSet/>
      <dgm:spPr/>
      <dgm:t>
        <a:bodyPr/>
        <a:lstStyle/>
        <a:p>
          <a:endParaRPr lang="en-US"/>
        </a:p>
      </dgm:t>
    </dgm:pt>
    <dgm:pt modelId="{13978EE9-B0E9-45BC-9B29-F92B02183BDA}" type="sibTrans" cxnId="{4947C71F-3954-4E6E-A9DB-F9ED34476FC2}">
      <dgm:prSet/>
      <dgm:spPr/>
      <dgm:t>
        <a:bodyPr/>
        <a:lstStyle/>
        <a:p>
          <a:endParaRPr lang="en-US"/>
        </a:p>
      </dgm:t>
    </dgm:pt>
    <dgm:pt modelId="{FC5ECEA8-07FC-41A6-B7E6-402AC78DA97F}">
      <dgm:prSet custT="1"/>
      <dgm:spPr/>
      <dgm:t>
        <a:bodyPr/>
        <a:lstStyle/>
        <a:p>
          <a:r>
            <a:rPr lang="en-US" sz="1000" b="1" dirty="0">
              <a:solidFill>
                <a:schemeClr val="accent2">
                  <a:lumMod val="75000"/>
                </a:schemeClr>
              </a:solidFill>
            </a:rPr>
            <a:t>Ensures funds are expended in compliance </a:t>
          </a:r>
          <a:r>
            <a:rPr lang="en-US" sz="1000" b="1" i="0" dirty="0">
              <a:solidFill>
                <a:schemeClr val="accent2">
                  <a:lumMod val="75000"/>
                </a:schemeClr>
              </a:solidFill>
            </a:rPr>
            <a:t>with the guidelines, </a:t>
          </a:r>
          <a:r>
            <a:rPr lang="en-US" sz="1000" b="1" i="1" dirty="0">
              <a:solidFill>
                <a:srgbClr val="FF3300"/>
              </a:solidFill>
            </a:rPr>
            <a:t>end date </a:t>
          </a:r>
          <a:r>
            <a:rPr lang="en-US" sz="1000" b="1" i="0" dirty="0">
              <a:solidFill>
                <a:schemeClr val="accent2">
                  <a:lumMod val="75000"/>
                </a:schemeClr>
              </a:solidFill>
            </a:rPr>
            <a:t>and Fiscal Calendar</a:t>
          </a:r>
          <a:r>
            <a:rPr lang="en-US" sz="1000" b="1" i="1" dirty="0">
              <a:solidFill>
                <a:schemeClr val="accent2">
                  <a:lumMod val="75000"/>
                </a:schemeClr>
              </a:solidFill>
            </a:rPr>
            <a:t>.</a:t>
          </a:r>
        </a:p>
      </dgm:t>
    </dgm:pt>
    <dgm:pt modelId="{6167708F-7A67-49E0-A86C-C822B041303C}" type="parTrans" cxnId="{AF9A1D84-BF65-4DFA-BB68-4FB2FCF3B10A}">
      <dgm:prSet/>
      <dgm:spPr/>
      <dgm:t>
        <a:bodyPr/>
        <a:lstStyle/>
        <a:p>
          <a:endParaRPr lang="en-US"/>
        </a:p>
      </dgm:t>
    </dgm:pt>
    <dgm:pt modelId="{35682BAA-B0EE-4064-AC0D-BDDEF4320052}" type="sibTrans" cxnId="{AF9A1D84-BF65-4DFA-BB68-4FB2FCF3B10A}">
      <dgm:prSet/>
      <dgm:spPr/>
      <dgm:t>
        <a:bodyPr/>
        <a:lstStyle/>
        <a:p>
          <a:endParaRPr lang="en-US"/>
        </a:p>
      </dgm:t>
    </dgm:pt>
    <dgm:pt modelId="{76F00195-50E1-43BB-9AD1-C8FEE6D8544D}">
      <dgm:prSet custT="1"/>
      <dgm:spPr/>
      <dgm:t>
        <a:bodyPr/>
        <a:lstStyle/>
        <a:p>
          <a:r>
            <a:rPr lang="en-US" sz="1050" b="1" dirty="0">
              <a:solidFill>
                <a:schemeClr val="accent2">
                  <a:lumMod val="75000"/>
                </a:schemeClr>
              </a:solidFill>
            </a:rPr>
            <a:t>Completes grant reports, as required.</a:t>
          </a:r>
        </a:p>
      </dgm:t>
    </dgm:pt>
    <dgm:pt modelId="{9654AE30-02DE-46EC-B87F-19673A92415C}" type="parTrans" cxnId="{B38CF29E-40E6-4F17-BC4B-1ECF17E0F2B0}">
      <dgm:prSet/>
      <dgm:spPr/>
      <dgm:t>
        <a:bodyPr/>
        <a:lstStyle/>
        <a:p>
          <a:endParaRPr lang="en-US"/>
        </a:p>
      </dgm:t>
    </dgm:pt>
    <dgm:pt modelId="{BBB0A997-11B8-4B5E-926A-6DB01DE3A475}" type="sibTrans" cxnId="{B38CF29E-40E6-4F17-BC4B-1ECF17E0F2B0}">
      <dgm:prSet/>
      <dgm:spPr/>
      <dgm:t>
        <a:bodyPr/>
        <a:lstStyle/>
        <a:p>
          <a:endParaRPr lang="en-US"/>
        </a:p>
      </dgm:t>
    </dgm:pt>
    <dgm:pt modelId="{5AE21AF6-1B18-4B63-BA76-5C0FCE106C1A}">
      <dgm:prSet custT="1"/>
      <dgm:spPr/>
      <dgm:t>
        <a:bodyPr/>
        <a:lstStyle/>
        <a:p>
          <a:r>
            <a:rPr lang="en-US" sz="1050" b="1" dirty="0">
              <a:solidFill>
                <a:schemeClr val="accent2">
                  <a:lumMod val="75000"/>
                </a:schemeClr>
              </a:solidFill>
            </a:rPr>
            <a:t>Processes final grant reports, as required.</a:t>
          </a:r>
        </a:p>
      </dgm:t>
    </dgm:pt>
    <dgm:pt modelId="{BEAF0E05-5F3B-4C0B-9628-6A3B73C275A1}" type="parTrans" cxnId="{D16A4247-1B0F-4EA2-83D5-634FE08B7BC0}">
      <dgm:prSet/>
      <dgm:spPr/>
      <dgm:t>
        <a:bodyPr/>
        <a:lstStyle/>
        <a:p>
          <a:endParaRPr lang="en-US"/>
        </a:p>
      </dgm:t>
    </dgm:pt>
    <dgm:pt modelId="{01F94311-4270-4136-8D68-2E8FE2813E54}" type="sibTrans" cxnId="{D16A4247-1B0F-4EA2-83D5-634FE08B7BC0}">
      <dgm:prSet/>
      <dgm:spPr/>
      <dgm:t>
        <a:bodyPr/>
        <a:lstStyle/>
        <a:p>
          <a:endParaRPr lang="en-US"/>
        </a:p>
      </dgm:t>
    </dgm:pt>
    <dgm:pt modelId="{0CF6D5CA-1754-49FD-BA9A-58A6D0361096}">
      <dgm:prSet custT="1"/>
      <dgm:spPr/>
      <dgm:t>
        <a:bodyPr/>
        <a:lstStyle/>
        <a:p>
          <a:r>
            <a:rPr lang="en-US" sz="1000" b="1" dirty="0">
              <a:solidFill>
                <a:schemeClr val="accent2">
                  <a:lumMod val="75000"/>
                </a:schemeClr>
              </a:solidFill>
            </a:rPr>
            <a:t>Issues Grant Fiscal Reports.</a:t>
          </a:r>
        </a:p>
      </dgm:t>
    </dgm:pt>
    <dgm:pt modelId="{052A7C34-0C45-444A-9B3F-A38BED303316}" type="parTrans" cxnId="{C8412B69-C6B4-4A4C-83B8-94F649362503}">
      <dgm:prSet/>
      <dgm:spPr/>
      <dgm:t>
        <a:bodyPr/>
        <a:lstStyle/>
        <a:p>
          <a:endParaRPr lang="en-US"/>
        </a:p>
      </dgm:t>
    </dgm:pt>
    <dgm:pt modelId="{A23B8110-D8D3-4972-9B13-90634A16D72D}" type="sibTrans" cxnId="{C8412B69-C6B4-4A4C-83B8-94F649362503}">
      <dgm:prSet/>
      <dgm:spPr/>
      <dgm:t>
        <a:bodyPr/>
        <a:lstStyle/>
        <a:p>
          <a:endParaRPr lang="en-US"/>
        </a:p>
      </dgm:t>
    </dgm:pt>
    <dgm:pt modelId="{FAC8B5B3-260D-4666-B6E7-AE3CF5021FF4}" type="pres">
      <dgm:prSet presAssocID="{71A78D83-E9F0-4B00-952F-B3E396F087E7}" presName="linearFlow" presStyleCnt="0">
        <dgm:presLayoutVars>
          <dgm:dir/>
          <dgm:animLvl val="lvl"/>
          <dgm:resizeHandles val="exact"/>
        </dgm:presLayoutVars>
      </dgm:prSet>
      <dgm:spPr/>
    </dgm:pt>
    <dgm:pt modelId="{013343E0-0869-4179-8E40-8C192B4F4703}" type="pres">
      <dgm:prSet presAssocID="{5DEE402B-39C1-4EEA-97E2-7A1B66C60CD4}" presName="composite" presStyleCnt="0"/>
      <dgm:spPr/>
    </dgm:pt>
    <dgm:pt modelId="{BA12C772-448E-4628-B806-904A0320ACED}" type="pres">
      <dgm:prSet presAssocID="{5DEE402B-39C1-4EEA-97E2-7A1B66C60CD4}" presName="parTx" presStyleLbl="node1" presStyleIdx="0" presStyleCnt="6">
        <dgm:presLayoutVars>
          <dgm:chMax val="0"/>
          <dgm:chPref val="0"/>
          <dgm:bulletEnabled val="1"/>
        </dgm:presLayoutVars>
      </dgm:prSet>
      <dgm:spPr/>
    </dgm:pt>
    <dgm:pt modelId="{AD3C6900-A186-4C5D-B711-5AA72A37666F}" type="pres">
      <dgm:prSet presAssocID="{5DEE402B-39C1-4EEA-97E2-7A1B66C60CD4}" presName="parSh" presStyleLbl="node1" presStyleIdx="0" presStyleCnt="6"/>
      <dgm:spPr/>
    </dgm:pt>
    <dgm:pt modelId="{221A52E3-FC56-4828-8569-4E75955B9516}" type="pres">
      <dgm:prSet presAssocID="{5DEE402B-39C1-4EEA-97E2-7A1B66C60CD4}" presName="desTx" presStyleLbl="fgAcc1" presStyleIdx="0" presStyleCnt="6">
        <dgm:presLayoutVars>
          <dgm:bulletEnabled val="1"/>
        </dgm:presLayoutVars>
      </dgm:prSet>
      <dgm:spPr/>
    </dgm:pt>
    <dgm:pt modelId="{D4FAA2BE-8373-4B6D-AA56-08F97733B1AF}" type="pres">
      <dgm:prSet presAssocID="{6B67E46E-A9FE-4628-9533-65C98B93D331}" presName="sibTrans" presStyleLbl="sibTrans2D1" presStyleIdx="0" presStyleCnt="5"/>
      <dgm:spPr/>
    </dgm:pt>
    <dgm:pt modelId="{0B76FD7F-66C0-403E-8543-63DEAAFC098E}" type="pres">
      <dgm:prSet presAssocID="{6B67E46E-A9FE-4628-9533-65C98B93D331}" presName="connTx" presStyleLbl="sibTrans2D1" presStyleIdx="0" presStyleCnt="5"/>
      <dgm:spPr/>
    </dgm:pt>
    <dgm:pt modelId="{F84D5F15-381F-43E7-A4E9-4E951C9434CD}" type="pres">
      <dgm:prSet presAssocID="{A6E03457-704D-4C2B-8587-E8A2465CFC40}" presName="composite" presStyleCnt="0"/>
      <dgm:spPr/>
    </dgm:pt>
    <dgm:pt modelId="{90A6F36F-31A8-4231-9EBB-A7B03136736B}" type="pres">
      <dgm:prSet presAssocID="{A6E03457-704D-4C2B-8587-E8A2465CFC40}" presName="parTx" presStyleLbl="node1" presStyleIdx="0" presStyleCnt="6">
        <dgm:presLayoutVars>
          <dgm:chMax val="0"/>
          <dgm:chPref val="0"/>
          <dgm:bulletEnabled val="1"/>
        </dgm:presLayoutVars>
      </dgm:prSet>
      <dgm:spPr/>
    </dgm:pt>
    <dgm:pt modelId="{4171A3D8-B017-475C-A48B-AAF323951F9D}" type="pres">
      <dgm:prSet presAssocID="{A6E03457-704D-4C2B-8587-E8A2465CFC40}" presName="parSh" presStyleLbl="node1" presStyleIdx="1" presStyleCnt="6"/>
      <dgm:spPr/>
    </dgm:pt>
    <dgm:pt modelId="{25B0AC6B-2A1E-41A2-A8D5-ED862A986BBE}" type="pres">
      <dgm:prSet presAssocID="{A6E03457-704D-4C2B-8587-E8A2465CFC40}" presName="desTx" presStyleLbl="fgAcc1" presStyleIdx="1" presStyleCnt="6">
        <dgm:presLayoutVars>
          <dgm:bulletEnabled val="1"/>
        </dgm:presLayoutVars>
      </dgm:prSet>
      <dgm:spPr/>
    </dgm:pt>
    <dgm:pt modelId="{971D733E-00E6-419C-B37E-FC7F0D13CFBD}" type="pres">
      <dgm:prSet presAssocID="{8A57DFAA-95CA-483D-AD3A-C2CFBC579D60}" presName="sibTrans" presStyleLbl="sibTrans2D1" presStyleIdx="1" presStyleCnt="5"/>
      <dgm:spPr/>
    </dgm:pt>
    <dgm:pt modelId="{659F92AB-C82A-4CD0-B74F-083EE4E8F9BA}" type="pres">
      <dgm:prSet presAssocID="{8A57DFAA-95CA-483D-AD3A-C2CFBC579D60}" presName="connTx" presStyleLbl="sibTrans2D1" presStyleIdx="1" presStyleCnt="5"/>
      <dgm:spPr/>
    </dgm:pt>
    <dgm:pt modelId="{B16E0B33-467F-429A-88FC-26C12B6862DE}" type="pres">
      <dgm:prSet presAssocID="{8558FBF0-666D-4D3E-AB27-95501DEF06A5}" presName="composite" presStyleCnt="0"/>
      <dgm:spPr/>
    </dgm:pt>
    <dgm:pt modelId="{4E79D8EE-B79C-4BE8-AEE1-798A0F6CCCF6}" type="pres">
      <dgm:prSet presAssocID="{8558FBF0-666D-4D3E-AB27-95501DEF06A5}" presName="parTx" presStyleLbl="node1" presStyleIdx="1" presStyleCnt="6">
        <dgm:presLayoutVars>
          <dgm:chMax val="0"/>
          <dgm:chPref val="0"/>
          <dgm:bulletEnabled val="1"/>
        </dgm:presLayoutVars>
      </dgm:prSet>
      <dgm:spPr/>
    </dgm:pt>
    <dgm:pt modelId="{2B19C6DF-41F6-4314-AAEF-DCBE1CC3365A}" type="pres">
      <dgm:prSet presAssocID="{8558FBF0-666D-4D3E-AB27-95501DEF06A5}" presName="parSh" presStyleLbl="node1" presStyleIdx="2" presStyleCnt="6"/>
      <dgm:spPr/>
    </dgm:pt>
    <dgm:pt modelId="{66E74600-F057-4184-8DA6-C78BC044E35C}" type="pres">
      <dgm:prSet presAssocID="{8558FBF0-666D-4D3E-AB27-95501DEF06A5}" presName="desTx" presStyleLbl="fgAcc1" presStyleIdx="2" presStyleCnt="6">
        <dgm:presLayoutVars>
          <dgm:bulletEnabled val="1"/>
        </dgm:presLayoutVars>
      </dgm:prSet>
      <dgm:spPr/>
    </dgm:pt>
    <dgm:pt modelId="{AD807AE5-E99A-4784-80CC-C2E0075BABF1}" type="pres">
      <dgm:prSet presAssocID="{C9B03593-AB80-4126-9E13-7CB92F42565A}" presName="sibTrans" presStyleLbl="sibTrans2D1" presStyleIdx="2" presStyleCnt="5"/>
      <dgm:spPr/>
    </dgm:pt>
    <dgm:pt modelId="{5F968E21-F440-4CE9-B0B4-5905FB83EA53}" type="pres">
      <dgm:prSet presAssocID="{C9B03593-AB80-4126-9E13-7CB92F42565A}" presName="connTx" presStyleLbl="sibTrans2D1" presStyleIdx="2" presStyleCnt="5"/>
      <dgm:spPr/>
    </dgm:pt>
    <dgm:pt modelId="{65B3B4B6-3E5B-4419-9493-5C018B05A532}" type="pres">
      <dgm:prSet presAssocID="{F6AD7BF6-C9B1-4D49-80CA-5EC359039F3C}" presName="composite" presStyleCnt="0"/>
      <dgm:spPr/>
    </dgm:pt>
    <dgm:pt modelId="{8B1FA44F-D3C8-4D32-AE6C-1DA2E2E7C97A}" type="pres">
      <dgm:prSet presAssocID="{F6AD7BF6-C9B1-4D49-80CA-5EC359039F3C}" presName="parTx" presStyleLbl="node1" presStyleIdx="2" presStyleCnt="6">
        <dgm:presLayoutVars>
          <dgm:chMax val="0"/>
          <dgm:chPref val="0"/>
          <dgm:bulletEnabled val="1"/>
        </dgm:presLayoutVars>
      </dgm:prSet>
      <dgm:spPr/>
    </dgm:pt>
    <dgm:pt modelId="{3D9A83DD-FCF0-431E-9D32-0A298526EF62}" type="pres">
      <dgm:prSet presAssocID="{F6AD7BF6-C9B1-4D49-80CA-5EC359039F3C}" presName="parSh" presStyleLbl="node1" presStyleIdx="3" presStyleCnt="6"/>
      <dgm:spPr/>
    </dgm:pt>
    <dgm:pt modelId="{35073DA8-5D0F-4137-B86E-0E704CB2A721}" type="pres">
      <dgm:prSet presAssocID="{F6AD7BF6-C9B1-4D49-80CA-5EC359039F3C}" presName="desTx" presStyleLbl="fgAcc1" presStyleIdx="3" presStyleCnt="6" custScaleX="108007">
        <dgm:presLayoutVars>
          <dgm:bulletEnabled val="1"/>
        </dgm:presLayoutVars>
      </dgm:prSet>
      <dgm:spPr/>
    </dgm:pt>
    <dgm:pt modelId="{98ABAAC0-7596-4F4A-8BD1-1E8DF5E1390A}" type="pres">
      <dgm:prSet presAssocID="{81CF7787-9586-4C7D-873E-CAB753D050EB}" presName="sibTrans" presStyleLbl="sibTrans2D1" presStyleIdx="3" presStyleCnt="5"/>
      <dgm:spPr/>
    </dgm:pt>
    <dgm:pt modelId="{26252753-AA12-433A-AC3D-C5EE35062CF9}" type="pres">
      <dgm:prSet presAssocID="{81CF7787-9586-4C7D-873E-CAB753D050EB}" presName="connTx" presStyleLbl="sibTrans2D1" presStyleIdx="3" presStyleCnt="5"/>
      <dgm:spPr/>
    </dgm:pt>
    <dgm:pt modelId="{96499C0C-BBE6-4814-997C-17C8B95385EA}" type="pres">
      <dgm:prSet presAssocID="{FB8DD80C-B185-417D-981A-A8D0E43513FC}" presName="composite" presStyleCnt="0"/>
      <dgm:spPr/>
    </dgm:pt>
    <dgm:pt modelId="{AA81522B-59EB-449C-9FAE-227D21D2B8B9}" type="pres">
      <dgm:prSet presAssocID="{FB8DD80C-B185-417D-981A-A8D0E43513FC}" presName="parTx" presStyleLbl="node1" presStyleIdx="3" presStyleCnt="6">
        <dgm:presLayoutVars>
          <dgm:chMax val="0"/>
          <dgm:chPref val="0"/>
          <dgm:bulletEnabled val="1"/>
        </dgm:presLayoutVars>
      </dgm:prSet>
      <dgm:spPr/>
    </dgm:pt>
    <dgm:pt modelId="{4B45C294-386A-43F1-B01F-282AB182C5BB}" type="pres">
      <dgm:prSet presAssocID="{FB8DD80C-B185-417D-981A-A8D0E43513FC}" presName="parSh" presStyleLbl="node1" presStyleIdx="4" presStyleCnt="6"/>
      <dgm:spPr/>
    </dgm:pt>
    <dgm:pt modelId="{4AF6949E-2FCA-4317-B4C1-1E5C16F439B4}" type="pres">
      <dgm:prSet presAssocID="{FB8DD80C-B185-417D-981A-A8D0E43513FC}" presName="desTx" presStyleLbl="fgAcc1" presStyleIdx="4" presStyleCnt="6">
        <dgm:presLayoutVars>
          <dgm:bulletEnabled val="1"/>
        </dgm:presLayoutVars>
      </dgm:prSet>
      <dgm:spPr/>
    </dgm:pt>
    <dgm:pt modelId="{A7CEAE2A-2969-49D4-9E5A-AB24E94D94FC}" type="pres">
      <dgm:prSet presAssocID="{7800AC3A-0383-4D43-B1C5-4306376037EA}" presName="sibTrans" presStyleLbl="sibTrans2D1" presStyleIdx="4" presStyleCnt="5"/>
      <dgm:spPr/>
    </dgm:pt>
    <dgm:pt modelId="{989D48F8-F288-452A-A469-0909B668B729}" type="pres">
      <dgm:prSet presAssocID="{7800AC3A-0383-4D43-B1C5-4306376037EA}" presName="connTx" presStyleLbl="sibTrans2D1" presStyleIdx="4" presStyleCnt="5"/>
      <dgm:spPr/>
    </dgm:pt>
    <dgm:pt modelId="{2CB2BF74-BD2A-4D28-AFD3-F7619966A1ED}" type="pres">
      <dgm:prSet presAssocID="{01EDB45E-3653-440D-A938-EBCBE4BCE9EA}" presName="composite" presStyleCnt="0"/>
      <dgm:spPr/>
    </dgm:pt>
    <dgm:pt modelId="{8A4E0DF1-167E-471B-B1B0-2691CDB9E247}" type="pres">
      <dgm:prSet presAssocID="{01EDB45E-3653-440D-A938-EBCBE4BCE9EA}" presName="parTx" presStyleLbl="node1" presStyleIdx="4" presStyleCnt="6">
        <dgm:presLayoutVars>
          <dgm:chMax val="0"/>
          <dgm:chPref val="0"/>
          <dgm:bulletEnabled val="1"/>
        </dgm:presLayoutVars>
      </dgm:prSet>
      <dgm:spPr/>
    </dgm:pt>
    <dgm:pt modelId="{E69C35D3-8DCC-4F05-9938-A970D61877FC}" type="pres">
      <dgm:prSet presAssocID="{01EDB45E-3653-440D-A938-EBCBE4BCE9EA}" presName="parSh" presStyleLbl="node1" presStyleIdx="5" presStyleCnt="6"/>
      <dgm:spPr/>
    </dgm:pt>
    <dgm:pt modelId="{21EB6AD1-B56B-44B5-8900-A946ED66FD4F}" type="pres">
      <dgm:prSet presAssocID="{01EDB45E-3653-440D-A938-EBCBE4BCE9EA}" presName="desTx" presStyleLbl="fgAcc1" presStyleIdx="5" presStyleCnt="6">
        <dgm:presLayoutVars>
          <dgm:bulletEnabled val="1"/>
        </dgm:presLayoutVars>
      </dgm:prSet>
      <dgm:spPr/>
    </dgm:pt>
  </dgm:ptLst>
  <dgm:cxnLst>
    <dgm:cxn modelId="{2692CA01-3DDD-411A-9E8B-F665F3025536}" type="presOf" srcId="{F6AD7BF6-C9B1-4D49-80CA-5EC359039F3C}" destId="{3D9A83DD-FCF0-431E-9D32-0A298526EF62}" srcOrd="1" destOrd="0" presId="urn:microsoft.com/office/officeart/2005/8/layout/process3"/>
    <dgm:cxn modelId="{B7A0FA09-9D0B-49B9-9BD3-CD9ADADFEAEE}" type="presOf" srcId="{01EDB45E-3653-440D-A938-EBCBE4BCE9EA}" destId="{E69C35D3-8DCC-4F05-9938-A970D61877FC}" srcOrd="1" destOrd="0" presId="urn:microsoft.com/office/officeart/2005/8/layout/process3"/>
    <dgm:cxn modelId="{FFABE00B-A205-4A3C-80AE-6736B3AFA598}" type="presOf" srcId="{C9B03593-AB80-4126-9E13-7CB92F42565A}" destId="{5F968E21-F440-4CE9-B0B4-5905FB83EA53}" srcOrd="1" destOrd="0" presId="urn:microsoft.com/office/officeart/2005/8/layout/process3"/>
    <dgm:cxn modelId="{DB590F0D-54B2-4F7C-87EB-C515E2430BD0}" type="presOf" srcId="{8558FBF0-666D-4D3E-AB27-95501DEF06A5}" destId="{2B19C6DF-41F6-4314-AAEF-DCBE1CC3365A}" srcOrd="1" destOrd="0" presId="urn:microsoft.com/office/officeart/2005/8/layout/process3"/>
    <dgm:cxn modelId="{356C2318-7502-4074-86A3-E79E6DC4D598}" srcId="{71A78D83-E9F0-4B00-952F-B3E396F087E7}" destId="{8558FBF0-666D-4D3E-AB27-95501DEF06A5}" srcOrd="2" destOrd="0" parTransId="{71F0BE0B-596E-47D9-8DD7-D60D01116248}" sibTransId="{C9B03593-AB80-4126-9E13-7CB92F42565A}"/>
    <dgm:cxn modelId="{D4F1151F-FA7A-4C1B-9D26-6BDAE2EC8375}" type="presOf" srcId="{7800AC3A-0383-4D43-B1C5-4306376037EA}" destId="{A7CEAE2A-2969-49D4-9E5A-AB24E94D94FC}" srcOrd="0" destOrd="0" presId="urn:microsoft.com/office/officeart/2005/8/layout/process3"/>
    <dgm:cxn modelId="{4947C71F-3954-4E6E-A9DB-F9ED34476FC2}" srcId="{8558FBF0-666D-4D3E-AB27-95501DEF06A5}" destId="{A124BE33-B407-4D51-AF6E-9F7698943D55}" srcOrd="0" destOrd="0" parTransId="{8DEF9B64-EF54-47F4-B77B-F5CE08C1F9A5}" sibTransId="{13978EE9-B0E9-45BC-9B29-F92B02183BDA}"/>
    <dgm:cxn modelId="{F4588C23-DED8-4E6B-9719-08ACFAA87F30}" type="presOf" srcId="{F6AD7BF6-C9B1-4D49-80CA-5EC359039F3C}" destId="{8B1FA44F-D3C8-4D32-AE6C-1DA2E2E7C97A}" srcOrd="0" destOrd="0" presId="urn:microsoft.com/office/officeart/2005/8/layout/process3"/>
    <dgm:cxn modelId="{B3C75B28-19E1-40AC-863C-440ACF851A00}" type="presOf" srcId="{8A57DFAA-95CA-483D-AD3A-C2CFBC579D60}" destId="{659F92AB-C82A-4CD0-B74F-083EE4E8F9BA}" srcOrd="1" destOrd="0" presId="urn:microsoft.com/office/officeart/2005/8/layout/process3"/>
    <dgm:cxn modelId="{9C74E82C-154A-4D2A-A31C-ACBA5BD72250}" type="presOf" srcId="{76F00195-50E1-43BB-9AD1-C8FEE6D8544D}" destId="{4AF6949E-2FCA-4317-B4C1-1E5C16F439B4}" srcOrd="0" destOrd="0" presId="urn:microsoft.com/office/officeart/2005/8/layout/process3"/>
    <dgm:cxn modelId="{3E03C832-6065-4098-BC20-0BBCE8ED38DC}" type="presOf" srcId="{8A57DFAA-95CA-483D-AD3A-C2CFBC579D60}" destId="{971D733E-00E6-419C-B37E-FC7F0D13CFBD}" srcOrd="0" destOrd="0" presId="urn:microsoft.com/office/officeart/2005/8/layout/process3"/>
    <dgm:cxn modelId="{66096E34-5E68-441D-B503-D232C9C66B84}" type="presOf" srcId="{8558FBF0-666D-4D3E-AB27-95501DEF06A5}" destId="{4E79D8EE-B79C-4BE8-AEE1-798A0F6CCCF6}" srcOrd="0" destOrd="0" presId="urn:microsoft.com/office/officeart/2005/8/layout/process3"/>
    <dgm:cxn modelId="{1E8D4A35-67BA-4152-A067-5E781CF2C62F}" type="presOf" srcId="{FB8DD80C-B185-417D-981A-A8D0E43513FC}" destId="{AA81522B-59EB-449C-9FAE-227D21D2B8B9}" srcOrd="0" destOrd="0" presId="urn:microsoft.com/office/officeart/2005/8/layout/process3"/>
    <dgm:cxn modelId="{2692793A-809D-4B18-962B-9A1AEC4BA586}" type="presOf" srcId="{6B67E46E-A9FE-4628-9533-65C98B93D331}" destId="{0B76FD7F-66C0-403E-8543-63DEAAFC098E}" srcOrd="1" destOrd="0" presId="urn:microsoft.com/office/officeart/2005/8/layout/process3"/>
    <dgm:cxn modelId="{8AA3EC43-2243-45A7-8A7D-7A1AFBB7E1A6}" type="presOf" srcId="{5DEE402B-39C1-4EEA-97E2-7A1B66C60CD4}" destId="{BA12C772-448E-4628-B806-904A0320ACED}" srcOrd="0" destOrd="0" presId="urn:microsoft.com/office/officeart/2005/8/layout/process3"/>
    <dgm:cxn modelId="{D16A4247-1B0F-4EA2-83D5-634FE08B7BC0}" srcId="{01EDB45E-3653-440D-A938-EBCBE4BCE9EA}" destId="{5AE21AF6-1B18-4B63-BA76-5C0FCE106C1A}" srcOrd="0" destOrd="0" parTransId="{BEAF0E05-5F3B-4C0B-9628-6A3B73C275A1}" sibTransId="{01F94311-4270-4136-8D68-2E8FE2813E54}"/>
    <dgm:cxn modelId="{680C4368-9C4A-4542-9CB5-197FB95B6FBC}" type="presOf" srcId="{A124BE33-B407-4D51-AF6E-9F7698943D55}" destId="{66E74600-F057-4184-8DA6-C78BC044E35C}" srcOrd="0" destOrd="0" presId="urn:microsoft.com/office/officeart/2005/8/layout/process3"/>
    <dgm:cxn modelId="{C8412B69-C6B4-4A4C-83B8-94F649362503}" srcId="{8558FBF0-666D-4D3E-AB27-95501DEF06A5}" destId="{0CF6D5CA-1754-49FD-BA9A-58A6D0361096}" srcOrd="1" destOrd="0" parTransId="{052A7C34-0C45-444A-9B3F-A38BED303316}" sibTransId="{A23B8110-D8D3-4972-9B13-90634A16D72D}"/>
    <dgm:cxn modelId="{CD1B9D71-DDD3-4A5F-9A5E-8B5C0B55518E}" type="presOf" srcId="{01EDB45E-3653-440D-A938-EBCBE4BCE9EA}" destId="{8A4E0DF1-167E-471B-B1B0-2691CDB9E247}" srcOrd="0" destOrd="0" presId="urn:microsoft.com/office/officeart/2005/8/layout/process3"/>
    <dgm:cxn modelId="{11E3C753-4D34-434F-B601-77C8922323ED}" type="presOf" srcId="{6B67E46E-A9FE-4628-9533-65C98B93D331}" destId="{D4FAA2BE-8373-4B6D-AA56-08F97733B1AF}" srcOrd="0" destOrd="0" presId="urn:microsoft.com/office/officeart/2005/8/layout/process3"/>
    <dgm:cxn modelId="{FB55697E-32F3-43CE-9649-06734427E1A4}" type="presOf" srcId="{5AE21AF6-1B18-4B63-BA76-5C0FCE106C1A}" destId="{21EB6AD1-B56B-44B5-8900-A946ED66FD4F}" srcOrd="0" destOrd="0" presId="urn:microsoft.com/office/officeart/2005/8/layout/process3"/>
    <dgm:cxn modelId="{AF9A1D84-BF65-4DFA-BB68-4FB2FCF3B10A}" srcId="{F6AD7BF6-C9B1-4D49-80CA-5EC359039F3C}" destId="{FC5ECEA8-07FC-41A6-B7E6-402AC78DA97F}" srcOrd="0" destOrd="0" parTransId="{6167708F-7A67-49E0-A86C-C822B041303C}" sibTransId="{35682BAA-B0EE-4064-AC0D-BDDEF4320052}"/>
    <dgm:cxn modelId="{5BD89691-418F-4BF6-BB9B-DD3CDDEBD993}" type="presOf" srcId="{7800AC3A-0383-4D43-B1C5-4306376037EA}" destId="{989D48F8-F288-452A-A469-0909B668B729}" srcOrd="1" destOrd="0" presId="urn:microsoft.com/office/officeart/2005/8/layout/process3"/>
    <dgm:cxn modelId="{CF5AAE97-61E7-48DC-9157-2D9C092D08EF}" type="presOf" srcId="{5E9B3A7D-C6BC-47CF-A854-66869FAF1B1D}" destId="{25B0AC6B-2A1E-41A2-A8D5-ED862A986BBE}" srcOrd="0" destOrd="0" presId="urn:microsoft.com/office/officeart/2005/8/layout/process3"/>
    <dgm:cxn modelId="{61643299-EB64-4762-AD4D-3A455C9EBD08}" type="presOf" srcId="{FB8DD80C-B185-417D-981A-A8D0E43513FC}" destId="{4B45C294-386A-43F1-B01F-282AB182C5BB}" srcOrd="1" destOrd="0" presId="urn:microsoft.com/office/officeart/2005/8/layout/process3"/>
    <dgm:cxn modelId="{0165809B-FADE-4D5C-A8B5-380F60529390}" srcId="{71A78D83-E9F0-4B00-952F-B3E396F087E7}" destId="{F6AD7BF6-C9B1-4D49-80CA-5EC359039F3C}" srcOrd="3" destOrd="0" parTransId="{3D40E978-B26B-4DAA-AA25-1426F9AF8D29}" sibTransId="{81CF7787-9586-4C7D-873E-CAB753D050EB}"/>
    <dgm:cxn modelId="{1FFE589E-1184-4686-A629-D0E5101C2078}" type="presOf" srcId="{5DEE402B-39C1-4EEA-97E2-7A1B66C60CD4}" destId="{AD3C6900-A186-4C5D-B711-5AA72A37666F}" srcOrd="1" destOrd="0" presId="urn:microsoft.com/office/officeart/2005/8/layout/process3"/>
    <dgm:cxn modelId="{B38CF29E-40E6-4F17-BC4B-1ECF17E0F2B0}" srcId="{FB8DD80C-B185-417D-981A-A8D0E43513FC}" destId="{76F00195-50E1-43BB-9AD1-C8FEE6D8544D}" srcOrd="0" destOrd="0" parTransId="{9654AE30-02DE-46EC-B87F-19673A92415C}" sibTransId="{BBB0A997-11B8-4B5E-926A-6DB01DE3A475}"/>
    <dgm:cxn modelId="{BD47A9A4-82A9-4BE9-B4CE-76BA9741F80B}" srcId="{71A78D83-E9F0-4B00-952F-B3E396F087E7}" destId="{01EDB45E-3653-440D-A938-EBCBE4BCE9EA}" srcOrd="5" destOrd="0" parTransId="{88276F26-C2E8-4C28-9653-160BDD62A739}" sibTransId="{A031FF37-92E9-4181-A804-C8783131A91E}"/>
    <dgm:cxn modelId="{B5B883A9-17A3-4AB4-9B27-85636651BEB6}" srcId="{5DEE402B-39C1-4EEA-97E2-7A1B66C60CD4}" destId="{E8BCD6A2-4BAA-496B-95D2-B9B6A4AFC527}" srcOrd="0" destOrd="0" parTransId="{0117F1AA-05F5-4E2C-AA38-80ED7B05DD67}" sibTransId="{B04F0C81-85C4-4123-846E-5804A61A78EA}"/>
    <dgm:cxn modelId="{B46889AE-4B8D-46D4-9567-416D369C2187}" type="presOf" srcId="{FC5ECEA8-07FC-41A6-B7E6-402AC78DA97F}" destId="{35073DA8-5D0F-4137-B86E-0E704CB2A721}" srcOrd="0" destOrd="0" presId="urn:microsoft.com/office/officeart/2005/8/layout/process3"/>
    <dgm:cxn modelId="{D74578AF-4540-49D0-8C08-2021F5E9EF91}" type="presOf" srcId="{A6E03457-704D-4C2B-8587-E8A2465CFC40}" destId="{90A6F36F-31A8-4231-9EBB-A7B03136736B}" srcOrd="0" destOrd="0" presId="urn:microsoft.com/office/officeart/2005/8/layout/process3"/>
    <dgm:cxn modelId="{7088F4B1-5495-41E4-BA7C-1D6E6EF39DA7}" type="presOf" srcId="{0CF6D5CA-1754-49FD-BA9A-58A6D0361096}" destId="{66E74600-F057-4184-8DA6-C78BC044E35C}" srcOrd="0" destOrd="1" presId="urn:microsoft.com/office/officeart/2005/8/layout/process3"/>
    <dgm:cxn modelId="{16F5F5B5-6416-4B62-8D29-332797380CBE}" type="presOf" srcId="{71A78D83-E9F0-4B00-952F-B3E396F087E7}" destId="{FAC8B5B3-260D-4666-B6E7-AE3CF5021FF4}" srcOrd="0" destOrd="0" presId="urn:microsoft.com/office/officeart/2005/8/layout/process3"/>
    <dgm:cxn modelId="{1B438BB8-0D08-4D35-A2F9-BF8588D3F3C1}" type="presOf" srcId="{E8BCD6A2-4BAA-496B-95D2-B9B6A4AFC527}" destId="{221A52E3-FC56-4828-8569-4E75955B9516}" srcOrd="0" destOrd="0" presId="urn:microsoft.com/office/officeart/2005/8/layout/process3"/>
    <dgm:cxn modelId="{E37B24BC-3A23-462D-948F-DDB64EC7B027}" type="presOf" srcId="{A6E03457-704D-4C2B-8587-E8A2465CFC40}" destId="{4171A3D8-B017-475C-A48B-AAF323951F9D}" srcOrd="1" destOrd="0" presId="urn:microsoft.com/office/officeart/2005/8/layout/process3"/>
    <dgm:cxn modelId="{5822C1CA-8401-4B90-8537-C9F896351C23}" srcId="{71A78D83-E9F0-4B00-952F-B3E396F087E7}" destId="{5DEE402B-39C1-4EEA-97E2-7A1B66C60CD4}" srcOrd="0" destOrd="0" parTransId="{EA55FD91-2FE6-4B7A-B096-38E939E561AB}" sibTransId="{6B67E46E-A9FE-4628-9533-65C98B93D331}"/>
    <dgm:cxn modelId="{9903C0CC-94F3-465F-9A38-1FE1E56B7D63}" type="presOf" srcId="{81CF7787-9586-4C7D-873E-CAB753D050EB}" destId="{98ABAAC0-7596-4F4A-8BD1-1E8DF5E1390A}" srcOrd="0" destOrd="0" presId="urn:microsoft.com/office/officeart/2005/8/layout/process3"/>
    <dgm:cxn modelId="{A749B8D2-802D-4936-8A52-515B21D21C1B}" type="presOf" srcId="{C9B03593-AB80-4126-9E13-7CB92F42565A}" destId="{AD807AE5-E99A-4784-80CC-C2E0075BABF1}" srcOrd="0" destOrd="0" presId="urn:microsoft.com/office/officeart/2005/8/layout/process3"/>
    <dgm:cxn modelId="{CF43FFDB-A7F6-4992-B883-67B6891D8C40}" srcId="{71A78D83-E9F0-4B00-952F-B3E396F087E7}" destId="{A6E03457-704D-4C2B-8587-E8A2465CFC40}" srcOrd="1" destOrd="0" parTransId="{846B0016-4F59-4600-B9C9-57F3CC7C9684}" sibTransId="{8A57DFAA-95CA-483D-AD3A-C2CFBC579D60}"/>
    <dgm:cxn modelId="{8152C3E2-2969-49AE-8457-9DA593B38350}" type="presOf" srcId="{81CF7787-9586-4C7D-873E-CAB753D050EB}" destId="{26252753-AA12-433A-AC3D-C5EE35062CF9}" srcOrd="1" destOrd="0" presId="urn:microsoft.com/office/officeart/2005/8/layout/process3"/>
    <dgm:cxn modelId="{CAF46DE5-B056-4A0C-BD03-B36F902C37D2}" srcId="{71A78D83-E9F0-4B00-952F-B3E396F087E7}" destId="{FB8DD80C-B185-417D-981A-A8D0E43513FC}" srcOrd="4" destOrd="0" parTransId="{B308B5F7-9273-4A53-97DA-005907FD6474}" sibTransId="{7800AC3A-0383-4D43-B1C5-4306376037EA}"/>
    <dgm:cxn modelId="{E5E465F4-8006-495E-ACEF-0FB90689D6EA}" srcId="{A6E03457-704D-4C2B-8587-E8A2465CFC40}" destId="{5E9B3A7D-C6BC-47CF-A854-66869FAF1B1D}" srcOrd="0" destOrd="0" parTransId="{9D874D39-ABD3-424F-97FF-1B90D28FB536}" sibTransId="{EAAB98D0-C307-420B-822B-5D2EFBB0C523}"/>
    <dgm:cxn modelId="{AD2B34CC-1C24-442B-820D-54F14C1A6AAB}" type="presParOf" srcId="{FAC8B5B3-260D-4666-B6E7-AE3CF5021FF4}" destId="{013343E0-0869-4179-8E40-8C192B4F4703}" srcOrd="0" destOrd="0" presId="urn:microsoft.com/office/officeart/2005/8/layout/process3"/>
    <dgm:cxn modelId="{158D6FD2-4806-4EC3-9571-BB468BDD8A3E}" type="presParOf" srcId="{013343E0-0869-4179-8E40-8C192B4F4703}" destId="{BA12C772-448E-4628-B806-904A0320ACED}" srcOrd="0" destOrd="0" presId="urn:microsoft.com/office/officeart/2005/8/layout/process3"/>
    <dgm:cxn modelId="{4066F1DC-22CE-4693-BF71-03C25AC01622}" type="presParOf" srcId="{013343E0-0869-4179-8E40-8C192B4F4703}" destId="{AD3C6900-A186-4C5D-B711-5AA72A37666F}" srcOrd="1" destOrd="0" presId="urn:microsoft.com/office/officeart/2005/8/layout/process3"/>
    <dgm:cxn modelId="{21E904CD-33D6-4F9C-A63F-B72828A88E25}" type="presParOf" srcId="{013343E0-0869-4179-8E40-8C192B4F4703}" destId="{221A52E3-FC56-4828-8569-4E75955B9516}" srcOrd="2" destOrd="0" presId="urn:microsoft.com/office/officeart/2005/8/layout/process3"/>
    <dgm:cxn modelId="{1F723A06-38E5-4F37-A429-0CE071E70EDD}" type="presParOf" srcId="{FAC8B5B3-260D-4666-B6E7-AE3CF5021FF4}" destId="{D4FAA2BE-8373-4B6D-AA56-08F97733B1AF}" srcOrd="1" destOrd="0" presId="urn:microsoft.com/office/officeart/2005/8/layout/process3"/>
    <dgm:cxn modelId="{D1A6CC3E-1DE6-4381-8CC7-3A69505324FF}" type="presParOf" srcId="{D4FAA2BE-8373-4B6D-AA56-08F97733B1AF}" destId="{0B76FD7F-66C0-403E-8543-63DEAAFC098E}" srcOrd="0" destOrd="0" presId="urn:microsoft.com/office/officeart/2005/8/layout/process3"/>
    <dgm:cxn modelId="{43F836E7-69F1-46B2-9B83-F04CAF1A325A}" type="presParOf" srcId="{FAC8B5B3-260D-4666-B6E7-AE3CF5021FF4}" destId="{F84D5F15-381F-43E7-A4E9-4E951C9434CD}" srcOrd="2" destOrd="0" presId="urn:microsoft.com/office/officeart/2005/8/layout/process3"/>
    <dgm:cxn modelId="{9C1C88DD-3CCB-4C81-A486-13FFEEE043E2}" type="presParOf" srcId="{F84D5F15-381F-43E7-A4E9-4E951C9434CD}" destId="{90A6F36F-31A8-4231-9EBB-A7B03136736B}" srcOrd="0" destOrd="0" presId="urn:microsoft.com/office/officeart/2005/8/layout/process3"/>
    <dgm:cxn modelId="{2B2AC2FF-3280-4B9D-9A61-197829A872D5}" type="presParOf" srcId="{F84D5F15-381F-43E7-A4E9-4E951C9434CD}" destId="{4171A3D8-B017-475C-A48B-AAF323951F9D}" srcOrd="1" destOrd="0" presId="urn:microsoft.com/office/officeart/2005/8/layout/process3"/>
    <dgm:cxn modelId="{2904AC14-E0EA-4044-8B6A-1D01683B5C02}" type="presParOf" srcId="{F84D5F15-381F-43E7-A4E9-4E951C9434CD}" destId="{25B0AC6B-2A1E-41A2-A8D5-ED862A986BBE}" srcOrd="2" destOrd="0" presId="urn:microsoft.com/office/officeart/2005/8/layout/process3"/>
    <dgm:cxn modelId="{53913086-82AD-41FB-BD87-22D9141C000B}" type="presParOf" srcId="{FAC8B5B3-260D-4666-B6E7-AE3CF5021FF4}" destId="{971D733E-00E6-419C-B37E-FC7F0D13CFBD}" srcOrd="3" destOrd="0" presId="urn:microsoft.com/office/officeart/2005/8/layout/process3"/>
    <dgm:cxn modelId="{24502B3E-6F69-4CBB-8263-A7FB220C8240}" type="presParOf" srcId="{971D733E-00E6-419C-B37E-FC7F0D13CFBD}" destId="{659F92AB-C82A-4CD0-B74F-083EE4E8F9BA}" srcOrd="0" destOrd="0" presId="urn:microsoft.com/office/officeart/2005/8/layout/process3"/>
    <dgm:cxn modelId="{5010799E-5913-4156-84DC-9089E735ABEE}" type="presParOf" srcId="{FAC8B5B3-260D-4666-B6E7-AE3CF5021FF4}" destId="{B16E0B33-467F-429A-88FC-26C12B6862DE}" srcOrd="4" destOrd="0" presId="urn:microsoft.com/office/officeart/2005/8/layout/process3"/>
    <dgm:cxn modelId="{4FFFEBE1-F33E-45CC-99F8-90284E90BEF6}" type="presParOf" srcId="{B16E0B33-467F-429A-88FC-26C12B6862DE}" destId="{4E79D8EE-B79C-4BE8-AEE1-798A0F6CCCF6}" srcOrd="0" destOrd="0" presId="urn:microsoft.com/office/officeart/2005/8/layout/process3"/>
    <dgm:cxn modelId="{36255677-A148-4BA2-9344-5B61990433A9}" type="presParOf" srcId="{B16E0B33-467F-429A-88FC-26C12B6862DE}" destId="{2B19C6DF-41F6-4314-AAEF-DCBE1CC3365A}" srcOrd="1" destOrd="0" presId="urn:microsoft.com/office/officeart/2005/8/layout/process3"/>
    <dgm:cxn modelId="{2201C0D1-6A43-4338-B50A-CFD80428D83F}" type="presParOf" srcId="{B16E0B33-467F-429A-88FC-26C12B6862DE}" destId="{66E74600-F057-4184-8DA6-C78BC044E35C}" srcOrd="2" destOrd="0" presId="urn:microsoft.com/office/officeart/2005/8/layout/process3"/>
    <dgm:cxn modelId="{6BEDDD4D-4EB6-4B67-AE44-1693C326F6C0}" type="presParOf" srcId="{FAC8B5B3-260D-4666-B6E7-AE3CF5021FF4}" destId="{AD807AE5-E99A-4784-80CC-C2E0075BABF1}" srcOrd="5" destOrd="0" presId="urn:microsoft.com/office/officeart/2005/8/layout/process3"/>
    <dgm:cxn modelId="{D2A0B02F-0561-47FC-A79A-FF9354552040}" type="presParOf" srcId="{AD807AE5-E99A-4784-80CC-C2E0075BABF1}" destId="{5F968E21-F440-4CE9-B0B4-5905FB83EA53}" srcOrd="0" destOrd="0" presId="urn:microsoft.com/office/officeart/2005/8/layout/process3"/>
    <dgm:cxn modelId="{97E56CCE-A856-4709-AC39-1E53B72143C9}" type="presParOf" srcId="{FAC8B5B3-260D-4666-B6E7-AE3CF5021FF4}" destId="{65B3B4B6-3E5B-4419-9493-5C018B05A532}" srcOrd="6" destOrd="0" presId="urn:microsoft.com/office/officeart/2005/8/layout/process3"/>
    <dgm:cxn modelId="{40666B21-503C-4CBF-865A-04CE2E170CAD}" type="presParOf" srcId="{65B3B4B6-3E5B-4419-9493-5C018B05A532}" destId="{8B1FA44F-D3C8-4D32-AE6C-1DA2E2E7C97A}" srcOrd="0" destOrd="0" presId="urn:microsoft.com/office/officeart/2005/8/layout/process3"/>
    <dgm:cxn modelId="{1018CC89-C7F4-4C9C-900F-8DABB2512A21}" type="presParOf" srcId="{65B3B4B6-3E5B-4419-9493-5C018B05A532}" destId="{3D9A83DD-FCF0-431E-9D32-0A298526EF62}" srcOrd="1" destOrd="0" presId="urn:microsoft.com/office/officeart/2005/8/layout/process3"/>
    <dgm:cxn modelId="{1F640BBC-E16F-4AAA-8144-0742E2F960D3}" type="presParOf" srcId="{65B3B4B6-3E5B-4419-9493-5C018B05A532}" destId="{35073DA8-5D0F-4137-B86E-0E704CB2A721}" srcOrd="2" destOrd="0" presId="urn:microsoft.com/office/officeart/2005/8/layout/process3"/>
    <dgm:cxn modelId="{2B75D6CC-8B9E-47F4-9A84-FAE56B76C6D9}" type="presParOf" srcId="{FAC8B5B3-260D-4666-B6E7-AE3CF5021FF4}" destId="{98ABAAC0-7596-4F4A-8BD1-1E8DF5E1390A}" srcOrd="7" destOrd="0" presId="urn:microsoft.com/office/officeart/2005/8/layout/process3"/>
    <dgm:cxn modelId="{F120B3BE-7676-493F-A209-C516689C8E2C}" type="presParOf" srcId="{98ABAAC0-7596-4F4A-8BD1-1E8DF5E1390A}" destId="{26252753-AA12-433A-AC3D-C5EE35062CF9}" srcOrd="0" destOrd="0" presId="urn:microsoft.com/office/officeart/2005/8/layout/process3"/>
    <dgm:cxn modelId="{2B195C12-4E56-44D4-B19A-F8CD8A53F13C}" type="presParOf" srcId="{FAC8B5B3-260D-4666-B6E7-AE3CF5021FF4}" destId="{96499C0C-BBE6-4814-997C-17C8B95385EA}" srcOrd="8" destOrd="0" presId="urn:microsoft.com/office/officeart/2005/8/layout/process3"/>
    <dgm:cxn modelId="{44E4FF43-D674-4331-91A7-AA9FCFB352C1}" type="presParOf" srcId="{96499C0C-BBE6-4814-997C-17C8B95385EA}" destId="{AA81522B-59EB-449C-9FAE-227D21D2B8B9}" srcOrd="0" destOrd="0" presId="urn:microsoft.com/office/officeart/2005/8/layout/process3"/>
    <dgm:cxn modelId="{83CABE4B-509F-4C2F-86D6-4057B71583F7}" type="presParOf" srcId="{96499C0C-BBE6-4814-997C-17C8B95385EA}" destId="{4B45C294-386A-43F1-B01F-282AB182C5BB}" srcOrd="1" destOrd="0" presId="urn:microsoft.com/office/officeart/2005/8/layout/process3"/>
    <dgm:cxn modelId="{6D89AB6B-A32E-43DD-8FE8-3A040DD2335E}" type="presParOf" srcId="{96499C0C-BBE6-4814-997C-17C8B95385EA}" destId="{4AF6949E-2FCA-4317-B4C1-1E5C16F439B4}" srcOrd="2" destOrd="0" presId="urn:microsoft.com/office/officeart/2005/8/layout/process3"/>
    <dgm:cxn modelId="{461D981B-4A33-4A5C-B190-207A8317B9AE}" type="presParOf" srcId="{FAC8B5B3-260D-4666-B6E7-AE3CF5021FF4}" destId="{A7CEAE2A-2969-49D4-9E5A-AB24E94D94FC}" srcOrd="9" destOrd="0" presId="urn:microsoft.com/office/officeart/2005/8/layout/process3"/>
    <dgm:cxn modelId="{BD5FCF88-A309-4E64-BD0C-68D00A0C7642}" type="presParOf" srcId="{A7CEAE2A-2969-49D4-9E5A-AB24E94D94FC}" destId="{989D48F8-F288-452A-A469-0909B668B729}" srcOrd="0" destOrd="0" presId="urn:microsoft.com/office/officeart/2005/8/layout/process3"/>
    <dgm:cxn modelId="{506089D2-5860-4E60-98D8-B879E25D0830}" type="presParOf" srcId="{FAC8B5B3-260D-4666-B6E7-AE3CF5021FF4}" destId="{2CB2BF74-BD2A-4D28-AFD3-F7619966A1ED}" srcOrd="10" destOrd="0" presId="urn:microsoft.com/office/officeart/2005/8/layout/process3"/>
    <dgm:cxn modelId="{8479A1DD-68EE-4388-82C5-D45861A8E4C6}" type="presParOf" srcId="{2CB2BF74-BD2A-4D28-AFD3-F7619966A1ED}" destId="{8A4E0DF1-167E-471B-B1B0-2691CDB9E247}" srcOrd="0" destOrd="0" presId="urn:microsoft.com/office/officeart/2005/8/layout/process3"/>
    <dgm:cxn modelId="{D92D8459-36ED-4586-B8D8-2FF877B1F944}" type="presParOf" srcId="{2CB2BF74-BD2A-4D28-AFD3-F7619966A1ED}" destId="{E69C35D3-8DCC-4F05-9938-A970D61877FC}" srcOrd="1" destOrd="0" presId="urn:microsoft.com/office/officeart/2005/8/layout/process3"/>
    <dgm:cxn modelId="{EF5E994E-070D-4805-B523-5A66CE0500E6}" type="presParOf" srcId="{2CB2BF74-BD2A-4D28-AFD3-F7619966A1ED}" destId="{21EB6AD1-B56B-44B5-8900-A946ED66FD4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4B8099-F008-41C9-818A-ECFD705EA20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F8A5FCD-D099-4218-8A55-92BFE32175B0}">
      <dgm:prSet/>
      <dgm:spPr/>
      <dgm:t>
        <a:bodyPr/>
        <a:lstStyle/>
        <a:p>
          <a:pPr rtl="0"/>
          <a:r>
            <a:rPr lang="en-US" b="1" dirty="0"/>
            <a:t>Systematic Internal Process</a:t>
          </a:r>
        </a:p>
      </dgm:t>
    </dgm:pt>
    <dgm:pt modelId="{4860F9D2-9F7B-4CD5-A982-21561EBA3B84}" type="parTrans" cxnId="{833F6C2D-F7E5-47D8-8D44-148FD296BB3F}">
      <dgm:prSet/>
      <dgm:spPr/>
      <dgm:t>
        <a:bodyPr/>
        <a:lstStyle/>
        <a:p>
          <a:endParaRPr lang="en-US" b="1"/>
        </a:p>
      </dgm:t>
    </dgm:pt>
    <dgm:pt modelId="{42A00B55-2307-488C-9F26-1AD2E6994665}" type="sibTrans" cxnId="{833F6C2D-F7E5-47D8-8D44-148FD296BB3F}">
      <dgm:prSet/>
      <dgm:spPr/>
      <dgm:t>
        <a:bodyPr/>
        <a:lstStyle/>
        <a:p>
          <a:endParaRPr lang="en-US" b="1"/>
        </a:p>
      </dgm:t>
    </dgm:pt>
    <dgm:pt modelId="{B9FFE05A-97D7-479B-9A32-503B37641928}" type="pres">
      <dgm:prSet presAssocID="{B34B8099-F008-41C9-818A-ECFD705EA20D}" presName="Name0" presStyleCnt="0">
        <dgm:presLayoutVars>
          <dgm:chMax val="7"/>
          <dgm:chPref val="7"/>
          <dgm:dir/>
          <dgm:animLvl val="lvl"/>
        </dgm:presLayoutVars>
      </dgm:prSet>
      <dgm:spPr/>
    </dgm:pt>
    <dgm:pt modelId="{61D044F3-CA5C-40C8-B254-618CB60E3A41}" type="pres">
      <dgm:prSet presAssocID="{AF8A5FCD-D099-4218-8A55-92BFE32175B0}" presName="Accent1" presStyleCnt="0"/>
      <dgm:spPr/>
    </dgm:pt>
    <dgm:pt modelId="{110F1C10-BE1A-4ED3-8BC0-C05B98F0A653}" type="pres">
      <dgm:prSet presAssocID="{AF8A5FCD-D099-4218-8A55-92BFE32175B0}" presName="Accent" presStyleLbl="node1" presStyleIdx="0" presStyleCnt="1" custScaleX="105160" custScaleY="105136"/>
      <dgm:spPr/>
    </dgm:pt>
    <dgm:pt modelId="{A7304211-E237-4E16-B8D6-BC7DBF63E3B2}" type="pres">
      <dgm:prSet presAssocID="{AF8A5FCD-D099-4218-8A55-92BFE32175B0}" presName="Parent1" presStyleLbl="revTx" presStyleIdx="0" presStyleCnt="1">
        <dgm:presLayoutVars>
          <dgm:chMax val="1"/>
          <dgm:chPref val="1"/>
          <dgm:bulletEnabled val="1"/>
        </dgm:presLayoutVars>
      </dgm:prSet>
      <dgm:spPr/>
    </dgm:pt>
  </dgm:ptLst>
  <dgm:cxnLst>
    <dgm:cxn modelId="{833F6C2D-F7E5-47D8-8D44-148FD296BB3F}" srcId="{B34B8099-F008-41C9-818A-ECFD705EA20D}" destId="{AF8A5FCD-D099-4218-8A55-92BFE32175B0}" srcOrd="0" destOrd="0" parTransId="{4860F9D2-9F7B-4CD5-A982-21561EBA3B84}" sibTransId="{42A00B55-2307-488C-9F26-1AD2E6994665}"/>
    <dgm:cxn modelId="{0A6D157F-5AED-4600-8D4A-A327FE7B070E}" type="presOf" srcId="{AF8A5FCD-D099-4218-8A55-92BFE32175B0}" destId="{A7304211-E237-4E16-B8D6-BC7DBF63E3B2}" srcOrd="0" destOrd="0" presId="urn:microsoft.com/office/officeart/2009/layout/CircleArrowProcess"/>
    <dgm:cxn modelId="{498E21A9-EBAB-40B4-9230-B0D67E0D0BE4}" type="presOf" srcId="{B34B8099-F008-41C9-818A-ECFD705EA20D}" destId="{B9FFE05A-97D7-479B-9A32-503B37641928}" srcOrd="0" destOrd="0" presId="urn:microsoft.com/office/officeart/2009/layout/CircleArrowProcess"/>
    <dgm:cxn modelId="{F0851C90-09EA-4949-AF7F-797CAF24AE3E}" type="presParOf" srcId="{B9FFE05A-97D7-479B-9A32-503B37641928}" destId="{61D044F3-CA5C-40C8-B254-618CB60E3A41}" srcOrd="0" destOrd="0" presId="urn:microsoft.com/office/officeart/2009/layout/CircleArrowProcess"/>
    <dgm:cxn modelId="{2EC9DF92-953B-4EA1-B27C-73A5A6201C0E}" type="presParOf" srcId="{61D044F3-CA5C-40C8-B254-618CB60E3A41}" destId="{110F1C10-BE1A-4ED3-8BC0-C05B98F0A653}" srcOrd="0" destOrd="0" presId="urn:microsoft.com/office/officeart/2009/layout/CircleArrowProcess"/>
    <dgm:cxn modelId="{70C7A9DC-B291-44F9-B5CD-78247E35E4BD}" type="presParOf" srcId="{B9FFE05A-97D7-479B-9A32-503B37641928}" destId="{A7304211-E237-4E16-B8D6-BC7DBF63E3B2}"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C895A0-4225-4BC8-911E-3C1149527DFB}" type="doc">
      <dgm:prSet loTypeId="urn:microsoft.com/office/officeart/2005/8/layout/cycle5" loCatId="cycle" qsTypeId="urn:microsoft.com/office/officeart/2005/8/quickstyle/3d3" qsCatId="3D" csTypeId="urn:microsoft.com/office/officeart/2005/8/colors/accent2_2" csCatId="accent2" phldr="1"/>
      <dgm:spPr/>
      <dgm:t>
        <a:bodyPr/>
        <a:lstStyle/>
        <a:p>
          <a:endParaRPr lang="en-US"/>
        </a:p>
      </dgm:t>
    </dgm:pt>
    <dgm:pt modelId="{34625B24-7BDB-4EC8-B3D5-5F770F6C501A}">
      <dgm:prSet/>
      <dgm:spPr/>
      <dgm:t>
        <a:bodyPr/>
        <a:lstStyle/>
        <a:p>
          <a:pPr rtl="0"/>
          <a:r>
            <a:rPr lang="en-US" b="1" dirty="0"/>
            <a:t>Understand the available budgetary resources.</a:t>
          </a:r>
        </a:p>
      </dgm:t>
    </dgm:pt>
    <dgm:pt modelId="{1C57C6FC-27FA-4ABD-9CB4-5D601F7E0E0E}" type="parTrans" cxnId="{9086FE4B-00C3-4A8C-8567-63A12525D94A}">
      <dgm:prSet/>
      <dgm:spPr/>
      <dgm:t>
        <a:bodyPr/>
        <a:lstStyle/>
        <a:p>
          <a:endParaRPr lang="en-US" b="1"/>
        </a:p>
      </dgm:t>
    </dgm:pt>
    <dgm:pt modelId="{5F5C452A-155D-4E81-A9DA-ED6B61D65DAF}" type="sibTrans" cxnId="{9086FE4B-00C3-4A8C-8567-63A12525D94A}">
      <dgm:prSet/>
      <dgm:spPr/>
      <dgm:t>
        <a:bodyPr/>
        <a:lstStyle/>
        <a:p>
          <a:endParaRPr lang="en-US" b="1"/>
        </a:p>
      </dgm:t>
    </dgm:pt>
    <dgm:pt modelId="{DD7E4E0F-EEB2-4C2E-A344-8DB3184A9718}">
      <dgm:prSet/>
      <dgm:spPr/>
      <dgm:t>
        <a:bodyPr/>
        <a:lstStyle/>
        <a:p>
          <a:pPr rtl="0"/>
          <a:r>
            <a:rPr lang="en-US" b="1" dirty="0"/>
            <a:t>Align resources to educational needs, essential needs first.</a:t>
          </a:r>
        </a:p>
      </dgm:t>
    </dgm:pt>
    <dgm:pt modelId="{45334BB6-8C02-4046-A25B-C33EA11345EE}" type="parTrans" cxnId="{CD31C22A-1BF3-4C46-82EE-159C8A67D3AB}">
      <dgm:prSet/>
      <dgm:spPr/>
      <dgm:t>
        <a:bodyPr/>
        <a:lstStyle/>
        <a:p>
          <a:endParaRPr lang="en-US" b="1"/>
        </a:p>
      </dgm:t>
    </dgm:pt>
    <dgm:pt modelId="{F42D3F66-EF8B-4A00-8F1B-1E42F9BA347F}" type="sibTrans" cxnId="{CD31C22A-1BF3-4C46-82EE-159C8A67D3AB}">
      <dgm:prSet/>
      <dgm:spPr/>
      <dgm:t>
        <a:bodyPr/>
        <a:lstStyle/>
        <a:p>
          <a:endParaRPr lang="en-US" b="1"/>
        </a:p>
      </dgm:t>
    </dgm:pt>
    <dgm:pt modelId="{999DB9D4-61C0-43C1-915A-D27651AB3A2F}">
      <dgm:prSet/>
      <dgm:spPr/>
      <dgm:t>
        <a:bodyPr/>
        <a:lstStyle/>
        <a:p>
          <a:pPr rtl="0"/>
          <a:r>
            <a:rPr lang="en-US" b="1" dirty="0"/>
            <a:t>Control costs, in compliance with Purchasing Rules.</a:t>
          </a:r>
        </a:p>
      </dgm:t>
    </dgm:pt>
    <dgm:pt modelId="{9992F132-DAE9-472B-86D1-321B0F9B5E5B}" type="parTrans" cxnId="{E9CB3E75-90E2-4997-B68A-E0AC20AA393E}">
      <dgm:prSet/>
      <dgm:spPr/>
      <dgm:t>
        <a:bodyPr/>
        <a:lstStyle/>
        <a:p>
          <a:endParaRPr lang="en-US" b="1"/>
        </a:p>
      </dgm:t>
    </dgm:pt>
    <dgm:pt modelId="{05AA7B8A-59E8-4259-A016-D819A98C9C07}" type="sibTrans" cxnId="{E9CB3E75-90E2-4997-B68A-E0AC20AA393E}">
      <dgm:prSet/>
      <dgm:spPr/>
      <dgm:t>
        <a:bodyPr/>
        <a:lstStyle/>
        <a:p>
          <a:endParaRPr lang="en-US" b="1"/>
        </a:p>
      </dgm:t>
    </dgm:pt>
    <dgm:pt modelId="{3D8854A3-3499-4C87-BC0D-37AFCD25F52D}">
      <dgm:prSet/>
      <dgm:spPr/>
      <dgm:t>
        <a:bodyPr/>
        <a:lstStyle/>
        <a:p>
          <a:pPr rtl="0"/>
          <a:r>
            <a:rPr lang="en-US" b="1" dirty="0"/>
            <a:t>Establish systemic internal procedures - </a:t>
          </a:r>
          <a:r>
            <a:rPr lang="en-US" b="1" i="1" dirty="0"/>
            <a:t>tracking &amp; monitoring.</a:t>
          </a:r>
        </a:p>
      </dgm:t>
    </dgm:pt>
    <dgm:pt modelId="{738A8B36-864D-4C5E-AC93-0D6B35C3C5C7}" type="parTrans" cxnId="{EB560DDF-ADAF-4553-8FF0-7C8619C9ABAA}">
      <dgm:prSet/>
      <dgm:spPr/>
      <dgm:t>
        <a:bodyPr/>
        <a:lstStyle/>
        <a:p>
          <a:endParaRPr lang="en-US" b="1"/>
        </a:p>
      </dgm:t>
    </dgm:pt>
    <dgm:pt modelId="{7E93D0C3-D8CB-43A2-B2A5-81361B9E1CFE}" type="sibTrans" cxnId="{EB560DDF-ADAF-4553-8FF0-7C8619C9ABAA}">
      <dgm:prSet/>
      <dgm:spPr/>
      <dgm:t>
        <a:bodyPr/>
        <a:lstStyle/>
        <a:p>
          <a:endParaRPr lang="en-US" b="1"/>
        </a:p>
      </dgm:t>
    </dgm:pt>
    <dgm:pt modelId="{21C01ED7-2C15-4DC6-ABA5-02279E97D697}">
      <dgm:prSet/>
      <dgm:spPr/>
      <dgm:t>
        <a:bodyPr/>
        <a:lstStyle/>
        <a:p>
          <a:pPr rtl="0"/>
          <a:r>
            <a:rPr lang="en-US" b="1" dirty="0"/>
            <a:t>Proactively plan, in adherence to the Fiscal Calendar.</a:t>
          </a:r>
        </a:p>
      </dgm:t>
    </dgm:pt>
    <dgm:pt modelId="{9E1067A3-C568-464D-BEBD-1ACCB67B3004}" type="parTrans" cxnId="{531FAF9E-1CA3-4CFA-9C07-8DC5E018AA73}">
      <dgm:prSet/>
      <dgm:spPr/>
      <dgm:t>
        <a:bodyPr/>
        <a:lstStyle/>
        <a:p>
          <a:endParaRPr lang="en-US" b="1"/>
        </a:p>
      </dgm:t>
    </dgm:pt>
    <dgm:pt modelId="{B4DD29CE-CC0E-48B1-8D38-9158D6194DD4}" type="sibTrans" cxnId="{531FAF9E-1CA3-4CFA-9C07-8DC5E018AA73}">
      <dgm:prSet/>
      <dgm:spPr/>
      <dgm:t>
        <a:bodyPr/>
        <a:lstStyle/>
        <a:p>
          <a:endParaRPr lang="en-US" b="1"/>
        </a:p>
      </dgm:t>
    </dgm:pt>
    <dgm:pt modelId="{3FDB9F06-9CF1-4A69-9262-0465975FE8ED}">
      <dgm:prSet/>
      <dgm:spPr/>
      <dgm:t>
        <a:bodyPr/>
        <a:lstStyle/>
        <a:p>
          <a:pPr rtl="0"/>
          <a:r>
            <a:rPr lang="en-US" b="1" dirty="0"/>
            <a:t>Optimize resources - </a:t>
          </a:r>
          <a:r>
            <a:rPr lang="en-US" b="1" i="1" dirty="0"/>
            <a:t>cost-effective &amp; timely utilization.</a:t>
          </a:r>
        </a:p>
      </dgm:t>
    </dgm:pt>
    <dgm:pt modelId="{2C260201-9E71-4D3A-ACD5-5BD19B21AB44}" type="parTrans" cxnId="{55D7143C-CE9C-46ED-A07B-F6C2B689307A}">
      <dgm:prSet/>
      <dgm:spPr/>
      <dgm:t>
        <a:bodyPr/>
        <a:lstStyle/>
        <a:p>
          <a:endParaRPr lang="en-US" b="1"/>
        </a:p>
      </dgm:t>
    </dgm:pt>
    <dgm:pt modelId="{85753496-92A5-49C5-B3D6-BC51A37B4F3A}" type="sibTrans" cxnId="{55D7143C-CE9C-46ED-A07B-F6C2B689307A}">
      <dgm:prSet/>
      <dgm:spPr/>
      <dgm:t>
        <a:bodyPr/>
        <a:lstStyle/>
        <a:p>
          <a:endParaRPr lang="en-US" b="1"/>
        </a:p>
      </dgm:t>
    </dgm:pt>
    <dgm:pt modelId="{AFC7C1C9-F88F-4BC7-985B-C019A368B5C4}" type="pres">
      <dgm:prSet presAssocID="{DBC895A0-4225-4BC8-911E-3C1149527DFB}" presName="cycle" presStyleCnt="0">
        <dgm:presLayoutVars>
          <dgm:dir/>
          <dgm:resizeHandles val="exact"/>
        </dgm:presLayoutVars>
      </dgm:prSet>
      <dgm:spPr/>
    </dgm:pt>
    <dgm:pt modelId="{43BA61DB-FD41-4D2B-923C-4E4A561C9D96}" type="pres">
      <dgm:prSet presAssocID="{34625B24-7BDB-4EC8-B3D5-5F770F6C501A}" presName="node" presStyleLbl="node1" presStyleIdx="0" presStyleCnt="6">
        <dgm:presLayoutVars>
          <dgm:bulletEnabled val="1"/>
        </dgm:presLayoutVars>
      </dgm:prSet>
      <dgm:spPr/>
    </dgm:pt>
    <dgm:pt modelId="{B91C7304-B525-4556-9F4D-3EBF8F699C05}" type="pres">
      <dgm:prSet presAssocID="{34625B24-7BDB-4EC8-B3D5-5F770F6C501A}" presName="spNode" presStyleCnt="0"/>
      <dgm:spPr/>
    </dgm:pt>
    <dgm:pt modelId="{619395EC-9A52-464C-8ABD-DD3A6C1082CD}" type="pres">
      <dgm:prSet presAssocID="{5F5C452A-155D-4E81-A9DA-ED6B61D65DAF}" presName="sibTrans" presStyleLbl="sibTrans1D1" presStyleIdx="0" presStyleCnt="6"/>
      <dgm:spPr/>
    </dgm:pt>
    <dgm:pt modelId="{FFA7C7A6-985F-416D-ADA3-3736C458643F}" type="pres">
      <dgm:prSet presAssocID="{DD7E4E0F-EEB2-4C2E-A344-8DB3184A9718}" presName="node" presStyleLbl="node1" presStyleIdx="1" presStyleCnt="6">
        <dgm:presLayoutVars>
          <dgm:bulletEnabled val="1"/>
        </dgm:presLayoutVars>
      </dgm:prSet>
      <dgm:spPr/>
    </dgm:pt>
    <dgm:pt modelId="{086E1FB3-1A4E-4D55-9B0C-27C2FC01B331}" type="pres">
      <dgm:prSet presAssocID="{DD7E4E0F-EEB2-4C2E-A344-8DB3184A9718}" presName="spNode" presStyleCnt="0"/>
      <dgm:spPr/>
    </dgm:pt>
    <dgm:pt modelId="{F5489852-BCF3-403F-BC91-24827181E588}" type="pres">
      <dgm:prSet presAssocID="{F42D3F66-EF8B-4A00-8F1B-1E42F9BA347F}" presName="sibTrans" presStyleLbl="sibTrans1D1" presStyleIdx="1" presStyleCnt="6"/>
      <dgm:spPr/>
    </dgm:pt>
    <dgm:pt modelId="{B442877B-7A1F-4E55-A3AA-95EAEFA7A56C}" type="pres">
      <dgm:prSet presAssocID="{999DB9D4-61C0-43C1-915A-D27651AB3A2F}" presName="node" presStyleLbl="node1" presStyleIdx="2" presStyleCnt="6">
        <dgm:presLayoutVars>
          <dgm:bulletEnabled val="1"/>
        </dgm:presLayoutVars>
      </dgm:prSet>
      <dgm:spPr/>
    </dgm:pt>
    <dgm:pt modelId="{32D5FBFA-CACC-4523-AA2B-20E55B647993}" type="pres">
      <dgm:prSet presAssocID="{999DB9D4-61C0-43C1-915A-D27651AB3A2F}" presName="spNode" presStyleCnt="0"/>
      <dgm:spPr/>
    </dgm:pt>
    <dgm:pt modelId="{8A30AC9E-9B63-45AF-84F1-E88DB50894F1}" type="pres">
      <dgm:prSet presAssocID="{05AA7B8A-59E8-4259-A016-D819A98C9C07}" presName="sibTrans" presStyleLbl="sibTrans1D1" presStyleIdx="2" presStyleCnt="6"/>
      <dgm:spPr/>
    </dgm:pt>
    <dgm:pt modelId="{FDEAD324-1563-48DE-8CE2-6C321953ED9E}" type="pres">
      <dgm:prSet presAssocID="{3D8854A3-3499-4C87-BC0D-37AFCD25F52D}" presName="node" presStyleLbl="node1" presStyleIdx="3" presStyleCnt="6">
        <dgm:presLayoutVars>
          <dgm:bulletEnabled val="1"/>
        </dgm:presLayoutVars>
      </dgm:prSet>
      <dgm:spPr/>
    </dgm:pt>
    <dgm:pt modelId="{EC8679EB-DFE0-4E31-83A7-45A2BAD67D8C}" type="pres">
      <dgm:prSet presAssocID="{3D8854A3-3499-4C87-BC0D-37AFCD25F52D}" presName="spNode" presStyleCnt="0"/>
      <dgm:spPr/>
    </dgm:pt>
    <dgm:pt modelId="{D02A72B9-0975-4C8C-BE17-26DAE724E448}" type="pres">
      <dgm:prSet presAssocID="{7E93D0C3-D8CB-43A2-B2A5-81361B9E1CFE}" presName="sibTrans" presStyleLbl="sibTrans1D1" presStyleIdx="3" presStyleCnt="6"/>
      <dgm:spPr/>
    </dgm:pt>
    <dgm:pt modelId="{E76AEA36-14A0-49D9-BD60-6BFAE244550F}" type="pres">
      <dgm:prSet presAssocID="{21C01ED7-2C15-4DC6-ABA5-02279E97D697}" presName="node" presStyleLbl="node1" presStyleIdx="4" presStyleCnt="6">
        <dgm:presLayoutVars>
          <dgm:bulletEnabled val="1"/>
        </dgm:presLayoutVars>
      </dgm:prSet>
      <dgm:spPr/>
    </dgm:pt>
    <dgm:pt modelId="{094DAC7F-3F5C-4D42-8D63-5C8E8A4A59C9}" type="pres">
      <dgm:prSet presAssocID="{21C01ED7-2C15-4DC6-ABA5-02279E97D697}" presName="spNode" presStyleCnt="0"/>
      <dgm:spPr/>
    </dgm:pt>
    <dgm:pt modelId="{136D5AEA-A7BF-4593-8CAA-786BF6552A36}" type="pres">
      <dgm:prSet presAssocID="{B4DD29CE-CC0E-48B1-8D38-9158D6194DD4}" presName="sibTrans" presStyleLbl="sibTrans1D1" presStyleIdx="4" presStyleCnt="6"/>
      <dgm:spPr/>
    </dgm:pt>
    <dgm:pt modelId="{8365E302-5088-45FD-9F58-79C34A11B844}" type="pres">
      <dgm:prSet presAssocID="{3FDB9F06-9CF1-4A69-9262-0465975FE8ED}" presName="node" presStyleLbl="node1" presStyleIdx="5" presStyleCnt="6">
        <dgm:presLayoutVars>
          <dgm:bulletEnabled val="1"/>
        </dgm:presLayoutVars>
      </dgm:prSet>
      <dgm:spPr/>
    </dgm:pt>
    <dgm:pt modelId="{6E30E6F3-9276-46CF-AF96-6680FA0903DC}" type="pres">
      <dgm:prSet presAssocID="{3FDB9F06-9CF1-4A69-9262-0465975FE8ED}" presName="spNode" presStyleCnt="0"/>
      <dgm:spPr/>
    </dgm:pt>
    <dgm:pt modelId="{11B4FF01-F5F1-4EBB-A9D9-430A4D9E74DA}" type="pres">
      <dgm:prSet presAssocID="{85753496-92A5-49C5-B3D6-BC51A37B4F3A}" presName="sibTrans" presStyleLbl="sibTrans1D1" presStyleIdx="5" presStyleCnt="6"/>
      <dgm:spPr/>
    </dgm:pt>
  </dgm:ptLst>
  <dgm:cxnLst>
    <dgm:cxn modelId="{3C920A15-93F8-4D52-A7DE-25EEA964375F}" type="presOf" srcId="{F42D3F66-EF8B-4A00-8F1B-1E42F9BA347F}" destId="{F5489852-BCF3-403F-BC91-24827181E588}" srcOrd="0" destOrd="0" presId="urn:microsoft.com/office/officeart/2005/8/layout/cycle5"/>
    <dgm:cxn modelId="{DD98FC29-57C0-4A3B-94DC-3C2FFA859625}" type="presOf" srcId="{85753496-92A5-49C5-B3D6-BC51A37B4F3A}" destId="{11B4FF01-F5F1-4EBB-A9D9-430A4D9E74DA}" srcOrd="0" destOrd="0" presId="urn:microsoft.com/office/officeart/2005/8/layout/cycle5"/>
    <dgm:cxn modelId="{78335B2A-56A2-4FC5-A198-7EDEB2D0AD12}" type="presOf" srcId="{999DB9D4-61C0-43C1-915A-D27651AB3A2F}" destId="{B442877B-7A1F-4E55-A3AA-95EAEFA7A56C}" srcOrd="0" destOrd="0" presId="urn:microsoft.com/office/officeart/2005/8/layout/cycle5"/>
    <dgm:cxn modelId="{CD31C22A-1BF3-4C46-82EE-159C8A67D3AB}" srcId="{DBC895A0-4225-4BC8-911E-3C1149527DFB}" destId="{DD7E4E0F-EEB2-4C2E-A344-8DB3184A9718}" srcOrd="1" destOrd="0" parTransId="{45334BB6-8C02-4046-A25B-C33EA11345EE}" sibTransId="{F42D3F66-EF8B-4A00-8F1B-1E42F9BA347F}"/>
    <dgm:cxn modelId="{A33E753A-7216-4B72-9A7B-6DBDE8381E80}" type="presOf" srcId="{5F5C452A-155D-4E81-A9DA-ED6B61D65DAF}" destId="{619395EC-9A52-464C-8ABD-DD3A6C1082CD}" srcOrd="0" destOrd="0" presId="urn:microsoft.com/office/officeart/2005/8/layout/cycle5"/>
    <dgm:cxn modelId="{55D7143C-CE9C-46ED-A07B-F6C2B689307A}" srcId="{DBC895A0-4225-4BC8-911E-3C1149527DFB}" destId="{3FDB9F06-9CF1-4A69-9262-0465975FE8ED}" srcOrd="5" destOrd="0" parTransId="{2C260201-9E71-4D3A-ACD5-5BD19B21AB44}" sibTransId="{85753496-92A5-49C5-B3D6-BC51A37B4F3A}"/>
    <dgm:cxn modelId="{4E764D4A-F0E9-4B63-A14E-AFC4A9FA3FDE}" type="presOf" srcId="{05AA7B8A-59E8-4259-A016-D819A98C9C07}" destId="{8A30AC9E-9B63-45AF-84F1-E88DB50894F1}" srcOrd="0" destOrd="0" presId="urn:microsoft.com/office/officeart/2005/8/layout/cycle5"/>
    <dgm:cxn modelId="{9086FE4B-00C3-4A8C-8567-63A12525D94A}" srcId="{DBC895A0-4225-4BC8-911E-3C1149527DFB}" destId="{34625B24-7BDB-4EC8-B3D5-5F770F6C501A}" srcOrd="0" destOrd="0" parTransId="{1C57C6FC-27FA-4ABD-9CB4-5D601F7E0E0E}" sibTransId="{5F5C452A-155D-4E81-A9DA-ED6B61D65DAF}"/>
    <dgm:cxn modelId="{E9CB3E75-90E2-4997-B68A-E0AC20AA393E}" srcId="{DBC895A0-4225-4BC8-911E-3C1149527DFB}" destId="{999DB9D4-61C0-43C1-915A-D27651AB3A2F}" srcOrd="2" destOrd="0" parTransId="{9992F132-DAE9-472B-86D1-321B0F9B5E5B}" sibTransId="{05AA7B8A-59E8-4259-A016-D819A98C9C07}"/>
    <dgm:cxn modelId="{9A229B78-60B0-418C-9895-017646A10602}" type="presOf" srcId="{B4DD29CE-CC0E-48B1-8D38-9158D6194DD4}" destId="{136D5AEA-A7BF-4593-8CAA-786BF6552A36}" srcOrd="0" destOrd="0" presId="urn:microsoft.com/office/officeart/2005/8/layout/cycle5"/>
    <dgm:cxn modelId="{47924D7D-30E1-4D79-8DA3-70D0B7E6BC71}" type="presOf" srcId="{3D8854A3-3499-4C87-BC0D-37AFCD25F52D}" destId="{FDEAD324-1563-48DE-8CE2-6C321953ED9E}" srcOrd="0" destOrd="0" presId="urn:microsoft.com/office/officeart/2005/8/layout/cycle5"/>
    <dgm:cxn modelId="{F376D191-3005-4908-87AE-0690A486A94B}" type="presOf" srcId="{DD7E4E0F-EEB2-4C2E-A344-8DB3184A9718}" destId="{FFA7C7A6-985F-416D-ADA3-3736C458643F}" srcOrd="0" destOrd="0" presId="urn:microsoft.com/office/officeart/2005/8/layout/cycle5"/>
    <dgm:cxn modelId="{531FAF9E-1CA3-4CFA-9C07-8DC5E018AA73}" srcId="{DBC895A0-4225-4BC8-911E-3C1149527DFB}" destId="{21C01ED7-2C15-4DC6-ABA5-02279E97D697}" srcOrd="4" destOrd="0" parTransId="{9E1067A3-C568-464D-BEBD-1ACCB67B3004}" sibTransId="{B4DD29CE-CC0E-48B1-8D38-9158D6194DD4}"/>
    <dgm:cxn modelId="{E23CCFA9-A875-4995-BB55-B399C31E922C}" type="presOf" srcId="{21C01ED7-2C15-4DC6-ABA5-02279E97D697}" destId="{E76AEA36-14A0-49D9-BD60-6BFAE244550F}" srcOrd="0" destOrd="0" presId="urn:microsoft.com/office/officeart/2005/8/layout/cycle5"/>
    <dgm:cxn modelId="{3DC048B5-D06B-433A-9F73-63EE0671EFB5}" type="presOf" srcId="{7E93D0C3-D8CB-43A2-B2A5-81361B9E1CFE}" destId="{D02A72B9-0975-4C8C-BE17-26DAE724E448}" srcOrd="0" destOrd="0" presId="urn:microsoft.com/office/officeart/2005/8/layout/cycle5"/>
    <dgm:cxn modelId="{C10EFDBC-67C8-42AB-9C59-DC2EB665828E}" type="presOf" srcId="{34625B24-7BDB-4EC8-B3D5-5F770F6C501A}" destId="{43BA61DB-FD41-4D2B-923C-4E4A561C9D96}" srcOrd="0" destOrd="0" presId="urn:microsoft.com/office/officeart/2005/8/layout/cycle5"/>
    <dgm:cxn modelId="{6593D7BF-9F7B-4F78-B379-9C1449D4182E}" type="presOf" srcId="{DBC895A0-4225-4BC8-911E-3C1149527DFB}" destId="{AFC7C1C9-F88F-4BC7-985B-C019A368B5C4}" srcOrd="0" destOrd="0" presId="urn:microsoft.com/office/officeart/2005/8/layout/cycle5"/>
    <dgm:cxn modelId="{EB560DDF-ADAF-4553-8FF0-7C8619C9ABAA}" srcId="{DBC895A0-4225-4BC8-911E-3C1149527DFB}" destId="{3D8854A3-3499-4C87-BC0D-37AFCD25F52D}" srcOrd="3" destOrd="0" parTransId="{738A8B36-864D-4C5E-AC93-0D6B35C3C5C7}" sibTransId="{7E93D0C3-D8CB-43A2-B2A5-81361B9E1CFE}"/>
    <dgm:cxn modelId="{784A64FB-B4B4-40E6-9E89-C5A16692F643}" type="presOf" srcId="{3FDB9F06-9CF1-4A69-9262-0465975FE8ED}" destId="{8365E302-5088-45FD-9F58-79C34A11B844}" srcOrd="0" destOrd="0" presId="urn:microsoft.com/office/officeart/2005/8/layout/cycle5"/>
    <dgm:cxn modelId="{212CAED0-917F-4B38-869C-F9343C24B876}" type="presParOf" srcId="{AFC7C1C9-F88F-4BC7-985B-C019A368B5C4}" destId="{43BA61DB-FD41-4D2B-923C-4E4A561C9D96}" srcOrd="0" destOrd="0" presId="urn:microsoft.com/office/officeart/2005/8/layout/cycle5"/>
    <dgm:cxn modelId="{4521565F-17C0-4B4E-913C-703278E406B4}" type="presParOf" srcId="{AFC7C1C9-F88F-4BC7-985B-C019A368B5C4}" destId="{B91C7304-B525-4556-9F4D-3EBF8F699C05}" srcOrd="1" destOrd="0" presId="urn:microsoft.com/office/officeart/2005/8/layout/cycle5"/>
    <dgm:cxn modelId="{2260A853-3EF5-44A9-861C-631BFB8B0C07}" type="presParOf" srcId="{AFC7C1C9-F88F-4BC7-985B-C019A368B5C4}" destId="{619395EC-9A52-464C-8ABD-DD3A6C1082CD}" srcOrd="2" destOrd="0" presId="urn:microsoft.com/office/officeart/2005/8/layout/cycle5"/>
    <dgm:cxn modelId="{49FDF825-7B03-4796-8EEF-CD15C3EC1524}" type="presParOf" srcId="{AFC7C1C9-F88F-4BC7-985B-C019A368B5C4}" destId="{FFA7C7A6-985F-416D-ADA3-3736C458643F}" srcOrd="3" destOrd="0" presId="urn:microsoft.com/office/officeart/2005/8/layout/cycle5"/>
    <dgm:cxn modelId="{470F4943-4414-42D2-9CD6-147F34EA42A2}" type="presParOf" srcId="{AFC7C1C9-F88F-4BC7-985B-C019A368B5C4}" destId="{086E1FB3-1A4E-4D55-9B0C-27C2FC01B331}" srcOrd="4" destOrd="0" presId="urn:microsoft.com/office/officeart/2005/8/layout/cycle5"/>
    <dgm:cxn modelId="{8341FB39-302A-4E4A-92DE-F1544E65852A}" type="presParOf" srcId="{AFC7C1C9-F88F-4BC7-985B-C019A368B5C4}" destId="{F5489852-BCF3-403F-BC91-24827181E588}" srcOrd="5" destOrd="0" presId="urn:microsoft.com/office/officeart/2005/8/layout/cycle5"/>
    <dgm:cxn modelId="{AD75B8EC-6E6B-4C1F-9309-F85EDB543BC0}" type="presParOf" srcId="{AFC7C1C9-F88F-4BC7-985B-C019A368B5C4}" destId="{B442877B-7A1F-4E55-A3AA-95EAEFA7A56C}" srcOrd="6" destOrd="0" presId="urn:microsoft.com/office/officeart/2005/8/layout/cycle5"/>
    <dgm:cxn modelId="{3E1E2AE6-C094-42B9-BD5A-F7C17E6EFD78}" type="presParOf" srcId="{AFC7C1C9-F88F-4BC7-985B-C019A368B5C4}" destId="{32D5FBFA-CACC-4523-AA2B-20E55B647993}" srcOrd="7" destOrd="0" presId="urn:microsoft.com/office/officeart/2005/8/layout/cycle5"/>
    <dgm:cxn modelId="{9A33EECD-DA09-4999-95BD-0C88D9E3CAFD}" type="presParOf" srcId="{AFC7C1C9-F88F-4BC7-985B-C019A368B5C4}" destId="{8A30AC9E-9B63-45AF-84F1-E88DB50894F1}" srcOrd="8" destOrd="0" presId="urn:microsoft.com/office/officeart/2005/8/layout/cycle5"/>
    <dgm:cxn modelId="{452B5F87-D95E-4418-8675-2C0B56289D54}" type="presParOf" srcId="{AFC7C1C9-F88F-4BC7-985B-C019A368B5C4}" destId="{FDEAD324-1563-48DE-8CE2-6C321953ED9E}" srcOrd="9" destOrd="0" presId="urn:microsoft.com/office/officeart/2005/8/layout/cycle5"/>
    <dgm:cxn modelId="{CEE16C4B-462C-4990-BF7D-99D208986A9D}" type="presParOf" srcId="{AFC7C1C9-F88F-4BC7-985B-C019A368B5C4}" destId="{EC8679EB-DFE0-4E31-83A7-45A2BAD67D8C}" srcOrd="10" destOrd="0" presId="urn:microsoft.com/office/officeart/2005/8/layout/cycle5"/>
    <dgm:cxn modelId="{73B36D15-55F0-4CF5-8B7D-A79DE059E5F3}" type="presParOf" srcId="{AFC7C1C9-F88F-4BC7-985B-C019A368B5C4}" destId="{D02A72B9-0975-4C8C-BE17-26DAE724E448}" srcOrd="11" destOrd="0" presId="urn:microsoft.com/office/officeart/2005/8/layout/cycle5"/>
    <dgm:cxn modelId="{26261C84-1E62-45F6-9C3C-DF8941DD9BCE}" type="presParOf" srcId="{AFC7C1C9-F88F-4BC7-985B-C019A368B5C4}" destId="{E76AEA36-14A0-49D9-BD60-6BFAE244550F}" srcOrd="12" destOrd="0" presId="urn:microsoft.com/office/officeart/2005/8/layout/cycle5"/>
    <dgm:cxn modelId="{91ACDBA1-9AC7-4CD4-B6AD-4D519C603F7E}" type="presParOf" srcId="{AFC7C1C9-F88F-4BC7-985B-C019A368B5C4}" destId="{094DAC7F-3F5C-4D42-8D63-5C8E8A4A59C9}" srcOrd="13" destOrd="0" presId="urn:microsoft.com/office/officeart/2005/8/layout/cycle5"/>
    <dgm:cxn modelId="{DD0B889C-097C-48CA-A125-8B2A0801827B}" type="presParOf" srcId="{AFC7C1C9-F88F-4BC7-985B-C019A368B5C4}" destId="{136D5AEA-A7BF-4593-8CAA-786BF6552A36}" srcOrd="14" destOrd="0" presId="urn:microsoft.com/office/officeart/2005/8/layout/cycle5"/>
    <dgm:cxn modelId="{DC342A43-5B94-4222-96EB-B2107D0BFCA1}" type="presParOf" srcId="{AFC7C1C9-F88F-4BC7-985B-C019A368B5C4}" destId="{8365E302-5088-45FD-9F58-79C34A11B844}" srcOrd="15" destOrd="0" presId="urn:microsoft.com/office/officeart/2005/8/layout/cycle5"/>
    <dgm:cxn modelId="{D381B22B-2A61-411F-84E2-779D8F0DF889}" type="presParOf" srcId="{AFC7C1C9-F88F-4BC7-985B-C019A368B5C4}" destId="{6E30E6F3-9276-46CF-AF96-6680FA0903DC}" srcOrd="16" destOrd="0" presId="urn:microsoft.com/office/officeart/2005/8/layout/cycle5"/>
    <dgm:cxn modelId="{F78D7EDC-CA29-4C0B-9549-0E9BD675047E}" type="presParOf" srcId="{AFC7C1C9-F88F-4BC7-985B-C019A368B5C4}" destId="{11B4FF01-F5F1-4EBB-A9D9-430A4D9E74DA}"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BF2C3-37A7-4FD4-8C00-9C71328994A2}" type="doc">
      <dgm:prSet loTypeId="urn:microsoft.com/office/officeart/2005/8/layout/chevron2" loCatId="list" qsTypeId="urn:microsoft.com/office/officeart/2005/8/quickstyle/3d2" qsCatId="3D" csTypeId="urn:microsoft.com/office/officeart/2005/8/colors/colorful2" csCatId="colorful" phldr="1"/>
      <dgm:spPr/>
    </dgm:pt>
    <dgm:pt modelId="{80DAB6DA-C67D-49E1-ACF2-8A75D14007D9}">
      <dgm:prSet phldrT="[Text]"/>
      <dgm:spPr/>
      <dgm:t>
        <a:bodyPr/>
        <a:lstStyle/>
        <a:p>
          <a:r>
            <a:rPr lang="en-US" b="1" dirty="0"/>
            <a:t>1</a:t>
          </a:r>
        </a:p>
      </dgm:t>
    </dgm:pt>
    <dgm:pt modelId="{48A4A467-4C9E-4B29-9B6C-A7E0CB9A3E39}" type="parTrans" cxnId="{4AD11396-54FF-48B7-8EE2-445540DAF69B}">
      <dgm:prSet/>
      <dgm:spPr/>
      <dgm:t>
        <a:bodyPr/>
        <a:lstStyle/>
        <a:p>
          <a:endParaRPr lang="en-US"/>
        </a:p>
      </dgm:t>
    </dgm:pt>
    <dgm:pt modelId="{F73D5326-9224-4920-B817-CF2AE4946DD3}" type="sibTrans" cxnId="{4AD11396-54FF-48B7-8EE2-445540DAF69B}">
      <dgm:prSet/>
      <dgm:spPr/>
      <dgm:t>
        <a:bodyPr/>
        <a:lstStyle/>
        <a:p>
          <a:endParaRPr lang="en-US"/>
        </a:p>
      </dgm:t>
    </dgm:pt>
    <dgm:pt modelId="{0A6FB44A-72CC-4903-9B6E-C31BB6B020F0}">
      <dgm:prSet phldrT="[Text]"/>
      <dgm:spPr/>
      <dgm:t>
        <a:bodyPr/>
        <a:lstStyle/>
        <a:p>
          <a:r>
            <a:rPr lang="en-US" b="1" dirty="0"/>
            <a:t>2</a:t>
          </a:r>
        </a:p>
      </dgm:t>
    </dgm:pt>
    <dgm:pt modelId="{3F109AED-4CFF-45CC-82E6-109E6760779D}" type="parTrans" cxnId="{5B284BF5-AA85-4AE3-BE7B-56539656CB91}">
      <dgm:prSet/>
      <dgm:spPr/>
      <dgm:t>
        <a:bodyPr/>
        <a:lstStyle/>
        <a:p>
          <a:endParaRPr lang="en-US"/>
        </a:p>
      </dgm:t>
    </dgm:pt>
    <dgm:pt modelId="{A7A1196A-5C7A-4123-872D-D3D68C7EBB7C}" type="sibTrans" cxnId="{5B284BF5-AA85-4AE3-BE7B-56539656CB91}">
      <dgm:prSet/>
      <dgm:spPr/>
      <dgm:t>
        <a:bodyPr/>
        <a:lstStyle/>
        <a:p>
          <a:endParaRPr lang="en-US"/>
        </a:p>
      </dgm:t>
    </dgm:pt>
    <dgm:pt modelId="{420A6E88-B49B-4F38-B29D-D19D978DEF33}">
      <dgm:prSet phldrT="[Text]"/>
      <dgm:spPr/>
      <dgm:t>
        <a:bodyPr/>
        <a:lstStyle/>
        <a:p>
          <a:r>
            <a:rPr lang="en-US" b="1" dirty="0"/>
            <a:t>3</a:t>
          </a:r>
        </a:p>
      </dgm:t>
    </dgm:pt>
    <dgm:pt modelId="{AB050D73-3775-40E7-BE9D-B6143224F679}" type="parTrans" cxnId="{15138A97-8640-47D9-BE54-933C15DFF642}">
      <dgm:prSet/>
      <dgm:spPr/>
      <dgm:t>
        <a:bodyPr/>
        <a:lstStyle/>
        <a:p>
          <a:endParaRPr lang="en-US"/>
        </a:p>
      </dgm:t>
    </dgm:pt>
    <dgm:pt modelId="{EC1D14FE-7BBE-4ED9-A792-6E204BE4AA2F}" type="sibTrans" cxnId="{15138A97-8640-47D9-BE54-933C15DFF642}">
      <dgm:prSet/>
      <dgm:spPr/>
      <dgm:t>
        <a:bodyPr/>
        <a:lstStyle/>
        <a:p>
          <a:endParaRPr lang="en-US"/>
        </a:p>
      </dgm:t>
    </dgm:pt>
    <dgm:pt modelId="{8D46052D-A964-4087-91D7-FAF1F30BE345}">
      <dgm:prSet/>
      <dgm:spPr/>
      <dgm:t>
        <a:bodyPr/>
        <a:lstStyle/>
        <a:p>
          <a:r>
            <a:rPr lang="en-US" b="1" dirty="0"/>
            <a:t>Knowledge</a:t>
          </a:r>
        </a:p>
      </dgm:t>
    </dgm:pt>
    <dgm:pt modelId="{C105977D-95C8-48B7-A2DB-F59DC40CE273}" type="parTrans" cxnId="{7C463717-CAB0-4F29-8D21-867F757A6C4F}">
      <dgm:prSet/>
      <dgm:spPr/>
      <dgm:t>
        <a:bodyPr/>
        <a:lstStyle/>
        <a:p>
          <a:endParaRPr lang="en-US"/>
        </a:p>
      </dgm:t>
    </dgm:pt>
    <dgm:pt modelId="{961CC3F9-107D-4C1B-8EF8-6ABBC22234BB}" type="sibTrans" cxnId="{7C463717-CAB0-4F29-8D21-867F757A6C4F}">
      <dgm:prSet/>
      <dgm:spPr/>
      <dgm:t>
        <a:bodyPr/>
        <a:lstStyle/>
        <a:p>
          <a:endParaRPr lang="en-US"/>
        </a:p>
      </dgm:t>
    </dgm:pt>
    <dgm:pt modelId="{98537CA4-BF45-44E3-BE93-6B930654E7AA}">
      <dgm:prSet custT="1"/>
      <dgm:spPr/>
      <dgm:t>
        <a:bodyPr/>
        <a:lstStyle/>
        <a:p>
          <a:r>
            <a:rPr lang="en-US" sz="2300" b="1" dirty="0"/>
            <a:t>Skills: </a:t>
          </a:r>
          <a:r>
            <a:rPr lang="en-US" sz="1600" b="1" i="1" dirty="0">
              <a:solidFill>
                <a:schemeClr val="accent2">
                  <a:lumMod val="75000"/>
                </a:schemeClr>
              </a:solidFill>
            </a:rPr>
            <a:t>Process Management</a:t>
          </a:r>
          <a:endParaRPr lang="en-US" sz="1600" b="1" dirty="0"/>
        </a:p>
      </dgm:t>
    </dgm:pt>
    <dgm:pt modelId="{A03D7FB9-F10C-415C-B86A-46CA60B2715D}" type="parTrans" cxnId="{53452683-F562-48C6-A689-067E0430238F}">
      <dgm:prSet/>
      <dgm:spPr/>
      <dgm:t>
        <a:bodyPr/>
        <a:lstStyle/>
        <a:p>
          <a:endParaRPr lang="en-US"/>
        </a:p>
      </dgm:t>
    </dgm:pt>
    <dgm:pt modelId="{2CB3129D-0C18-466A-B5E7-7F229F422DE0}" type="sibTrans" cxnId="{53452683-F562-48C6-A689-067E0430238F}">
      <dgm:prSet/>
      <dgm:spPr/>
      <dgm:t>
        <a:bodyPr/>
        <a:lstStyle/>
        <a:p>
          <a:endParaRPr lang="en-US"/>
        </a:p>
      </dgm:t>
    </dgm:pt>
    <dgm:pt modelId="{10B39086-2B33-4714-952E-93803272EB82}">
      <dgm:prSet custT="1"/>
      <dgm:spPr/>
      <dgm:t>
        <a:bodyPr/>
        <a:lstStyle/>
        <a:p>
          <a:r>
            <a:rPr lang="en-US" sz="2100" b="1" dirty="0"/>
            <a:t>Systems: </a:t>
          </a:r>
          <a:r>
            <a:rPr lang="en-US" sz="1600" b="1" i="1" dirty="0">
              <a:solidFill>
                <a:schemeClr val="accent2">
                  <a:lumMod val="75000"/>
                </a:schemeClr>
              </a:solidFill>
            </a:rPr>
            <a:t>Organize, Plan and Optimize Resources</a:t>
          </a:r>
        </a:p>
      </dgm:t>
    </dgm:pt>
    <dgm:pt modelId="{880CE3D3-B084-4C69-B261-CD679AD287F5}" type="parTrans" cxnId="{82F9FEBF-CE1C-4FEF-B2FF-B2871EFA6FBA}">
      <dgm:prSet/>
      <dgm:spPr/>
      <dgm:t>
        <a:bodyPr/>
        <a:lstStyle/>
        <a:p>
          <a:endParaRPr lang="en-US"/>
        </a:p>
      </dgm:t>
    </dgm:pt>
    <dgm:pt modelId="{BC7173D4-67CA-4CFC-9EF4-C70582BC17FE}" type="sibTrans" cxnId="{82F9FEBF-CE1C-4FEF-B2FF-B2871EFA6FBA}">
      <dgm:prSet/>
      <dgm:spPr/>
      <dgm:t>
        <a:bodyPr/>
        <a:lstStyle/>
        <a:p>
          <a:endParaRPr lang="en-US"/>
        </a:p>
      </dgm:t>
    </dgm:pt>
    <dgm:pt modelId="{520E3442-C6ED-42A1-BBFD-0D8FB41BCE51}" type="pres">
      <dgm:prSet presAssocID="{353BF2C3-37A7-4FD4-8C00-9C71328994A2}" presName="linearFlow" presStyleCnt="0">
        <dgm:presLayoutVars>
          <dgm:dir/>
          <dgm:animLvl val="lvl"/>
          <dgm:resizeHandles val="exact"/>
        </dgm:presLayoutVars>
      </dgm:prSet>
      <dgm:spPr/>
    </dgm:pt>
    <dgm:pt modelId="{FF044544-4151-4546-9501-AF6CD4C240A6}" type="pres">
      <dgm:prSet presAssocID="{80DAB6DA-C67D-49E1-ACF2-8A75D14007D9}" presName="composite" presStyleCnt="0"/>
      <dgm:spPr/>
    </dgm:pt>
    <dgm:pt modelId="{C7769175-2E99-4125-B5C4-0E8184267C36}" type="pres">
      <dgm:prSet presAssocID="{80DAB6DA-C67D-49E1-ACF2-8A75D14007D9}" presName="parentText" presStyleLbl="alignNode1" presStyleIdx="0" presStyleCnt="3">
        <dgm:presLayoutVars>
          <dgm:chMax val="1"/>
          <dgm:bulletEnabled val="1"/>
        </dgm:presLayoutVars>
      </dgm:prSet>
      <dgm:spPr/>
    </dgm:pt>
    <dgm:pt modelId="{281CA753-5BC1-48A8-B051-63544F927CF5}" type="pres">
      <dgm:prSet presAssocID="{80DAB6DA-C67D-49E1-ACF2-8A75D14007D9}" presName="descendantText" presStyleLbl="alignAcc1" presStyleIdx="0" presStyleCnt="3" custLinFactNeighborX="-489">
        <dgm:presLayoutVars>
          <dgm:bulletEnabled val="1"/>
        </dgm:presLayoutVars>
      </dgm:prSet>
      <dgm:spPr/>
    </dgm:pt>
    <dgm:pt modelId="{ED1FE49F-20E3-4DD0-A76D-5D6044DFE618}" type="pres">
      <dgm:prSet presAssocID="{F73D5326-9224-4920-B817-CF2AE4946DD3}" presName="sp" presStyleCnt="0"/>
      <dgm:spPr/>
    </dgm:pt>
    <dgm:pt modelId="{E838A4FB-863D-4561-9D88-22BD1EB4A1D5}" type="pres">
      <dgm:prSet presAssocID="{0A6FB44A-72CC-4903-9B6E-C31BB6B020F0}" presName="composite" presStyleCnt="0"/>
      <dgm:spPr/>
    </dgm:pt>
    <dgm:pt modelId="{64DBAF7C-FC27-4174-8ABB-F3BFC31639AD}" type="pres">
      <dgm:prSet presAssocID="{0A6FB44A-72CC-4903-9B6E-C31BB6B020F0}" presName="parentText" presStyleLbl="alignNode1" presStyleIdx="1" presStyleCnt="3">
        <dgm:presLayoutVars>
          <dgm:chMax val="1"/>
          <dgm:bulletEnabled val="1"/>
        </dgm:presLayoutVars>
      </dgm:prSet>
      <dgm:spPr/>
    </dgm:pt>
    <dgm:pt modelId="{C132B9FA-FBC9-4465-B2E8-7CDDD037D86B}" type="pres">
      <dgm:prSet presAssocID="{0A6FB44A-72CC-4903-9B6E-C31BB6B020F0}" presName="descendantText" presStyleLbl="alignAcc1" presStyleIdx="1" presStyleCnt="3">
        <dgm:presLayoutVars>
          <dgm:bulletEnabled val="1"/>
        </dgm:presLayoutVars>
      </dgm:prSet>
      <dgm:spPr/>
    </dgm:pt>
    <dgm:pt modelId="{8A462756-62E8-45FF-978B-C015F84D2C27}" type="pres">
      <dgm:prSet presAssocID="{A7A1196A-5C7A-4123-872D-D3D68C7EBB7C}" presName="sp" presStyleCnt="0"/>
      <dgm:spPr/>
    </dgm:pt>
    <dgm:pt modelId="{B96BB414-B5BB-49F5-B3CB-EE6C7C5D9856}" type="pres">
      <dgm:prSet presAssocID="{420A6E88-B49B-4F38-B29D-D19D978DEF33}" presName="composite" presStyleCnt="0"/>
      <dgm:spPr/>
    </dgm:pt>
    <dgm:pt modelId="{8DB2B514-36BD-4B2F-A024-1AFF43E5EEF0}" type="pres">
      <dgm:prSet presAssocID="{420A6E88-B49B-4F38-B29D-D19D978DEF33}" presName="parentText" presStyleLbl="alignNode1" presStyleIdx="2" presStyleCnt="3">
        <dgm:presLayoutVars>
          <dgm:chMax val="1"/>
          <dgm:bulletEnabled val="1"/>
        </dgm:presLayoutVars>
      </dgm:prSet>
      <dgm:spPr/>
    </dgm:pt>
    <dgm:pt modelId="{6C8B90D0-C787-4D07-9956-2D6BC8C6D37D}" type="pres">
      <dgm:prSet presAssocID="{420A6E88-B49B-4F38-B29D-D19D978DEF33}" presName="descendantText" presStyleLbl="alignAcc1" presStyleIdx="2" presStyleCnt="3">
        <dgm:presLayoutVars>
          <dgm:bulletEnabled val="1"/>
        </dgm:presLayoutVars>
      </dgm:prSet>
      <dgm:spPr/>
    </dgm:pt>
  </dgm:ptLst>
  <dgm:cxnLst>
    <dgm:cxn modelId="{7C463717-CAB0-4F29-8D21-867F757A6C4F}" srcId="{80DAB6DA-C67D-49E1-ACF2-8A75D14007D9}" destId="{8D46052D-A964-4087-91D7-FAF1F30BE345}" srcOrd="0" destOrd="0" parTransId="{C105977D-95C8-48B7-A2DB-F59DC40CE273}" sibTransId="{961CC3F9-107D-4C1B-8EF8-6ABBC22234BB}"/>
    <dgm:cxn modelId="{CAAE6018-C9F5-4A3F-A90F-065B350AB91C}" type="presOf" srcId="{420A6E88-B49B-4F38-B29D-D19D978DEF33}" destId="{8DB2B514-36BD-4B2F-A024-1AFF43E5EEF0}" srcOrd="0" destOrd="0" presId="urn:microsoft.com/office/officeart/2005/8/layout/chevron2"/>
    <dgm:cxn modelId="{4427C862-69A9-45A8-B4B3-59E5A5A1F199}" type="presOf" srcId="{8D46052D-A964-4087-91D7-FAF1F30BE345}" destId="{281CA753-5BC1-48A8-B051-63544F927CF5}" srcOrd="0" destOrd="0" presId="urn:microsoft.com/office/officeart/2005/8/layout/chevron2"/>
    <dgm:cxn modelId="{C0220F67-57D2-43D1-857B-6573B37A83C7}" type="presOf" srcId="{353BF2C3-37A7-4FD4-8C00-9C71328994A2}" destId="{520E3442-C6ED-42A1-BBFD-0D8FB41BCE51}" srcOrd="0" destOrd="0" presId="urn:microsoft.com/office/officeart/2005/8/layout/chevron2"/>
    <dgm:cxn modelId="{368DE974-E34F-41AD-9D20-072F77D8C181}" type="presOf" srcId="{0A6FB44A-72CC-4903-9B6E-C31BB6B020F0}" destId="{64DBAF7C-FC27-4174-8ABB-F3BFC31639AD}" srcOrd="0" destOrd="0" presId="urn:microsoft.com/office/officeart/2005/8/layout/chevron2"/>
    <dgm:cxn modelId="{53452683-F562-48C6-A689-067E0430238F}" srcId="{0A6FB44A-72CC-4903-9B6E-C31BB6B020F0}" destId="{98537CA4-BF45-44E3-BE93-6B930654E7AA}" srcOrd="0" destOrd="0" parTransId="{A03D7FB9-F10C-415C-B86A-46CA60B2715D}" sibTransId="{2CB3129D-0C18-466A-B5E7-7F229F422DE0}"/>
    <dgm:cxn modelId="{4AD11396-54FF-48B7-8EE2-445540DAF69B}" srcId="{353BF2C3-37A7-4FD4-8C00-9C71328994A2}" destId="{80DAB6DA-C67D-49E1-ACF2-8A75D14007D9}" srcOrd="0" destOrd="0" parTransId="{48A4A467-4C9E-4B29-9B6C-A7E0CB9A3E39}" sibTransId="{F73D5326-9224-4920-B817-CF2AE4946DD3}"/>
    <dgm:cxn modelId="{15138A97-8640-47D9-BE54-933C15DFF642}" srcId="{353BF2C3-37A7-4FD4-8C00-9C71328994A2}" destId="{420A6E88-B49B-4F38-B29D-D19D978DEF33}" srcOrd="2" destOrd="0" parTransId="{AB050D73-3775-40E7-BE9D-B6143224F679}" sibTransId="{EC1D14FE-7BBE-4ED9-A792-6E204BE4AA2F}"/>
    <dgm:cxn modelId="{82F9FEBF-CE1C-4FEF-B2FF-B2871EFA6FBA}" srcId="{420A6E88-B49B-4F38-B29D-D19D978DEF33}" destId="{10B39086-2B33-4714-952E-93803272EB82}" srcOrd="0" destOrd="0" parTransId="{880CE3D3-B084-4C69-B261-CD679AD287F5}" sibTransId="{BC7173D4-67CA-4CFC-9EF4-C70582BC17FE}"/>
    <dgm:cxn modelId="{5B284BF5-AA85-4AE3-BE7B-56539656CB91}" srcId="{353BF2C3-37A7-4FD4-8C00-9C71328994A2}" destId="{0A6FB44A-72CC-4903-9B6E-C31BB6B020F0}" srcOrd="1" destOrd="0" parTransId="{3F109AED-4CFF-45CC-82E6-109E6760779D}" sibTransId="{A7A1196A-5C7A-4123-872D-D3D68C7EBB7C}"/>
    <dgm:cxn modelId="{91DB72F8-4644-44C0-996A-CC331BD19691}" type="presOf" srcId="{80DAB6DA-C67D-49E1-ACF2-8A75D14007D9}" destId="{C7769175-2E99-4125-B5C4-0E8184267C36}" srcOrd="0" destOrd="0" presId="urn:microsoft.com/office/officeart/2005/8/layout/chevron2"/>
    <dgm:cxn modelId="{CA213FFC-CED8-4858-84C5-D6EC7E0F3ABA}" type="presOf" srcId="{10B39086-2B33-4714-952E-93803272EB82}" destId="{6C8B90D0-C787-4D07-9956-2D6BC8C6D37D}" srcOrd="0" destOrd="0" presId="urn:microsoft.com/office/officeart/2005/8/layout/chevron2"/>
    <dgm:cxn modelId="{85E0F0FC-08C0-45E8-BD65-0204E8290A3B}" type="presOf" srcId="{98537CA4-BF45-44E3-BE93-6B930654E7AA}" destId="{C132B9FA-FBC9-4465-B2E8-7CDDD037D86B}" srcOrd="0" destOrd="0" presId="urn:microsoft.com/office/officeart/2005/8/layout/chevron2"/>
    <dgm:cxn modelId="{D939C4E8-75DC-4429-86AA-E7252DC9D305}" type="presParOf" srcId="{520E3442-C6ED-42A1-BBFD-0D8FB41BCE51}" destId="{FF044544-4151-4546-9501-AF6CD4C240A6}" srcOrd="0" destOrd="0" presId="urn:microsoft.com/office/officeart/2005/8/layout/chevron2"/>
    <dgm:cxn modelId="{D0A96123-ADCF-4BA3-B610-FBCAC369B74F}" type="presParOf" srcId="{FF044544-4151-4546-9501-AF6CD4C240A6}" destId="{C7769175-2E99-4125-B5C4-0E8184267C36}" srcOrd="0" destOrd="0" presId="urn:microsoft.com/office/officeart/2005/8/layout/chevron2"/>
    <dgm:cxn modelId="{94E9DC61-953E-4E85-88DC-5A2D0312B659}" type="presParOf" srcId="{FF044544-4151-4546-9501-AF6CD4C240A6}" destId="{281CA753-5BC1-48A8-B051-63544F927CF5}" srcOrd="1" destOrd="0" presId="urn:microsoft.com/office/officeart/2005/8/layout/chevron2"/>
    <dgm:cxn modelId="{FC44B24A-A9EC-4178-9173-ED914C502438}" type="presParOf" srcId="{520E3442-C6ED-42A1-BBFD-0D8FB41BCE51}" destId="{ED1FE49F-20E3-4DD0-A76D-5D6044DFE618}" srcOrd="1" destOrd="0" presId="urn:microsoft.com/office/officeart/2005/8/layout/chevron2"/>
    <dgm:cxn modelId="{72216476-7F82-4D89-AC97-9FC14B8376AA}" type="presParOf" srcId="{520E3442-C6ED-42A1-BBFD-0D8FB41BCE51}" destId="{E838A4FB-863D-4561-9D88-22BD1EB4A1D5}" srcOrd="2" destOrd="0" presId="urn:microsoft.com/office/officeart/2005/8/layout/chevron2"/>
    <dgm:cxn modelId="{3EAA0B2D-2E98-430A-AA33-79FB8AAE59FA}" type="presParOf" srcId="{E838A4FB-863D-4561-9D88-22BD1EB4A1D5}" destId="{64DBAF7C-FC27-4174-8ABB-F3BFC31639AD}" srcOrd="0" destOrd="0" presId="urn:microsoft.com/office/officeart/2005/8/layout/chevron2"/>
    <dgm:cxn modelId="{2F8641CD-00BA-4C2D-9AFC-A800C2FC30BD}" type="presParOf" srcId="{E838A4FB-863D-4561-9D88-22BD1EB4A1D5}" destId="{C132B9FA-FBC9-4465-B2E8-7CDDD037D86B}" srcOrd="1" destOrd="0" presId="urn:microsoft.com/office/officeart/2005/8/layout/chevron2"/>
    <dgm:cxn modelId="{FF400231-D3DB-41A4-9BF7-1479AC4DD76C}" type="presParOf" srcId="{520E3442-C6ED-42A1-BBFD-0D8FB41BCE51}" destId="{8A462756-62E8-45FF-978B-C015F84D2C27}" srcOrd="3" destOrd="0" presId="urn:microsoft.com/office/officeart/2005/8/layout/chevron2"/>
    <dgm:cxn modelId="{4105EC71-0556-4597-8266-3CB804AFD7B5}" type="presParOf" srcId="{520E3442-C6ED-42A1-BBFD-0D8FB41BCE51}" destId="{B96BB414-B5BB-49F5-B3CB-EE6C7C5D9856}" srcOrd="4" destOrd="0" presId="urn:microsoft.com/office/officeart/2005/8/layout/chevron2"/>
    <dgm:cxn modelId="{DE6F3B0C-9CB4-4196-BF87-7C0B80091696}" type="presParOf" srcId="{B96BB414-B5BB-49F5-B3CB-EE6C7C5D9856}" destId="{8DB2B514-36BD-4B2F-A024-1AFF43E5EEF0}" srcOrd="0" destOrd="0" presId="urn:microsoft.com/office/officeart/2005/8/layout/chevron2"/>
    <dgm:cxn modelId="{B72C9F48-E583-4DC3-B545-D031035A1D40}" type="presParOf" srcId="{B96BB414-B5BB-49F5-B3CB-EE6C7C5D9856}" destId="{6C8B90D0-C787-4D07-9956-2D6BC8C6D37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1AD0B1-7DD5-465F-A888-C14E72E8BF35}" type="doc">
      <dgm:prSet loTypeId="urn:microsoft.com/office/officeart/2005/8/layout/venn2" loCatId="relationship" qsTypeId="urn:microsoft.com/office/officeart/2005/8/quickstyle/3d3" qsCatId="3D" csTypeId="urn:microsoft.com/office/officeart/2005/8/colors/accent3_4" csCatId="accent3" phldr="1"/>
      <dgm:spPr/>
      <dgm:t>
        <a:bodyPr/>
        <a:lstStyle/>
        <a:p>
          <a:endParaRPr lang="en-US"/>
        </a:p>
      </dgm:t>
    </dgm:pt>
    <dgm:pt modelId="{E5288A38-09F8-48D8-9AAE-960739D17528}">
      <dgm:prSet custT="1"/>
      <dgm:spPr/>
      <dgm:t>
        <a:bodyPr/>
        <a:lstStyle/>
        <a:p>
          <a:pPr rtl="0"/>
          <a:r>
            <a:rPr lang="en-US" sz="1400" b="1" dirty="0"/>
            <a:t>District Support</a:t>
          </a:r>
        </a:p>
      </dgm:t>
    </dgm:pt>
    <dgm:pt modelId="{E2A124CF-926D-43EC-8CF6-CCFF71A76181}" type="parTrans" cxnId="{DF0737EF-E2A8-4AF4-94F6-DE0511CDA8E1}">
      <dgm:prSet/>
      <dgm:spPr/>
      <dgm:t>
        <a:bodyPr/>
        <a:lstStyle/>
        <a:p>
          <a:endParaRPr lang="en-US"/>
        </a:p>
      </dgm:t>
    </dgm:pt>
    <dgm:pt modelId="{546531FA-3AD9-45FD-9539-00684260BB1C}" type="sibTrans" cxnId="{DF0737EF-E2A8-4AF4-94F6-DE0511CDA8E1}">
      <dgm:prSet/>
      <dgm:spPr/>
      <dgm:t>
        <a:bodyPr/>
        <a:lstStyle/>
        <a:p>
          <a:endParaRPr lang="en-US"/>
        </a:p>
      </dgm:t>
    </dgm:pt>
    <dgm:pt modelId="{48BF25A1-4216-470D-82CE-57D57B98B1E3}">
      <dgm:prSet/>
      <dgm:spPr/>
      <dgm:t>
        <a:bodyPr/>
        <a:lstStyle/>
        <a:p>
          <a:r>
            <a:rPr lang="en-US" b="1" dirty="0">
              <a:solidFill>
                <a:schemeClr val="accent4">
                  <a:lumMod val="50000"/>
                </a:schemeClr>
              </a:solidFill>
            </a:rPr>
            <a:t>School-based Budgeting Model</a:t>
          </a:r>
        </a:p>
      </dgm:t>
    </dgm:pt>
    <dgm:pt modelId="{C12BAC0C-450C-45E7-9CFD-C53D82DC5121}" type="parTrans" cxnId="{09ECC1B9-9C0D-4FE9-9DFC-200AB7C0B589}">
      <dgm:prSet/>
      <dgm:spPr/>
      <dgm:t>
        <a:bodyPr/>
        <a:lstStyle/>
        <a:p>
          <a:endParaRPr lang="en-US"/>
        </a:p>
      </dgm:t>
    </dgm:pt>
    <dgm:pt modelId="{62706868-3FF0-4C36-AB90-C2CE730B5572}" type="sibTrans" cxnId="{09ECC1B9-9C0D-4FE9-9DFC-200AB7C0B589}">
      <dgm:prSet/>
      <dgm:spPr/>
      <dgm:t>
        <a:bodyPr/>
        <a:lstStyle/>
        <a:p>
          <a:endParaRPr lang="en-US"/>
        </a:p>
      </dgm:t>
    </dgm:pt>
    <dgm:pt modelId="{692F528E-C658-4DFB-8E99-9B2B8A72DFAC}" type="pres">
      <dgm:prSet presAssocID="{6D1AD0B1-7DD5-465F-A888-C14E72E8BF35}" presName="Name0" presStyleCnt="0">
        <dgm:presLayoutVars>
          <dgm:chMax val="7"/>
          <dgm:resizeHandles val="exact"/>
        </dgm:presLayoutVars>
      </dgm:prSet>
      <dgm:spPr/>
    </dgm:pt>
    <dgm:pt modelId="{AE1408CD-66B4-4D24-84B6-F85CA4D8729C}" type="pres">
      <dgm:prSet presAssocID="{6D1AD0B1-7DD5-465F-A888-C14E72E8BF35}" presName="comp1" presStyleCnt="0"/>
      <dgm:spPr/>
    </dgm:pt>
    <dgm:pt modelId="{CB667EBB-5FFE-4CEE-B481-2855DC89667F}" type="pres">
      <dgm:prSet presAssocID="{6D1AD0B1-7DD5-465F-A888-C14E72E8BF35}" presName="circle1" presStyleLbl="node1" presStyleIdx="0" presStyleCnt="2" custScaleX="81481" custScaleY="81481" custLinFactNeighborX="-1672" custLinFactNeighborY="-2003"/>
      <dgm:spPr/>
    </dgm:pt>
    <dgm:pt modelId="{C5ACBF1A-7952-4BE1-8EEC-35C2E3D664F7}" type="pres">
      <dgm:prSet presAssocID="{6D1AD0B1-7DD5-465F-A888-C14E72E8BF35}" presName="c1text" presStyleLbl="node1" presStyleIdx="0" presStyleCnt="2">
        <dgm:presLayoutVars>
          <dgm:bulletEnabled val="1"/>
        </dgm:presLayoutVars>
      </dgm:prSet>
      <dgm:spPr/>
    </dgm:pt>
    <dgm:pt modelId="{06BEE376-0A13-4BE8-BCD4-70C564B495C4}" type="pres">
      <dgm:prSet presAssocID="{6D1AD0B1-7DD5-465F-A888-C14E72E8BF35}" presName="comp2" presStyleCnt="0"/>
      <dgm:spPr/>
    </dgm:pt>
    <dgm:pt modelId="{66BBB25D-917C-4A50-ABCE-00565ED04461}" type="pres">
      <dgm:prSet presAssocID="{6D1AD0B1-7DD5-465F-A888-C14E72E8BF35}" presName="circle2" presStyleLbl="node1" presStyleIdx="1" presStyleCnt="2" custScaleX="88889" custScaleY="88889" custLinFactNeighborX="399" custLinFactNeighborY="7993"/>
      <dgm:spPr/>
    </dgm:pt>
    <dgm:pt modelId="{EDF7D120-F4A3-475E-B1E9-F07F763FD8FC}" type="pres">
      <dgm:prSet presAssocID="{6D1AD0B1-7DD5-465F-A888-C14E72E8BF35}" presName="c2text" presStyleLbl="node1" presStyleIdx="1" presStyleCnt="2">
        <dgm:presLayoutVars>
          <dgm:bulletEnabled val="1"/>
        </dgm:presLayoutVars>
      </dgm:prSet>
      <dgm:spPr/>
    </dgm:pt>
  </dgm:ptLst>
  <dgm:cxnLst>
    <dgm:cxn modelId="{0BACF827-EFF9-4566-8C01-018281FBFDB6}" type="presOf" srcId="{48BF25A1-4216-470D-82CE-57D57B98B1E3}" destId="{EDF7D120-F4A3-475E-B1E9-F07F763FD8FC}" srcOrd="1" destOrd="0" presId="urn:microsoft.com/office/officeart/2005/8/layout/venn2"/>
    <dgm:cxn modelId="{96434030-384E-44C5-BB1D-BB4FBF2CE077}" type="presOf" srcId="{48BF25A1-4216-470D-82CE-57D57B98B1E3}" destId="{66BBB25D-917C-4A50-ABCE-00565ED04461}" srcOrd="0" destOrd="0" presId="urn:microsoft.com/office/officeart/2005/8/layout/venn2"/>
    <dgm:cxn modelId="{5DBDF737-CF22-49CD-834F-9188453BAAA0}" type="presOf" srcId="{E5288A38-09F8-48D8-9AAE-960739D17528}" destId="{CB667EBB-5FFE-4CEE-B481-2855DC89667F}" srcOrd="0" destOrd="0" presId="urn:microsoft.com/office/officeart/2005/8/layout/venn2"/>
    <dgm:cxn modelId="{2AC2825E-D443-4174-9C77-3F279333D4DC}" type="presOf" srcId="{E5288A38-09F8-48D8-9AAE-960739D17528}" destId="{C5ACBF1A-7952-4BE1-8EEC-35C2E3D664F7}" srcOrd="1" destOrd="0" presId="urn:microsoft.com/office/officeart/2005/8/layout/venn2"/>
    <dgm:cxn modelId="{09ECC1B9-9C0D-4FE9-9DFC-200AB7C0B589}" srcId="{6D1AD0B1-7DD5-465F-A888-C14E72E8BF35}" destId="{48BF25A1-4216-470D-82CE-57D57B98B1E3}" srcOrd="1" destOrd="0" parTransId="{C12BAC0C-450C-45E7-9CFD-C53D82DC5121}" sibTransId="{62706868-3FF0-4C36-AB90-C2CE730B5572}"/>
    <dgm:cxn modelId="{E23406C6-2207-4B7B-B454-B7B9FCFD5A75}" type="presOf" srcId="{6D1AD0B1-7DD5-465F-A888-C14E72E8BF35}" destId="{692F528E-C658-4DFB-8E99-9B2B8A72DFAC}" srcOrd="0" destOrd="0" presId="urn:microsoft.com/office/officeart/2005/8/layout/venn2"/>
    <dgm:cxn modelId="{DF0737EF-E2A8-4AF4-94F6-DE0511CDA8E1}" srcId="{6D1AD0B1-7DD5-465F-A888-C14E72E8BF35}" destId="{E5288A38-09F8-48D8-9AAE-960739D17528}" srcOrd="0" destOrd="0" parTransId="{E2A124CF-926D-43EC-8CF6-CCFF71A76181}" sibTransId="{546531FA-3AD9-45FD-9539-00684260BB1C}"/>
    <dgm:cxn modelId="{282EA08E-9F7C-4574-BBCE-A74C83360117}" type="presParOf" srcId="{692F528E-C658-4DFB-8E99-9B2B8A72DFAC}" destId="{AE1408CD-66B4-4D24-84B6-F85CA4D8729C}" srcOrd="0" destOrd="0" presId="urn:microsoft.com/office/officeart/2005/8/layout/venn2"/>
    <dgm:cxn modelId="{38812AD7-F113-45F4-80DF-E0D406C70403}" type="presParOf" srcId="{AE1408CD-66B4-4D24-84B6-F85CA4D8729C}" destId="{CB667EBB-5FFE-4CEE-B481-2855DC89667F}" srcOrd="0" destOrd="0" presId="urn:microsoft.com/office/officeart/2005/8/layout/venn2"/>
    <dgm:cxn modelId="{F918DC45-9ECB-40AA-8E2B-C0DAF375281C}" type="presParOf" srcId="{AE1408CD-66B4-4D24-84B6-F85CA4D8729C}" destId="{C5ACBF1A-7952-4BE1-8EEC-35C2E3D664F7}" srcOrd="1" destOrd="0" presId="urn:microsoft.com/office/officeart/2005/8/layout/venn2"/>
    <dgm:cxn modelId="{B7EC72F1-A25B-450E-9C1C-0D2BD9BA0E81}" type="presParOf" srcId="{692F528E-C658-4DFB-8E99-9B2B8A72DFAC}" destId="{06BEE376-0A13-4BE8-BCD4-70C564B495C4}" srcOrd="1" destOrd="0" presId="urn:microsoft.com/office/officeart/2005/8/layout/venn2"/>
    <dgm:cxn modelId="{F848A517-3AA3-46AA-BDA8-90555BB764C2}" type="presParOf" srcId="{06BEE376-0A13-4BE8-BCD4-70C564B495C4}" destId="{66BBB25D-917C-4A50-ABCE-00565ED04461}" srcOrd="0" destOrd="0" presId="urn:microsoft.com/office/officeart/2005/8/layout/venn2"/>
    <dgm:cxn modelId="{2E6013CF-7194-4BB0-9E59-871F9D38FE57}" type="presParOf" srcId="{06BEE376-0A13-4BE8-BCD4-70C564B495C4}" destId="{EDF7D120-F4A3-475E-B1E9-F07F763FD8FC}"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2290AA-5DD0-457E-9EEE-FF7D76CA386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C699B762-B6A0-4898-B367-14E7698AAFD1}">
      <dgm:prSet/>
      <dgm:spPr/>
      <dgm:t>
        <a:bodyPr/>
        <a:lstStyle/>
        <a:p>
          <a:pPr rtl="0"/>
          <a:r>
            <a:rPr lang="en-US" b="1" dirty="0"/>
            <a:t>Empowerment</a:t>
          </a:r>
        </a:p>
      </dgm:t>
    </dgm:pt>
    <dgm:pt modelId="{5E359B8F-F9CD-4796-8DE2-5B63B6B3427C}" type="parTrans" cxnId="{32EF3359-DF93-43E1-AF30-1E57A08DCCE3}">
      <dgm:prSet/>
      <dgm:spPr/>
      <dgm:t>
        <a:bodyPr/>
        <a:lstStyle/>
        <a:p>
          <a:endParaRPr lang="en-US"/>
        </a:p>
      </dgm:t>
    </dgm:pt>
    <dgm:pt modelId="{8016668C-1CE9-4981-B4AE-FED752A9FE04}" type="sibTrans" cxnId="{32EF3359-DF93-43E1-AF30-1E57A08DCCE3}">
      <dgm:prSet/>
      <dgm:spPr/>
      <dgm:t>
        <a:bodyPr/>
        <a:lstStyle/>
        <a:p>
          <a:endParaRPr lang="en-US"/>
        </a:p>
      </dgm:t>
    </dgm:pt>
    <dgm:pt modelId="{0B140667-0291-4705-9F98-A941382B0909}">
      <dgm:prSet/>
      <dgm:spPr/>
      <dgm:t>
        <a:bodyPr/>
        <a:lstStyle/>
        <a:p>
          <a:pPr rtl="0"/>
          <a:r>
            <a:rPr lang="en-US" b="1" dirty="0"/>
            <a:t>Accountability</a:t>
          </a:r>
        </a:p>
      </dgm:t>
    </dgm:pt>
    <dgm:pt modelId="{0F1C10C7-23C7-46DE-8B75-02787710C05D}" type="parTrans" cxnId="{B9741E77-4390-4326-9B70-599EC3299647}">
      <dgm:prSet/>
      <dgm:spPr/>
      <dgm:t>
        <a:bodyPr/>
        <a:lstStyle/>
        <a:p>
          <a:endParaRPr lang="en-US"/>
        </a:p>
      </dgm:t>
    </dgm:pt>
    <dgm:pt modelId="{495F35DF-878F-4B42-953A-F113B1B3F283}" type="sibTrans" cxnId="{B9741E77-4390-4326-9B70-599EC3299647}">
      <dgm:prSet/>
      <dgm:spPr/>
      <dgm:t>
        <a:bodyPr/>
        <a:lstStyle/>
        <a:p>
          <a:endParaRPr lang="en-US"/>
        </a:p>
      </dgm:t>
    </dgm:pt>
    <dgm:pt modelId="{92F3D9C5-A3C1-4683-A000-9EF44B94D934}">
      <dgm:prSet/>
      <dgm:spPr/>
      <dgm:t>
        <a:bodyPr/>
        <a:lstStyle/>
        <a:p>
          <a:pPr rtl="0"/>
          <a:r>
            <a:rPr lang="en-US" b="1" dirty="0"/>
            <a:t>Equity</a:t>
          </a:r>
        </a:p>
      </dgm:t>
    </dgm:pt>
    <dgm:pt modelId="{713FE5A7-1CE9-41DF-83AA-AF337BE501F0}" type="parTrans" cxnId="{AE754DF0-CBDF-4ECF-B93F-67A253657B14}">
      <dgm:prSet/>
      <dgm:spPr/>
      <dgm:t>
        <a:bodyPr/>
        <a:lstStyle/>
        <a:p>
          <a:endParaRPr lang="en-US"/>
        </a:p>
      </dgm:t>
    </dgm:pt>
    <dgm:pt modelId="{1CC64890-54FA-48B4-A514-F548E27892E5}" type="sibTrans" cxnId="{AE754DF0-CBDF-4ECF-B93F-67A253657B14}">
      <dgm:prSet/>
      <dgm:spPr/>
      <dgm:t>
        <a:bodyPr/>
        <a:lstStyle/>
        <a:p>
          <a:endParaRPr lang="en-US"/>
        </a:p>
      </dgm:t>
    </dgm:pt>
    <dgm:pt modelId="{B95B8315-BE5D-4422-987B-05FB119C759E}">
      <dgm:prSet/>
      <dgm:spPr/>
      <dgm:t>
        <a:bodyPr/>
        <a:lstStyle/>
        <a:p>
          <a:pPr rtl="0"/>
          <a:r>
            <a:rPr lang="en-US" b="1" dirty="0"/>
            <a:t>Transparency</a:t>
          </a:r>
        </a:p>
      </dgm:t>
    </dgm:pt>
    <dgm:pt modelId="{7FAA965B-0619-4A6E-B0EE-2C0A7BFCE803}" type="parTrans" cxnId="{27E50F36-D7EF-4E6A-B679-B9E053E446D8}">
      <dgm:prSet/>
      <dgm:spPr/>
      <dgm:t>
        <a:bodyPr/>
        <a:lstStyle/>
        <a:p>
          <a:endParaRPr lang="en-US"/>
        </a:p>
      </dgm:t>
    </dgm:pt>
    <dgm:pt modelId="{E4865B36-63FC-4105-BA48-3333A402B50F}" type="sibTrans" cxnId="{27E50F36-D7EF-4E6A-B679-B9E053E446D8}">
      <dgm:prSet/>
      <dgm:spPr/>
      <dgm:t>
        <a:bodyPr/>
        <a:lstStyle/>
        <a:p>
          <a:endParaRPr lang="en-US"/>
        </a:p>
      </dgm:t>
    </dgm:pt>
    <dgm:pt modelId="{60F9F93E-92CB-4003-AA94-144F3DE03742}" type="pres">
      <dgm:prSet presAssocID="{B72290AA-5DD0-457E-9EEE-FF7D76CA386C}" presName="Name0" presStyleCnt="0">
        <dgm:presLayoutVars>
          <dgm:chMax val="7"/>
          <dgm:dir/>
          <dgm:animLvl val="lvl"/>
          <dgm:resizeHandles val="exact"/>
        </dgm:presLayoutVars>
      </dgm:prSet>
      <dgm:spPr/>
    </dgm:pt>
    <dgm:pt modelId="{3C79B6A0-A90A-431C-935D-66267CA216FD}" type="pres">
      <dgm:prSet presAssocID="{C699B762-B6A0-4898-B367-14E7698AAFD1}" presName="circle1" presStyleLbl="node1" presStyleIdx="0" presStyleCnt="4"/>
      <dgm:spPr/>
    </dgm:pt>
    <dgm:pt modelId="{EE981814-0368-40C5-8563-52EAD5967366}" type="pres">
      <dgm:prSet presAssocID="{C699B762-B6A0-4898-B367-14E7698AAFD1}" presName="space" presStyleCnt="0"/>
      <dgm:spPr/>
    </dgm:pt>
    <dgm:pt modelId="{74952265-E00E-42E8-9EF8-F9876B923E40}" type="pres">
      <dgm:prSet presAssocID="{C699B762-B6A0-4898-B367-14E7698AAFD1}" presName="rect1" presStyleLbl="alignAcc1" presStyleIdx="0" presStyleCnt="4"/>
      <dgm:spPr/>
    </dgm:pt>
    <dgm:pt modelId="{36D38B20-C4E5-404A-A392-B4A6ECC11039}" type="pres">
      <dgm:prSet presAssocID="{0B140667-0291-4705-9F98-A941382B0909}" presName="vertSpace2" presStyleLbl="node1" presStyleIdx="0" presStyleCnt="4"/>
      <dgm:spPr/>
    </dgm:pt>
    <dgm:pt modelId="{22445DE8-5B7E-4E8B-AE8D-E28016745BC9}" type="pres">
      <dgm:prSet presAssocID="{0B140667-0291-4705-9F98-A941382B0909}" presName="circle2" presStyleLbl="node1" presStyleIdx="1" presStyleCnt="4"/>
      <dgm:spPr/>
    </dgm:pt>
    <dgm:pt modelId="{D474C3C6-891A-4AD5-8D02-7934CB57C960}" type="pres">
      <dgm:prSet presAssocID="{0B140667-0291-4705-9F98-A941382B0909}" presName="rect2" presStyleLbl="alignAcc1" presStyleIdx="1" presStyleCnt="4"/>
      <dgm:spPr/>
    </dgm:pt>
    <dgm:pt modelId="{8529E3DB-5EA0-4E11-9412-6FE3BB2E64A4}" type="pres">
      <dgm:prSet presAssocID="{92F3D9C5-A3C1-4683-A000-9EF44B94D934}" presName="vertSpace3" presStyleLbl="node1" presStyleIdx="1" presStyleCnt="4"/>
      <dgm:spPr/>
    </dgm:pt>
    <dgm:pt modelId="{1C2C1ACA-B5E8-4AA0-94C2-DAEAE383EF69}" type="pres">
      <dgm:prSet presAssocID="{92F3D9C5-A3C1-4683-A000-9EF44B94D934}" presName="circle3" presStyleLbl="node1" presStyleIdx="2" presStyleCnt="4"/>
      <dgm:spPr/>
    </dgm:pt>
    <dgm:pt modelId="{507BED36-A202-480D-94E3-D8C4EA5B4818}" type="pres">
      <dgm:prSet presAssocID="{92F3D9C5-A3C1-4683-A000-9EF44B94D934}" presName="rect3" presStyleLbl="alignAcc1" presStyleIdx="2" presStyleCnt="4"/>
      <dgm:spPr/>
    </dgm:pt>
    <dgm:pt modelId="{6D0F141E-80A2-495C-890D-7DDA9FAEEDE9}" type="pres">
      <dgm:prSet presAssocID="{B95B8315-BE5D-4422-987B-05FB119C759E}" presName="vertSpace4" presStyleLbl="node1" presStyleIdx="2" presStyleCnt="4"/>
      <dgm:spPr/>
    </dgm:pt>
    <dgm:pt modelId="{CF71D53C-9141-48D5-88A5-8A3DEA95E9BE}" type="pres">
      <dgm:prSet presAssocID="{B95B8315-BE5D-4422-987B-05FB119C759E}" presName="circle4" presStyleLbl="node1" presStyleIdx="3" presStyleCnt="4"/>
      <dgm:spPr/>
    </dgm:pt>
    <dgm:pt modelId="{D7980AE6-3F53-46E0-83DD-FA386033EE40}" type="pres">
      <dgm:prSet presAssocID="{B95B8315-BE5D-4422-987B-05FB119C759E}" presName="rect4" presStyleLbl="alignAcc1" presStyleIdx="3" presStyleCnt="4"/>
      <dgm:spPr/>
    </dgm:pt>
    <dgm:pt modelId="{EA8AB45D-D100-44DB-82F5-D7D191FD8200}" type="pres">
      <dgm:prSet presAssocID="{C699B762-B6A0-4898-B367-14E7698AAFD1}" presName="rect1ParTxNoCh" presStyleLbl="alignAcc1" presStyleIdx="3" presStyleCnt="4">
        <dgm:presLayoutVars>
          <dgm:chMax val="1"/>
          <dgm:bulletEnabled val="1"/>
        </dgm:presLayoutVars>
      </dgm:prSet>
      <dgm:spPr/>
    </dgm:pt>
    <dgm:pt modelId="{CF66DC46-AA55-42C0-91E8-003ADFB1CF7F}" type="pres">
      <dgm:prSet presAssocID="{0B140667-0291-4705-9F98-A941382B0909}" presName="rect2ParTxNoCh" presStyleLbl="alignAcc1" presStyleIdx="3" presStyleCnt="4">
        <dgm:presLayoutVars>
          <dgm:chMax val="1"/>
          <dgm:bulletEnabled val="1"/>
        </dgm:presLayoutVars>
      </dgm:prSet>
      <dgm:spPr/>
    </dgm:pt>
    <dgm:pt modelId="{A9FCAA0B-7288-41A9-8149-559F8082FFBD}" type="pres">
      <dgm:prSet presAssocID="{92F3D9C5-A3C1-4683-A000-9EF44B94D934}" presName="rect3ParTxNoCh" presStyleLbl="alignAcc1" presStyleIdx="3" presStyleCnt="4">
        <dgm:presLayoutVars>
          <dgm:chMax val="1"/>
          <dgm:bulletEnabled val="1"/>
        </dgm:presLayoutVars>
      </dgm:prSet>
      <dgm:spPr/>
    </dgm:pt>
    <dgm:pt modelId="{C0C38990-FF1F-4198-918C-933784273B61}" type="pres">
      <dgm:prSet presAssocID="{B95B8315-BE5D-4422-987B-05FB119C759E}" presName="rect4ParTxNoCh" presStyleLbl="alignAcc1" presStyleIdx="3" presStyleCnt="4">
        <dgm:presLayoutVars>
          <dgm:chMax val="1"/>
          <dgm:bulletEnabled val="1"/>
        </dgm:presLayoutVars>
      </dgm:prSet>
      <dgm:spPr/>
    </dgm:pt>
  </dgm:ptLst>
  <dgm:cxnLst>
    <dgm:cxn modelId="{861D3906-4805-4A3E-BE0E-38D7539F6FAB}" type="presOf" srcId="{92F3D9C5-A3C1-4683-A000-9EF44B94D934}" destId="{A9FCAA0B-7288-41A9-8149-559F8082FFBD}" srcOrd="1" destOrd="0" presId="urn:microsoft.com/office/officeart/2005/8/layout/target3"/>
    <dgm:cxn modelId="{27E50F36-D7EF-4E6A-B679-B9E053E446D8}" srcId="{B72290AA-5DD0-457E-9EEE-FF7D76CA386C}" destId="{B95B8315-BE5D-4422-987B-05FB119C759E}" srcOrd="3" destOrd="0" parTransId="{7FAA965B-0619-4A6E-B0EE-2C0A7BFCE803}" sibTransId="{E4865B36-63FC-4105-BA48-3333A402B50F}"/>
    <dgm:cxn modelId="{F1965E5B-0D18-4545-86D4-DBD9F899DDCF}" type="presOf" srcId="{B95B8315-BE5D-4422-987B-05FB119C759E}" destId="{D7980AE6-3F53-46E0-83DD-FA386033EE40}" srcOrd="0" destOrd="0" presId="urn:microsoft.com/office/officeart/2005/8/layout/target3"/>
    <dgm:cxn modelId="{F10B2763-5F87-4A46-948A-93079BFD4434}" type="presOf" srcId="{0B140667-0291-4705-9F98-A941382B0909}" destId="{D474C3C6-891A-4AD5-8D02-7934CB57C960}" srcOrd="0" destOrd="0" presId="urn:microsoft.com/office/officeart/2005/8/layout/target3"/>
    <dgm:cxn modelId="{9C429766-8D13-41A4-8288-DE7E14916162}" type="presOf" srcId="{B95B8315-BE5D-4422-987B-05FB119C759E}" destId="{C0C38990-FF1F-4198-918C-933784273B61}" srcOrd="1" destOrd="0" presId="urn:microsoft.com/office/officeart/2005/8/layout/target3"/>
    <dgm:cxn modelId="{B9741E77-4390-4326-9B70-599EC3299647}" srcId="{B72290AA-5DD0-457E-9EEE-FF7D76CA386C}" destId="{0B140667-0291-4705-9F98-A941382B0909}" srcOrd="1" destOrd="0" parTransId="{0F1C10C7-23C7-46DE-8B75-02787710C05D}" sibTransId="{495F35DF-878F-4B42-953A-F113B1B3F283}"/>
    <dgm:cxn modelId="{4F937977-5D7F-44E1-8F8C-3CA38A0E6FB3}" type="presOf" srcId="{0B140667-0291-4705-9F98-A941382B0909}" destId="{CF66DC46-AA55-42C0-91E8-003ADFB1CF7F}" srcOrd="1" destOrd="0" presId="urn:microsoft.com/office/officeart/2005/8/layout/target3"/>
    <dgm:cxn modelId="{32EF3359-DF93-43E1-AF30-1E57A08DCCE3}" srcId="{B72290AA-5DD0-457E-9EEE-FF7D76CA386C}" destId="{C699B762-B6A0-4898-B367-14E7698AAFD1}" srcOrd="0" destOrd="0" parTransId="{5E359B8F-F9CD-4796-8DE2-5B63B6B3427C}" sibTransId="{8016668C-1CE9-4981-B4AE-FED752A9FE04}"/>
    <dgm:cxn modelId="{B8656CB5-48C6-4413-8160-EB6DE239E466}" type="presOf" srcId="{C699B762-B6A0-4898-B367-14E7698AAFD1}" destId="{EA8AB45D-D100-44DB-82F5-D7D191FD8200}" srcOrd="1" destOrd="0" presId="urn:microsoft.com/office/officeart/2005/8/layout/target3"/>
    <dgm:cxn modelId="{10244DBE-9B3F-4145-984C-493BF3E40C61}" type="presOf" srcId="{92F3D9C5-A3C1-4683-A000-9EF44B94D934}" destId="{507BED36-A202-480D-94E3-D8C4EA5B4818}" srcOrd="0" destOrd="0" presId="urn:microsoft.com/office/officeart/2005/8/layout/target3"/>
    <dgm:cxn modelId="{524411C8-894D-4CE4-8534-2859EE4368E9}" type="presOf" srcId="{C699B762-B6A0-4898-B367-14E7698AAFD1}" destId="{74952265-E00E-42E8-9EF8-F9876B923E40}" srcOrd="0" destOrd="0" presId="urn:microsoft.com/office/officeart/2005/8/layout/target3"/>
    <dgm:cxn modelId="{AE754DF0-CBDF-4ECF-B93F-67A253657B14}" srcId="{B72290AA-5DD0-457E-9EEE-FF7D76CA386C}" destId="{92F3D9C5-A3C1-4683-A000-9EF44B94D934}" srcOrd="2" destOrd="0" parTransId="{713FE5A7-1CE9-41DF-83AA-AF337BE501F0}" sibTransId="{1CC64890-54FA-48B4-A514-F548E27892E5}"/>
    <dgm:cxn modelId="{32A9BFF9-8C46-4B6F-B11B-833E99CCCD10}" type="presOf" srcId="{B72290AA-5DD0-457E-9EEE-FF7D76CA386C}" destId="{60F9F93E-92CB-4003-AA94-144F3DE03742}" srcOrd="0" destOrd="0" presId="urn:microsoft.com/office/officeart/2005/8/layout/target3"/>
    <dgm:cxn modelId="{62673B09-77D5-4764-B7EB-238A942CF88F}" type="presParOf" srcId="{60F9F93E-92CB-4003-AA94-144F3DE03742}" destId="{3C79B6A0-A90A-431C-935D-66267CA216FD}" srcOrd="0" destOrd="0" presId="urn:microsoft.com/office/officeart/2005/8/layout/target3"/>
    <dgm:cxn modelId="{F791246E-687D-4895-BE5B-344CD5425793}" type="presParOf" srcId="{60F9F93E-92CB-4003-AA94-144F3DE03742}" destId="{EE981814-0368-40C5-8563-52EAD5967366}" srcOrd="1" destOrd="0" presId="urn:microsoft.com/office/officeart/2005/8/layout/target3"/>
    <dgm:cxn modelId="{EFF716B5-E241-4E8E-A49D-86F4BF7842C9}" type="presParOf" srcId="{60F9F93E-92CB-4003-AA94-144F3DE03742}" destId="{74952265-E00E-42E8-9EF8-F9876B923E40}" srcOrd="2" destOrd="0" presId="urn:microsoft.com/office/officeart/2005/8/layout/target3"/>
    <dgm:cxn modelId="{B08CB746-BF96-4A5C-8E4D-9DA6A8EA21B3}" type="presParOf" srcId="{60F9F93E-92CB-4003-AA94-144F3DE03742}" destId="{36D38B20-C4E5-404A-A392-B4A6ECC11039}" srcOrd="3" destOrd="0" presId="urn:microsoft.com/office/officeart/2005/8/layout/target3"/>
    <dgm:cxn modelId="{270BADC8-2412-45C3-A02C-9CC551CB9706}" type="presParOf" srcId="{60F9F93E-92CB-4003-AA94-144F3DE03742}" destId="{22445DE8-5B7E-4E8B-AE8D-E28016745BC9}" srcOrd="4" destOrd="0" presId="urn:microsoft.com/office/officeart/2005/8/layout/target3"/>
    <dgm:cxn modelId="{BCA62334-9FA7-44EB-828B-6B3C14CBBB7B}" type="presParOf" srcId="{60F9F93E-92CB-4003-AA94-144F3DE03742}" destId="{D474C3C6-891A-4AD5-8D02-7934CB57C960}" srcOrd="5" destOrd="0" presId="urn:microsoft.com/office/officeart/2005/8/layout/target3"/>
    <dgm:cxn modelId="{4483761B-DF13-4BF7-9005-191E854BD848}" type="presParOf" srcId="{60F9F93E-92CB-4003-AA94-144F3DE03742}" destId="{8529E3DB-5EA0-4E11-9412-6FE3BB2E64A4}" srcOrd="6" destOrd="0" presId="urn:microsoft.com/office/officeart/2005/8/layout/target3"/>
    <dgm:cxn modelId="{66DE90E8-B209-4C86-86D6-B4745AC9B061}" type="presParOf" srcId="{60F9F93E-92CB-4003-AA94-144F3DE03742}" destId="{1C2C1ACA-B5E8-4AA0-94C2-DAEAE383EF69}" srcOrd="7" destOrd="0" presId="urn:microsoft.com/office/officeart/2005/8/layout/target3"/>
    <dgm:cxn modelId="{1B63AF30-AE69-4948-9D92-D89E8428B162}" type="presParOf" srcId="{60F9F93E-92CB-4003-AA94-144F3DE03742}" destId="{507BED36-A202-480D-94E3-D8C4EA5B4818}" srcOrd="8" destOrd="0" presId="urn:microsoft.com/office/officeart/2005/8/layout/target3"/>
    <dgm:cxn modelId="{74D82FCF-BB89-4897-B6B5-F37E89E60700}" type="presParOf" srcId="{60F9F93E-92CB-4003-AA94-144F3DE03742}" destId="{6D0F141E-80A2-495C-890D-7DDA9FAEEDE9}" srcOrd="9" destOrd="0" presId="urn:microsoft.com/office/officeart/2005/8/layout/target3"/>
    <dgm:cxn modelId="{C4D65FE9-7148-467F-840D-0F5AD9CC59D4}" type="presParOf" srcId="{60F9F93E-92CB-4003-AA94-144F3DE03742}" destId="{CF71D53C-9141-48D5-88A5-8A3DEA95E9BE}" srcOrd="10" destOrd="0" presId="urn:microsoft.com/office/officeart/2005/8/layout/target3"/>
    <dgm:cxn modelId="{DB07C9CE-0150-4F97-830F-AA0A167D104C}" type="presParOf" srcId="{60F9F93E-92CB-4003-AA94-144F3DE03742}" destId="{D7980AE6-3F53-46E0-83DD-FA386033EE40}" srcOrd="11" destOrd="0" presId="urn:microsoft.com/office/officeart/2005/8/layout/target3"/>
    <dgm:cxn modelId="{FFFFAD12-06B9-48A3-B0D6-38CD062DF6CA}" type="presParOf" srcId="{60F9F93E-92CB-4003-AA94-144F3DE03742}" destId="{EA8AB45D-D100-44DB-82F5-D7D191FD8200}" srcOrd="12" destOrd="0" presId="urn:microsoft.com/office/officeart/2005/8/layout/target3"/>
    <dgm:cxn modelId="{643BF806-A97F-4FFF-A9C5-F5A354916319}" type="presParOf" srcId="{60F9F93E-92CB-4003-AA94-144F3DE03742}" destId="{CF66DC46-AA55-42C0-91E8-003ADFB1CF7F}" srcOrd="13" destOrd="0" presId="urn:microsoft.com/office/officeart/2005/8/layout/target3"/>
    <dgm:cxn modelId="{11B2E901-A3D9-40E6-9EC3-3D9C1E675DE9}" type="presParOf" srcId="{60F9F93E-92CB-4003-AA94-144F3DE03742}" destId="{A9FCAA0B-7288-41A9-8149-559F8082FFBD}" srcOrd="14" destOrd="0" presId="urn:microsoft.com/office/officeart/2005/8/layout/target3"/>
    <dgm:cxn modelId="{F2ACAF86-AEF3-4AE3-A2A4-383C704DE224}" type="presParOf" srcId="{60F9F93E-92CB-4003-AA94-144F3DE03742}" destId="{C0C38990-FF1F-4198-918C-933784273B61}"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2290AA-5DD0-457E-9EEE-FF7D76CA386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699B762-B6A0-4898-B367-14E7698AAFD1}">
      <dgm:prSet custT="1"/>
      <dgm:spPr/>
      <dgm:t>
        <a:bodyPr/>
        <a:lstStyle/>
        <a:p>
          <a:pPr rtl="0"/>
          <a:r>
            <a:rPr lang="en-US" sz="2000" b="1" dirty="0"/>
            <a:t>Position Allocation - </a:t>
          </a:r>
          <a:r>
            <a:rPr lang="en-US" sz="1800" b="1" i="1" dirty="0">
              <a:solidFill>
                <a:schemeClr val="accent2">
                  <a:lumMod val="75000"/>
                </a:schemeClr>
              </a:solidFill>
            </a:rPr>
            <a:t>Flexibility</a:t>
          </a:r>
        </a:p>
      </dgm:t>
    </dgm:pt>
    <dgm:pt modelId="{5E359B8F-F9CD-4796-8DE2-5B63B6B3427C}" type="parTrans" cxnId="{32EF3359-DF93-43E1-AF30-1E57A08DCCE3}">
      <dgm:prSet/>
      <dgm:spPr/>
      <dgm:t>
        <a:bodyPr/>
        <a:lstStyle/>
        <a:p>
          <a:endParaRPr lang="en-US"/>
        </a:p>
      </dgm:t>
    </dgm:pt>
    <dgm:pt modelId="{8016668C-1CE9-4981-B4AE-FED752A9FE04}" type="sibTrans" cxnId="{32EF3359-DF93-43E1-AF30-1E57A08DCCE3}">
      <dgm:prSet/>
      <dgm:spPr/>
      <dgm:t>
        <a:bodyPr/>
        <a:lstStyle/>
        <a:p>
          <a:endParaRPr lang="en-US"/>
        </a:p>
      </dgm:t>
    </dgm:pt>
    <dgm:pt modelId="{60F9F93E-92CB-4003-AA94-144F3DE03742}" type="pres">
      <dgm:prSet presAssocID="{B72290AA-5DD0-457E-9EEE-FF7D76CA386C}" presName="Name0" presStyleCnt="0">
        <dgm:presLayoutVars>
          <dgm:chMax val="7"/>
          <dgm:dir/>
          <dgm:animLvl val="lvl"/>
          <dgm:resizeHandles val="exact"/>
        </dgm:presLayoutVars>
      </dgm:prSet>
      <dgm:spPr/>
    </dgm:pt>
    <dgm:pt modelId="{3C79B6A0-A90A-431C-935D-66267CA216FD}" type="pres">
      <dgm:prSet presAssocID="{C699B762-B6A0-4898-B367-14E7698AAFD1}" presName="circle1" presStyleLbl="node1" presStyleIdx="0" presStyleCnt="1"/>
      <dgm:spPr/>
    </dgm:pt>
    <dgm:pt modelId="{EE981814-0368-40C5-8563-52EAD5967366}" type="pres">
      <dgm:prSet presAssocID="{C699B762-B6A0-4898-B367-14E7698AAFD1}" presName="space" presStyleCnt="0"/>
      <dgm:spPr/>
    </dgm:pt>
    <dgm:pt modelId="{74952265-E00E-42E8-9EF8-F9876B923E40}" type="pres">
      <dgm:prSet presAssocID="{C699B762-B6A0-4898-B367-14E7698AAFD1}" presName="rect1" presStyleLbl="alignAcc1" presStyleIdx="0" presStyleCnt="1" custLinFactNeighborX="8005" custLinFactNeighborY="870"/>
      <dgm:spPr/>
    </dgm:pt>
    <dgm:pt modelId="{EA8AB45D-D100-44DB-82F5-D7D191FD8200}" type="pres">
      <dgm:prSet presAssocID="{C699B762-B6A0-4898-B367-14E7698AAFD1}" presName="rect1ParTxNoCh" presStyleLbl="alignAcc1" presStyleIdx="0" presStyleCnt="1">
        <dgm:presLayoutVars>
          <dgm:chMax val="1"/>
          <dgm:bulletEnabled val="1"/>
        </dgm:presLayoutVars>
      </dgm:prSet>
      <dgm:spPr/>
    </dgm:pt>
  </dgm:ptLst>
  <dgm:cxnLst>
    <dgm:cxn modelId="{A7182D0A-5BC3-434D-9217-37E9DA39BA29}" type="presOf" srcId="{C699B762-B6A0-4898-B367-14E7698AAFD1}" destId="{EA8AB45D-D100-44DB-82F5-D7D191FD8200}" srcOrd="1" destOrd="0" presId="urn:microsoft.com/office/officeart/2005/8/layout/target3"/>
    <dgm:cxn modelId="{6A1E6563-D826-4E60-8A9D-32DE43A46DCF}" type="presOf" srcId="{B72290AA-5DD0-457E-9EEE-FF7D76CA386C}" destId="{60F9F93E-92CB-4003-AA94-144F3DE03742}" srcOrd="0" destOrd="0" presId="urn:microsoft.com/office/officeart/2005/8/layout/target3"/>
    <dgm:cxn modelId="{32EF3359-DF93-43E1-AF30-1E57A08DCCE3}" srcId="{B72290AA-5DD0-457E-9EEE-FF7D76CA386C}" destId="{C699B762-B6A0-4898-B367-14E7698AAFD1}" srcOrd="0" destOrd="0" parTransId="{5E359B8F-F9CD-4796-8DE2-5B63B6B3427C}" sibTransId="{8016668C-1CE9-4981-B4AE-FED752A9FE04}"/>
    <dgm:cxn modelId="{91CEBFFE-5570-4EB0-AB3C-55E20EA2D2A4}" type="presOf" srcId="{C699B762-B6A0-4898-B367-14E7698AAFD1}" destId="{74952265-E00E-42E8-9EF8-F9876B923E40}" srcOrd="0" destOrd="0" presId="urn:microsoft.com/office/officeart/2005/8/layout/target3"/>
    <dgm:cxn modelId="{91EE4F64-B99A-47F8-A33D-81BD821F9573}" type="presParOf" srcId="{60F9F93E-92CB-4003-AA94-144F3DE03742}" destId="{3C79B6A0-A90A-431C-935D-66267CA216FD}" srcOrd="0" destOrd="0" presId="urn:microsoft.com/office/officeart/2005/8/layout/target3"/>
    <dgm:cxn modelId="{AAF90C50-CABD-4D08-B007-8380E84B2B9B}" type="presParOf" srcId="{60F9F93E-92CB-4003-AA94-144F3DE03742}" destId="{EE981814-0368-40C5-8563-52EAD5967366}" srcOrd="1" destOrd="0" presId="urn:microsoft.com/office/officeart/2005/8/layout/target3"/>
    <dgm:cxn modelId="{291F7296-ECF9-476D-9458-D7BF5D1E4B39}" type="presParOf" srcId="{60F9F93E-92CB-4003-AA94-144F3DE03742}" destId="{74952265-E00E-42E8-9EF8-F9876B923E40}" srcOrd="2" destOrd="0" presId="urn:microsoft.com/office/officeart/2005/8/layout/target3"/>
    <dgm:cxn modelId="{DBF91AFB-7A3F-4D7F-BF66-AFAC35DD94F6}" type="presParOf" srcId="{60F9F93E-92CB-4003-AA94-144F3DE03742}" destId="{EA8AB45D-D100-44DB-82F5-D7D191FD820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CCB37C-E42F-482C-A60A-5F6FB1C096D1}"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en-US"/>
        </a:p>
      </dgm:t>
    </dgm:pt>
    <dgm:pt modelId="{229FADA0-B718-468F-8283-3DA8AF58A584}">
      <dgm:prSet/>
      <dgm:spPr/>
      <dgm:t>
        <a:bodyPr/>
        <a:lstStyle/>
        <a:p>
          <a:pPr rtl="0"/>
          <a:r>
            <a:rPr lang="en-US" b="1" dirty="0"/>
            <a:t>Principal</a:t>
          </a:r>
          <a:endParaRPr lang="en-US" dirty="0"/>
        </a:p>
      </dgm:t>
    </dgm:pt>
    <dgm:pt modelId="{28E4088A-1BDA-4BBC-B678-8E9F4BDD6591}" type="parTrans" cxnId="{5D7C295D-DD4F-4710-A2B6-0163D4949900}">
      <dgm:prSet/>
      <dgm:spPr/>
      <dgm:t>
        <a:bodyPr/>
        <a:lstStyle/>
        <a:p>
          <a:endParaRPr lang="en-US"/>
        </a:p>
      </dgm:t>
    </dgm:pt>
    <dgm:pt modelId="{BE1CA8EA-6D8F-437C-813B-6C8AF8EAEB33}" type="sibTrans" cxnId="{5D7C295D-DD4F-4710-A2B6-0163D4949900}">
      <dgm:prSet/>
      <dgm:spPr/>
      <dgm:t>
        <a:bodyPr/>
        <a:lstStyle/>
        <a:p>
          <a:endParaRPr lang="en-US"/>
        </a:p>
      </dgm:t>
    </dgm:pt>
    <dgm:pt modelId="{78ECB602-A9EF-44EA-93E0-8DF71D980375}">
      <dgm:prSet/>
      <dgm:spPr/>
      <dgm:t>
        <a:bodyPr/>
        <a:lstStyle/>
        <a:p>
          <a:pPr rtl="0"/>
          <a:r>
            <a:rPr lang="en-US" b="1" dirty="0"/>
            <a:t>PAC/PTSO </a:t>
          </a:r>
          <a:endParaRPr lang="en-US" dirty="0"/>
        </a:p>
      </dgm:t>
    </dgm:pt>
    <dgm:pt modelId="{896516E3-42E1-4668-804E-181E7C88C5B7}" type="parTrans" cxnId="{070D25BF-6A4E-4D78-A3EF-565C766B06C6}">
      <dgm:prSet/>
      <dgm:spPr/>
      <dgm:t>
        <a:bodyPr/>
        <a:lstStyle/>
        <a:p>
          <a:endParaRPr lang="en-US"/>
        </a:p>
      </dgm:t>
    </dgm:pt>
    <dgm:pt modelId="{05B049E1-458B-42AA-9259-B21A0ACF88A2}" type="sibTrans" cxnId="{070D25BF-6A4E-4D78-A3EF-565C766B06C6}">
      <dgm:prSet/>
      <dgm:spPr/>
      <dgm:t>
        <a:bodyPr/>
        <a:lstStyle/>
        <a:p>
          <a:endParaRPr lang="en-US"/>
        </a:p>
      </dgm:t>
    </dgm:pt>
    <dgm:pt modelId="{10D7EF29-5859-4E02-A066-05C0C24CB9A4}" type="pres">
      <dgm:prSet presAssocID="{7ECCB37C-E42F-482C-A60A-5F6FB1C096D1}" presName="Name0" presStyleCnt="0">
        <dgm:presLayoutVars>
          <dgm:dir/>
          <dgm:resizeHandles val="exact"/>
        </dgm:presLayoutVars>
      </dgm:prSet>
      <dgm:spPr/>
    </dgm:pt>
    <dgm:pt modelId="{EC01DC3A-D708-4B9D-8C22-25D38ADAA1A1}" type="pres">
      <dgm:prSet presAssocID="{229FADA0-B718-468F-8283-3DA8AF58A584}" presName="Name5" presStyleLbl="vennNode1" presStyleIdx="0" presStyleCnt="2">
        <dgm:presLayoutVars>
          <dgm:bulletEnabled val="1"/>
        </dgm:presLayoutVars>
      </dgm:prSet>
      <dgm:spPr/>
    </dgm:pt>
    <dgm:pt modelId="{2C2CBFAA-A051-4C45-9E06-43D5E5DFC00C}" type="pres">
      <dgm:prSet presAssocID="{BE1CA8EA-6D8F-437C-813B-6C8AF8EAEB33}" presName="space" presStyleCnt="0"/>
      <dgm:spPr/>
    </dgm:pt>
    <dgm:pt modelId="{90E60811-E511-4240-9B9E-A674CB98E98F}" type="pres">
      <dgm:prSet presAssocID="{78ECB602-A9EF-44EA-93E0-8DF71D980375}" presName="Name5" presStyleLbl="vennNode1" presStyleIdx="1" presStyleCnt="2">
        <dgm:presLayoutVars>
          <dgm:bulletEnabled val="1"/>
        </dgm:presLayoutVars>
      </dgm:prSet>
      <dgm:spPr/>
    </dgm:pt>
  </dgm:ptLst>
  <dgm:cxnLst>
    <dgm:cxn modelId="{4ABC191C-30C2-4F72-B17C-D903E94E2087}" type="presOf" srcId="{7ECCB37C-E42F-482C-A60A-5F6FB1C096D1}" destId="{10D7EF29-5859-4E02-A066-05C0C24CB9A4}" srcOrd="0" destOrd="0" presId="urn:microsoft.com/office/officeart/2005/8/layout/venn3"/>
    <dgm:cxn modelId="{5D7C295D-DD4F-4710-A2B6-0163D4949900}" srcId="{7ECCB37C-E42F-482C-A60A-5F6FB1C096D1}" destId="{229FADA0-B718-468F-8283-3DA8AF58A584}" srcOrd="0" destOrd="0" parTransId="{28E4088A-1BDA-4BBC-B678-8E9F4BDD6591}" sibTransId="{BE1CA8EA-6D8F-437C-813B-6C8AF8EAEB33}"/>
    <dgm:cxn modelId="{52BA168C-4130-4365-AA71-5AAD82C37E99}" type="presOf" srcId="{229FADA0-B718-468F-8283-3DA8AF58A584}" destId="{EC01DC3A-D708-4B9D-8C22-25D38ADAA1A1}" srcOrd="0" destOrd="0" presId="urn:microsoft.com/office/officeart/2005/8/layout/venn3"/>
    <dgm:cxn modelId="{070D25BF-6A4E-4D78-A3EF-565C766B06C6}" srcId="{7ECCB37C-E42F-482C-A60A-5F6FB1C096D1}" destId="{78ECB602-A9EF-44EA-93E0-8DF71D980375}" srcOrd="1" destOrd="0" parTransId="{896516E3-42E1-4668-804E-181E7C88C5B7}" sibTransId="{05B049E1-458B-42AA-9259-B21A0ACF88A2}"/>
    <dgm:cxn modelId="{EBE34BBF-A0EB-40D2-B41B-74C014A3858F}" type="presOf" srcId="{78ECB602-A9EF-44EA-93E0-8DF71D980375}" destId="{90E60811-E511-4240-9B9E-A674CB98E98F}" srcOrd="0" destOrd="0" presId="urn:microsoft.com/office/officeart/2005/8/layout/venn3"/>
    <dgm:cxn modelId="{CFA3B6AE-58D1-438F-B8D1-A995CE39DB34}" type="presParOf" srcId="{10D7EF29-5859-4E02-A066-05C0C24CB9A4}" destId="{EC01DC3A-D708-4B9D-8C22-25D38ADAA1A1}" srcOrd="0" destOrd="0" presId="urn:microsoft.com/office/officeart/2005/8/layout/venn3"/>
    <dgm:cxn modelId="{10852405-8A02-4F22-B50B-767F992987EC}" type="presParOf" srcId="{10D7EF29-5859-4E02-A066-05C0C24CB9A4}" destId="{2C2CBFAA-A051-4C45-9E06-43D5E5DFC00C}" srcOrd="1" destOrd="0" presId="urn:microsoft.com/office/officeart/2005/8/layout/venn3"/>
    <dgm:cxn modelId="{7FDEFA09-B80B-46CC-A40F-28D0421759A1}" type="presParOf" srcId="{10D7EF29-5859-4E02-A066-05C0C24CB9A4}" destId="{90E60811-E511-4240-9B9E-A674CB98E98F}" srcOrd="2" destOrd="0" presId="urn:microsoft.com/office/officeart/2005/8/layout/venn3"/>
  </dgm:cxnLst>
  <dgm:bg>
    <a:solidFill>
      <a:schemeClr val="accent2">
        <a:lumMod val="20000"/>
        <a:lumOff val="80000"/>
      </a:schemeClr>
    </a:solidFill>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24A7FE-C74A-4AB1-86A1-6CB872F2A98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95ADD62-2532-4A5B-8708-19C84DBA86DE}">
      <dgm:prSet phldrT="[Text]"/>
      <dgm:spPr/>
      <dgm:t>
        <a:bodyPr/>
        <a:lstStyle/>
        <a:p>
          <a:r>
            <a:rPr lang="en-US" b="1" dirty="0"/>
            <a:t>School</a:t>
          </a:r>
        </a:p>
      </dgm:t>
    </dgm:pt>
    <dgm:pt modelId="{B443B88D-3F30-45B5-9573-FE2EAD187CAE}" type="parTrans" cxnId="{B7027541-A115-4EEA-8404-798A501A221F}">
      <dgm:prSet/>
      <dgm:spPr/>
      <dgm:t>
        <a:bodyPr/>
        <a:lstStyle/>
        <a:p>
          <a:endParaRPr lang="en-US"/>
        </a:p>
      </dgm:t>
    </dgm:pt>
    <dgm:pt modelId="{A067FFEF-95C0-4B73-9246-C9D85E80C3E2}" type="sibTrans" cxnId="{B7027541-A115-4EEA-8404-798A501A221F}">
      <dgm:prSet/>
      <dgm:spPr/>
      <dgm:t>
        <a:bodyPr/>
        <a:lstStyle/>
        <a:p>
          <a:endParaRPr lang="en-US" dirty="0"/>
        </a:p>
      </dgm:t>
    </dgm:pt>
    <dgm:pt modelId="{6C976431-44E6-4BD7-B5C1-2DD7534CA6A0}">
      <dgm:prSet phldrT="[Text]"/>
      <dgm:spPr/>
      <dgm:t>
        <a:bodyPr/>
        <a:lstStyle/>
        <a:p>
          <a:r>
            <a:rPr lang="en-US" b="1" dirty="0"/>
            <a:t>District</a:t>
          </a:r>
        </a:p>
      </dgm:t>
    </dgm:pt>
    <dgm:pt modelId="{EAAD9EF4-0BA0-4C3E-BF0F-2FC83AC1CAC3}" type="parTrans" cxnId="{584B4B18-AD2F-498A-B587-A25C230FF5C7}">
      <dgm:prSet/>
      <dgm:spPr/>
      <dgm:t>
        <a:bodyPr/>
        <a:lstStyle/>
        <a:p>
          <a:endParaRPr lang="en-US"/>
        </a:p>
      </dgm:t>
    </dgm:pt>
    <dgm:pt modelId="{47A473F0-86DE-405D-AE0C-4353E9CF49DC}" type="sibTrans" cxnId="{584B4B18-AD2F-498A-B587-A25C230FF5C7}">
      <dgm:prSet/>
      <dgm:spPr/>
      <dgm:t>
        <a:bodyPr/>
        <a:lstStyle/>
        <a:p>
          <a:endParaRPr lang="en-US"/>
        </a:p>
      </dgm:t>
    </dgm:pt>
    <dgm:pt modelId="{F775B73E-4924-440F-9F8F-4D8790F77252}">
      <dgm:prSet phldrT="[Text]" custT="1"/>
      <dgm:spPr/>
      <dgm:t>
        <a:bodyPr/>
        <a:lstStyle/>
        <a:p>
          <a:r>
            <a:rPr lang="en-US" sz="1300" dirty="0"/>
            <a:t>The Financial Management Supervisor reviews, approves, or contacts the school for any questions.</a:t>
          </a:r>
        </a:p>
      </dgm:t>
    </dgm:pt>
    <dgm:pt modelId="{CA3997D8-2D9E-45C9-B4E9-131352F92E90}" type="parTrans" cxnId="{49EA756C-61E5-4EEA-9396-C72F06AF5C15}">
      <dgm:prSet/>
      <dgm:spPr/>
      <dgm:t>
        <a:bodyPr/>
        <a:lstStyle/>
        <a:p>
          <a:endParaRPr lang="en-US"/>
        </a:p>
      </dgm:t>
    </dgm:pt>
    <dgm:pt modelId="{80C57B64-7EF9-4048-AA1B-65B3400FD2DD}" type="sibTrans" cxnId="{49EA756C-61E5-4EEA-9396-C72F06AF5C15}">
      <dgm:prSet/>
      <dgm:spPr/>
      <dgm:t>
        <a:bodyPr/>
        <a:lstStyle/>
        <a:p>
          <a:endParaRPr lang="en-US"/>
        </a:p>
      </dgm:t>
    </dgm:pt>
    <dgm:pt modelId="{ECAB7883-E3BE-4338-B04D-989B15326C77}">
      <dgm:prSet phldrT="[Text]"/>
      <dgm:spPr/>
      <dgm:t>
        <a:bodyPr/>
        <a:lstStyle/>
        <a:p>
          <a:r>
            <a:rPr lang="en-US" b="1" dirty="0"/>
            <a:t>District</a:t>
          </a:r>
        </a:p>
      </dgm:t>
    </dgm:pt>
    <dgm:pt modelId="{C36A9678-58CD-4097-8C48-E77530C6C933}" type="sibTrans" cxnId="{7C80831F-6919-47F0-AEA2-CD2E17C1E645}">
      <dgm:prSet/>
      <dgm:spPr/>
      <dgm:t>
        <a:bodyPr/>
        <a:lstStyle/>
        <a:p>
          <a:endParaRPr lang="en-US" dirty="0"/>
        </a:p>
      </dgm:t>
    </dgm:pt>
    <dgm:pt modelId="{85653F4F-98DD-477A-88A3-BDBFAA07401C}" type="parTrans" cxnId="{7C80831F-6919-47F0-AEA2-CD2E17C1E645}">
      <dgm:prSet/>
      <dgm:spPr/>
      <dgm:t>
        <a:bodyPr/>
        <a:lstStyle/>
        <a:p>
          <a:endParaRPr lang="en-US"/>
        </a:p>
      </dgm:t>
    </dgm:pt>
    <dgm:pt modelId="{CA10A78C-31B7-4B1D-81A0-325F23437897}">
      <dgm:prSet phldrT="[Text]" custT="1"/>
      <dgm:spPr/>
      <dgm:t>
        <a:bodyPr/>
        <a:lstStyle/>
        <a:p>
          <a:r>
            <a:rPr lang="en-US" sz="1300" dirty="0"/>
            <a:t>As requested by the Principal, the  Business/Grant Support Partner enters the requested budget transfer in Munis.</a:t>
          </a:r>
        </a:p>
      </dgm:t>
    </dgm:pt>
    <dgm:pt modelId="{229F6965-0D95-4891-8B1E-6CC348690263}" type="parTrans" cxnId="{513638AA-9753-4658-8734-72F7C48F2E26}">
      <dgm:prSet/>
      <dgm:spPr/>
      <dgm:t>
        <a:bodyPr/>
        <a:lstStyle/>
        <a:p>
          <a:endParaRPr lang="en-US"/>
        </a:p>
      </dgm:t>
    </dgm:pt>
    <dgm:pt modelId="{75A6C8D1-F73E-40A7-879E-7CD644368C44}" type="sibTrans" cxnId="{513638AA-9753-4658-8734-72F7C48F2E26}">
      <dgm:prSet/>
      <dgm:spPr/>
      <dgm:t>
        <a:bodyPr/>
        <a:lstStyle/>
        <a:p>
          <a:endParaRPr lang="en-US"/>
        </a:p>
      </dgm:t>
    </dgm:pt>
    <dgm:pt modelId="{4A8C4448-8B24-47BA-8F9F-90C3098188A1}">
      <dgm:prSet custT="1"/>
      <dgm:spPr/>
      <dgm:t>
        <a:bodyPr/>
        <a:lstStyle/>
        <a:p>
          <a:endParaRPr lang="en-US" sz="1300" dirty="0"/>
        </a:p>
      </dgm:t>
    </dgm:pt>
    <dgm:pt modelId="{0275B569-E0A8-469F-9073-A8B2CCD4A41D}" type="parTrans" cxnId="{74C4A1C1-1D17-45F5-97C9-E77A13323171}">
      <dgm:prSet/>
      <dgm:spPr/>
      <dgm:t>
        <a:bodyPr/>
        <a:lstStyle/>
        <a:p>
          <a:endParaRPr lang="en-US"/>
        </a:p>
      </dgm:t>
    </dgm:pt>
    <dgm:pt modelId="{04D5EE1A-2B97-4DB2-85AC-161F5157CCB8}" type="sibTrans" cxnId="{74C4A1C1-1D17-45F5-97C9-E77A13323171}">
      <dgm:prSet/>
      <dgm:spPr/>
      <dgm:t>
        <a:bodyPr/>
        <a:lstStyle/>
        <a:p>
          <a:endParaRPr lang="en-US"/>
        </a:p>
      </dgm:t>
    </dgm:pt>
    <dgm:pt modelId="{5E186D3D-307F-4871-A845-1694AD46AD6D}">
      <dgm:prSet phldrT="[Text]" custT="1"/>
      <dgm:spPr/>
      <dgm:t>
        <a:bodyPr/>
        <a:lstStyle/>
        <a:p>
          <a:r>
            <a:rPr lang="en-US" sz="1300" b="0" dirty="0"/>
            <a:t>The principal send budget transfer request via email.</a:t>
          </a:r>
        </a:p>
      </dgm:t>
    </dgm:pt>
    <dgm:pt modelId="{05569E74-E0AF-4B2E-9A3B-DB0B2445E0F8}" type="parTrans" cxnId="{FB3F5920-8792-44A7-BB8D-7FE79C0352A1}">
      <dgm:prSet/>
      <dgm:spPr/>
      <dgm:t>
        <a:bodyPr/>
        <a:lstStyle/>
        <a:p>
          <a:endParaRPr lang="en-US"/>
        </a:p>
      </dgm:t>
    </dgm:pt>
    <dgm:pt modelId="{247BAA8D-7432-4E26-A8D0-B7ABF73E708B}" type="sibTrans" cxnId="{FB3F5920-8792-44A7-BB8D-7FE79C0352A1}">
      <dgm:prSet/>
      <dgm:spPr/>
      <dgm:t>
        <a:bodyPr/>
        <a:lstStyle/>
        <a:p>
          <a:endParaRPr lang="en-US"/>
        </a:p>
      </dgm:t>
    </dgm:pt>
    <dgm:pt modelId="{D73C2BC8-48EF-4D79-A72C-C7CFC209D14D}">
      <dgm:prSet/>
      <dgm:spPr/>
      <dgm:t>
        <a:bodyPr/>
        <a:lstStyle/>
        <a:p>
          <a:endParaRPr lang="en-US" sz="2000" b="1" dirty="0"/>
        </a:p>
      </dgm:t>
    </dgm:pt>
    <dgm:pt modelId="{68F6C3F7-06EB-4DF3-B0A2-D645D19C2A9B}" type="parTrans" cxnId="{81D36288-3F0C-40D5-AA11-826ECC4A73A6}">
      <dgm:prSet/>
      <dgm:spPr/>
      <dgm:t>
        <a:bodyPr/>
        <a:lstStyle/>
        <a:p>
          <a:endParaRPr lang="en-US"/>
        </a:p>
      </dgm:t>
    </dgm:pt>
    <dgm:pt modelId="{D2A457E8-0E25-485A-B0D6-54AB6C562637}" type="sibTrans" cxnId="{81D36288-3F0C-40D5-AA11-826ECC4A73A6}">
      <dgm:prSet/>
      <dgm:spPr/>
      <dgm:t>
        <a:bodyPr/>
        <a:lstStyle/>
        <a:p>
          <a:endParaRPr lang="en-US"/>
        </a:p>
      </dgm:t>
    </dgm:pt>
    <dgm:pt modelId="{2DE958C9-506C-439D-836D-543BD0174813}" type="pres">
      <dgm:prSet presAssocID="{E224A7FE-C74A-4AB1-86A1-6CB872F2A98F}" presName="linearFlow" presStyleCnt="0">
        <dgm:presLayoutVars>
          <dgm:dir/>
          <dgm:animLvl val="lvl"/>
          <dgm:resizeHandles val="exact"/>
        </dgm:presLayoutVars>
      </dgm:prSet>
      <dgm:spPr/>
    </dgm:pt>
    <dgm:pt modelId="{D2B65384-56F0-412D-AB4E-AB555A76263F}" type="pres">
      <dgm:prSet presAssocID="{B95ADD62-2532-4A5B-8708-19C84DBA86DE}" presName="composite" presStyleCnt="0"/>
      <dgm:spPr/>
    </dgm:pt>
    <dgm:pt modelId="{7481E84A-ECBB-4609-8AE6-538877A28608}" type="pres">
      <dgm:prSet presAssocID="{B95ADD62-2532-4A5B-8708-19C84DBA86DE}" presName="parTx" presStyleLbl="node1" presStyleIdx="0" presStyleCnt="3">
        <dgm:presLayoutVars>
          <dgm:chMax val="0"/>
          <dgm:chPref val="0"/>
          <dgm:bulletEnabled val="1"/>
        </dgm:presLayoutVars>
      </dgm:prSet>
      <dgm:spPr/>
    </dgm:pt>
    <dgm:pt modelId="{3C89B126-146B-473C-AB21-8A7F3CC6E2F9}" type="pres">
      <dgm:prSet presAssocID="{B95ADD62-2532-4A5B-8708-19C84DBA86DE}" presName="parSh" presStyleLbl="node1" presStyleIdx="0" presStyleCnt="3"/>
      <dgm:spPr/>
    </dgm:pt>
    <dgm:pt modelId="{541644DC-1590-414F-89DF-272F13640794}" type="pres">
      <dgm:prSet presAssocID="{B95ADD62-2532-4A5B-8708-19C84DBA86DE}" presName="desTx" presStyleLbl="fgAcc1" presStyleIdx="0" presStyleCnt="3">
        <dgm:presLayoutVars>
          <dgm:bulletEnabled val="1"/>
        </dgm:presLayoutVars>
      </dgm:prSet>
      <dgm:spPr/>
    </dgm:pt>
    <dgm:pt modelId="{10E7FA9D-2500-4CBC-99AB-C3C67236CD8E}" type="pres">
      <dgm:prSet presAssocID="{A067FFEF-95C0-4B73-9246-C9D85E80C3E2}" presName="sibTrans" presStyleLbl="sibTrans2D1" presStyleIdx="0" presStyleCnt="2"/>
      <dgm:spPr/>
    </dgm:pt>
    <dgm:pt modelId="{E06769ED-4302-4527-9F61-28692A96E512}" type="pres">
      <dgm:prSet presAssocID="{A067FFEF-95C0-4B73-9246-C9D85E80C3E2}" presName="connTx" presStyleLbl="sibTrans2D1" presStyleIdx="0" presStyleCnt="2"/>
      <dgm:spPr/>
    </dgm:pt>
    <dgm:pt modelId="{D13ED891-602F-4A86-96AB-BA1001660FC9}" type="pres">
      <dgm:prSet presAssocID="{ECAB7883-E3BE-4338-B04D-989B15326C77}" presName="composite" presStyleCnt="0"/>
      <dgm:spPr/>
    </dgm:pt>
    <dgm:pt modelId="{210B459D-129F-41FB-A660-8928C377346A}" type="pres">
      <dgm:prSet presAssocID="{ECAB7883-E3BE-4338-B04D-989B15326C77}" presName="parTx" presStyleLbl="node1" presStyleIdx="0" presStyleCnt="3">
        <dgm:presLayoutVars>
          <dgm:chMax val="0"/>
          <dgm:chPref val="0"/>
          <dgm:bulletEnabled val="1"/>
        </dgm:presLayoutVars>
      </dgm:prSet>
      <dgm:spPr/>
    </dgm:pt>
    <dgm:pt modelId="{3D028915-7F88-4F55-8BC5-E97DAFC0F1B2}" type="pres">
      <dgm:prSet presAssocID="{ECAB7883-E3BE-4338-B04D-989B15326C77}" presName="parSh" presStyleLbl="node1" presStyleIdx="1" presStyleCnt="3"/>
      <dgm:spPr/>
    </dgm:pt>
    <dgm:pt modelId="{BE4551C3-2083-4C54-B8E7-3ACE87C24C1A}" type="pres">
      <dgm:prSet presAssocID="{ECAB7883-E3BE-4338-B04D-989B15326C77}" presName="desTx" presStyleLbl="fgAcc1" presStyleIdx="1" presStyleCnt="3">
        <dgm:presLayoutVars>
          <dgm:bulletEnabled val="1"/>
        </dgm:presLayoutVars>
      </dgm:prSet>
      <dgm:spPr/>
    </dgm:pt>
    <dgm:pt modelId="{ABABD39B-E97F-403B-B12A-13DBDDDC979F}" type="pres">
      <dgm:prSet presAssocID="{C36A9678-58CD-4097-8C48-E77530C6C933}" presName="sibTrans" presStyleLbl="sibTrans2D1" presStyleIdx="1" presStyleCnt="2"/>
      <dgm:spPr/>
    </dgm:pt>
    <dgm:pt modelId="{C63C38E9-350D-4A34-B9CB-EB8D860E5C78}" type="pres">
      <dgm:prSet presAssocID="{C36A9678-58CD-4097-8C48-E77530C6C933}" presName="connTx" presStyleLbl="sibTrans2D1" presStyleIdx="1" presStyleCnt="2"/>
      <dgm:spPr/>
    </dgm:pt>
    <dgm:pt modelId="{57F59EE4-57BA-4F05-93C0-6E48C6659D09}" type="pres">
      <dgm:prSet presAssocID="{6C976431-44E6-4BD7-B5C1-2DD7534CA6A0}" presName="composite" presStyleCnt="0"/>
      <dgm:spPr/>
    </dgm:pt>
    <dgm:pt modelId="{855CEB0B-105C-4073-86BA-1241A530DD2B}" type="pres">
      <dgm:prSet presAssocID="{6C976431-44E6-4BD7-B5C1-2DD7534CA6A0}" presName="parTx" presStyleLbl="node1" presStyleIdx="1" presStyleCnt="3">
        <dgm:presLayoutVars>
          <dgm:chMax val="0"/>
          <dgm:chPref val="0"/>
          <dgm:bulletEnabled val="1"/>
        </dgm:presLayoutVars>
      </dgm:prSet>
      <dgm:spPr/>
    </dgm:pt>
    <dgm:pt modelId="{7DD0D79C-E5E1-4C64-80A0-06BBBF268C72}" type="pres">
      <dgm:prSet presAssocID="{6C976431-44E6-4BD7-B5C1-2DD7534CA6A0}" presName="parSh" presStyleLbl="node1" presStyleIdx="2" presStyleCnt="3"/>
      <dgm:spPr/>
    </dgm:pt>
    <dgm:pt modelId="{3E30AE33-D3B0-4B82-96E7-AF5346F0BB96}" type="pres">
      <dgm:prSet presAssocID="{6C976431-44E6-4BD7-B5C1-2DD7534CA6A0}" presName="desTx" presStyleLbl="fgAcc1" presStyleIdx="2" presStyleCnt="3">
        <dgm:presLayoutVars>
          <dgm:bulletEnabled val="1"/>
        </dgm:presLayoutVars>
      </dgm:prSet>
      <dgm:spPr/>
    </dgm:pt>
  </dgm:ptLst>
  <dgm:cxnLst>
    <dgm:cxn modelId="{D6F0D60B-D547-42E0-B3B5-17A9F710074A}" type="presOf" srcId="{C36A9678-58CD-4097-8C48-E77530C6C933}" destId="{ABABD39B-E97F-403B-B12A-13DBDDDC979F}" srcOrd="0" destOrd="0" presId="urn:microsoft.com/office/officeart/2005/8/layout/process3"/>
    <dgm:cxn modelId="{584B4B18-AD2F-498A-B587-A25C230FF5C7}" srcId="{E224A7FE-C74A-4AB1-86A1-6CB872F2A98F}" destId="{6C976431-44E6-4BD7-B5C1-2DD7534CA6A0}" srcOrd="2" destOrd="0" parTransId="{EAAD9EF4-0BA0-4C3E-BF0F-2FC83AC1CAC3}" sibTransId="{47A473F0-86DE-405D-AE0C-4353E9CF49DC}"/>
    <dgm:cxn modelId="{3536771A-BB23-403D-83F7-78E08CCFD002}" type="presOf" srcId="{C36A9678-58CD-4097-8C48-E77530C6C933}" destId="{C63C38E9-350D-4A34-B9CB-EB8D860E5C78}" srcOrd="1" destOrd="0" presId="urn:microsoft.com/office/officeart/2005/8/layout/process3"/>
    <dgm:cxn modelId="{7E4E071B-35C0-4BC4-ABD2-59B0F0F9CFD6}" type="presOf" srcId="{D73C2BC8-48EF-4D79-A72C-C7CFC209D14D}" destId="{541644DC-1590-414F-89DF-272F13640794}" srcOrd="0" destOrd="1" presId="urn:microsoft.com/office/officeart/2005/8/layout/process3"/>
    <dgm:cxn modelId="{7C80831F-6919-47F0-AEA2-CD2E17C1E645}" srcId="{E224A7FE-C74A-4AB1-86A1-6CB872F2A98F}" destId="{ECAB7883-E3BE-4338-B04D-989B15326C77}" srcOrd="1" destOrd="0" parTransId="{85653F4F-98DD-477A-88A3-BDBFAA07401C}" sibTransId="{C36A9678-58CD-4097-8C48-E77530C6C933}"/>
    <dgm:cxn modelId="{FB3F5920-8792-44A7-BB8D-7FE79C0352A1}" srcId="{B95ADD62-2532-4A5B-8708-19C84DBA86DE}" destId="{5E186D3D-307F-4871-A845-1694AD46AD6D}" srcOrd="0" destOrd="0" parTransId="{05569E74-E0AF-4B2E-9A3B-DB0B2445E0F8}" sibTransId="{247BAA8D-7432-4E26-A8D0-B7ABF73E708B}"/>
    <dgm:cxn modelId="{3A51EA21-7E41-4220-987E-19F4312C121A}" type="presOf" srcId="{F775B73E-4924-440F-9F8F-4D8790F77252}" destId="{3E30AE33-D3B0-4B82-96E7-AF5346F0BB96}" srcOrd="0" destOrd="0" presId="urn:microsoft.com/office/officeart/2005/8/layout/process3"/>
    <dgm:cxn modelId="{214C4922-68C6-46C5-9555-43805EC8EF77}" type="presOf" srcId="{4A8C4448-8B24-47BA-8F9F-90C3098188A1}" destId="{BE4551C3-2083-4C54-B8E7-3ACE87C24C1A}" srcOrd="0" destOrd="1" presId="urn:microsoft.com/office/officeart/2005/8/layout/process3"/>
    <dgm:cxn modelId="{B7027541-A115-4EEA-8404-798A501A221F}" srcId="{E224A7FE-C74A-4AB1-86A1-6CB872F2A98F}" destId="{B95ADD62-2532-4A5B-8708-19C84DBA86DE}" srcOrd="0" destOrd="0" parTransId="{B443B88D-3F30-45B5-9573-FE2EAD187CAE}" sibTransId="{A067FFEF-95C0-4B73-9246-C9D85E80C3E2}"/>
    <dgm:cxn modelId="{49EA756C-61E5-4EEA-9396-C72F06AF5C15}" srcId="{6C976431-44E6-4BD7-B5C1-2DD7534CA6A0}" destId="{F775B73E-4924-440F-9F8F-4D8790F77252}" srcOrd="0" destOrd="0" parTransId="{CA3997D8-2D9E-45C9-B4E9-131352F92E90}" sibTransId="{80C57B64-7EF9-4048-AA1B-65B3400FD2DD}"/>
    <dgm:cxn modelId="{52E9D673-508A-4E77-A97D-D0282491005C}" type="presOf" srcId="{6C976431-44E6-4BD7-B5C1-2DD7534CA6A0}" destId="{855CEB0B-105C-4073-86BA-1241A530DD2B}" srcOrd="0" destOrd="0" presId="urn:microsoft.com/office/officeart/2005/8/layout/process3"/>
    <dgm:cxn modelId="{CE18C356-44AB-4A7E-B6EE-E1C55CC9C83E}" type="presOf" srcId="{B95ADD62-2532-4A5B-8708-19C84DBA86DE}" destId="{3C89B126-146B-473C-AB21-8A7F3CC6E2F9}" srcOrd="1" destOrd="0" presId="urn:microsoft.com/office/officeart/2005/8/layout/process3"/>
    <dgm:cxn modelId="{E17DD884-A45F-4294-A01C-1A85BBD0A350}" type="presOf" srcId="{CA10A78C-31B7-4B1D-81A0-325F23437897}" destId="{BE4551C3-2083-4C54-B8E7-3ACE87C24C1A}" srcOrd="0" destOrd="0" presId="urn:microsoft.com/office/officeart/2005/8/layout/process3"/>
    <dgm:cxn modelId="{81D36288-3F0C-40D5-AA11-826ECC4A73A6}" srcId="{B95ADD62-2532-4A5B-8708-19C84DBA86DE}" destId="{D73C2BC8-48EF-4D79-A72C-C7CFC209D14D}" srcOrd="1" destOrd="0" parTransId="{68F6C3F7-06EB-4DF3-B0A2-D645D19C2A9B}" sibTransId="{D2A457E8-0E25-485A-B0D6-54AB6C562637}"/>
    <dgm:cxn modelId="{E669BB91-E597-4269-B102-80B08DE75DCC}" type="presOf" srcId="{5E186D3D-307F-4871-A845-1694AD46AD6D}" destId="{541644DC-1590-414F-89DF-272F13640794}" srcOrd="0" destOrd="0" presId="urn:microsoft.com/office/officeart/2005/8/layout/process3"/>
    <dgm:cxn modelId="{513638AA-9753-4658-8734-72F7C48F2E26}" srcId="{ECAB7883-E3BE-4338-B04D-989B15326C77}" destId="{CA10A78C-31B7-4B1D-81A0-325F23437897}" srcOrd="0" destOrd="0" parTransId="{229F6965-0D95-4891-8B1E-6CC348690263}" sibTransId="{75A6C8D1-F73E-40A7-879E-7CD644368C44}"/>
    <dgm:cxn modelId="{CD06CDAF-A9ED-43D5-A940-6F73F5450F6A}" type="presOf" srcId="{A067FFEF-95C0-4B73-9246-C9D85E80C3E2}" destId="{10E7FA9D-2500-4CBC-99AB-C3C67236CD8E}" srcOrd="0" destOrd="0" presId="urn:microsoft.com/office/officeart/2005/8/layout/process3"/>
    <dgm:cxn modelId="{A221DAAF-0B91-4CD6-9B99-9AA269FEFE8E}" type="presOf" srcId="{ECAB7883-E3BE-4338-B04D-989B15326C77}" destId="{3D028915-7F88-4F55-8BC5-E97DAFC0F1B2}" srcOrd="1" destOrd="0" presId="urn:microsoft.com/office/officeart/2005/8/layout/process3"/>
    <dgm:cxn modelId="{676B6AB0-FEF2-4524-A3FF-AE4639457469}" type="presOf" srcId="{6C976431-44E6-4BD7-B5C1-2DD7534CA6A0}" destId="{7DD0D79C-E5E1-4C64-80A0-06BBBF268C72}" srcOrd="1" destOrd="0" presId="urn:microsoft.com/office/officeart/2005/8/layout/process3"/>
    <dgm:cxn modelId="{96C008BD-6B1A-485E-8CDB-6DB7E9292D2A}" type="presOf" srcId="{B95ADD62-2532-4A5B-8708-19C84DBA86DE}" destId="{7481E84A-ECBB-4609-8AE6-538877A28608}" srcOrd="0" destOrd="0" presId="urn:microsoft.com/office/officeart/2005/8/layout/process3"/>
    <dgm:cxn modelId="{74C4A1C1-1D17-45F5-97C9-E77A13323171}" srcId="{ECAB7883-E3BE-4338-B04D-989B15326C77}" destId="{4A8C4448-8B24-47BA-8F9F-90C3098188A1}" srcOrd="1" destOrd="0" parTransId="{0275B569-E0A8-469F-9073-A8B2CCD4A41D}" sibTransId="{04D5EE1A-2B97-4DB2-85AC-161F5157CCB8}"/>
    <dgm:cxn modelId="{BB36FEC8-81DA-4AB1-89CB-C45383B7C677}" type="presOf" srcId="{ECAB7883-E3BE-4338-B04D-989B15326C77}" destId="{210B459D-129F-41FB-A660-8928C377346A}" srcOrd="0" destOrd="0" presId="urn:microsoft.com/office/officeart/2005/8/layout/process3"/>
    <dgm:cxn modelId="{03A82AD0-7023-462E-B950-2AE4236AC51C}" type="presOf" srcId="{A067FFEF-95C0-4B73-9246-C9D85E80C3E2}" destId="{E06769ED-4302-4527-9F61-28692A96E512}" srcOrd="1" destOrd="0" presId="urn:microsoft.com/office/officeart/2005/8/layout/process3"/>
    <dgm:cxn modelId="{4D3FD2D3-184F-4FD6-9BEA-5BA72DB9583C}" type="presOf" srcId="{E224A7FE-C74A-4AB1-86A1-6CB872F2A98F}" destId="{2DE958C9-506C-439D-836D-543BD0174813}" srcOrd="0" destOrd="0" presId="urn:microsoft.com/office/officeart/2005/8/layout/process3"/>
    <dgm:cxn modelId="{28A26572-D51D-4BA7-996C-A2AC4F4BFFE8}" type="presParOf" srcId="{2DE958C9-506C-439D-836D-543BD0174813}" destId="{D2B65384-56F0-412D-AB4E-AB555A76263F}" srcOrd="0" destOrd="0" presId="urn:microsoft.com/office/officeart/2005/8/layout/process3"/>
    <dgm:cxn modelId="{A26B6974-6AAB-4B02-B6BA-125908665F35}" type="presParOf" srcId="{D2B65384-56F0-412D-AB4E-AB555A76263F}" destId="{7481E84A-ECBB-4609-8AE6-538877A28608}" srcOrd="0" destOrd="0" presId="urn:microsoft.com/office/officeart/2005/8/layout/process3"/>
    <dgm:cxn modelId="{0C190245-7E46-468C-A559-FB9EE6CB6AA8}" type="presParOf" srcId="{D2B65384-56F0-412D-AB4E-AB555A76263F}" destId="{3C89B126-146B-473C-AB21-8A7F3CC6E2F9}" srcOrd="1" destOrd="0" presId="urn:microsoft.com/office/officeart/2005/8/layout/process3"/>
    <dgm:cxn modelId="{6B0D516E-715D-4E36-82EB-D49CB9C2FC86}" type="presParOf" srcId="{D2B65384-56F0-412D-AB4E-AB555A76263F}" destId="{541644DC-1590-414F-89DF-272F13640794}" srcOrd="2" destOrd="0" presId="urn:microsoft.com/office/officeart/2005/8/layout/process3"/>
    <dgm:cxn modelId="{16F1C6EB-7404-49F8-AC41-48B1F205B8BD}" type="presParOf" srcId="{2DE958C9-506C-439D-836D-543BD0174813}" destId="{10E7FA9D-2500-4CBC-99AB-C3C67236CD8E}" srcOrd="1" destOrd="0" presId="urn:microsoft.com/office/officeart/2005/8/layout/process3"/>
    <dgm:cxn modelId="{2AF74D13-D7B0-4904-AD18-79B6259847B7}" type="presParOf" srcId="{10E7FA9D-2500-4CBC-99AB-C3C67236CD8E}" destId="{E06769ED-4302-4527-9F61-28692A96E512}" srcOrd="0" destOrd="0" presId="urn:microsoft.com/office/officeart/2005/8/layout/process3"/>
    <dgm:cxn modelId="{E7BA8D54-1FD7-4B03-905C-A281B12898A6}" type="presParOf" srcId="{2DE958C9-506C-439D-836D-543BD0174813}" destId="{D13ED891-602F-4A86-96AB-BA1001660FC9}" srcOrd="2" destOrd="0" presId="urn:microsoft.com/office/officeart/2005/8/layout/process3"/>
    <dgm:cxn modelId="{A51F78F4-BCC6-4175-8708-B5E21C7D9732}" type="presParOf" srcId="{D13ED891-602F-4A86-96AB-BA1001660FC9}" destId="{210B459D-129F-41FB-A660-8928C377346A}" srcOrd="0" destOrd="0" presId="urn:microsoft.com/office/officeart/2005/8/layout/process3"/>
    <dgm:cxn modelId="{2BDCA84D-4828-43B5-8949-F84622C62A74}" type="presParOf" srcId="{D13ED891-602F-4A86-96AB-BA1001660FC9}" destId="{3D028915-7F88-4F55-8BC5-E97DAFC0F1B2}" srcOrd="1" destOrd="0" presId="urn:microsoft.com/office/officeart/2005/8/layout/process3"/>
    <dgm:cxn modelId="{4A614314-4D47-489B-978C-E4BC838AF8D8}" type="presParOf" srcId="{D13ED891-602F-4A86-96AB-BA1001660FC9}" destId="{BE4551C3-2083-4C54-B8E7-3ACE87C24C1A}" srcOrd="2" destOrd="0" presId="urn:microsoft.com/office/officeart/2005/8/layout/process3"/>
    <dgm:cxn modelId="{C5220BE2-37A8-4E17-BCB0-A0D28A2C3343}" type="presParOf" srcId="{2DE958C9-506C-439D-836D-543BD0174813}" destId="{ABABD39B-E97F-403B-B12A-13DBDDDC979F}" srcOrd="3" destOrd="0" presId="urn:microsoft.com/office/officeart/2005/8/layout/process3"/>
    <dgm:cxn modelId="{1989FA39-639E-4F03-875A-9E0EF69A83B1}" type="presParOf" srcId="{ABABD39B-E97F-403B-B12A-13DBDDDC979F}" destId="{C63C38E9-350D-4A34-B9CB-EB8D860E5C78}" srcOrd="0" destOrd="0" presId="urn:microsoft.com/office/officeart/2005/8/layout/process3"/>
    <dgm:cxn modelId="{1EE5B98E-9969-4DCB-AB91-B03BF5759196}" type="presParOf" srcId="{2DE958C9-506C-439D-836D-543BD0174813}" destId="{57F59EE4-57BA-4F05-93C0-6E48C6659D09}" srcOrd="4" destOrd="0" presId="urn:microsoft.com/office/officeart/2005/8/layout/process3"/>
    <dgm:cxn modelId="{CE0FA904-A269-40FB-852D-5BD2B5CC21AF}" type="presParOf" srcId="{57F59EE4-57BA-4F05-93C0-6E48C6659D09}" destId="{855CEB0B-105C-4073-86BA-1241A530DD2B}" srcOrd="0" destOrd="0" presId="urn:microsoft.com/office/officeart/2005/8/layout/process3"/>
    <dgm:cxn modelId="{AD182871-7515-4089-9333-098E0BFEA99F}" type="presParOf" srcId="{57F59EE4-57BA-4F05-93C0-6E48C6659D09}" destId="{7DD0D79C-E5E1-4C64-80A0-06BBBF268C72}" srcOrd="1" destOrd="0" presId="urn:microsoft.com/office/officeart/2005/8/layout/process3"/>
    <dgm:cxn modelId="{15666FD5-F97F-4B84-9F05-8CB7623A8A4A}" type="presParOf" srcId="{57F59EE4-57BA-4F05-93C0-6E48C6659D09}" destId="{3E30AE33-D3B0-4B82-96E7-AF5346F0BB9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37212D-EABD-4C96-A92B-8B66DCA21106}" type="doc">
      <dgm:prSet loTypeId="urn:microsoft.com/office/officeart/2005/8/layout/hProcess9" loCatId="process" qsTypeId="urn:microsoft.com/office/officeart/2005/8/quickstyle/3d3" qsCatId="3D" csTypeId="urn:microsoft.com/office/officeart/2005/8/colors/colorful1" csCatId="colorful" phldr="1"/>
      <dgm:spPr/>
    </dgm:pt>
    <dgm:pt modelId="{A69FC3BB-F4C2-4BD1-B891-EDC21AD2205F}">
      <dgm:prSet phldrT="[Text]"/>
      <dgm:spPr/>
      <dgm:t>
        <a:bodyPr/>
        <a:lstStyle/>
        <a:p>
          <a:r>
            <a:rPr lang="en-US" dirty="0"/>
            <a:t>1</a:t>
          </a:r>
        </a:p>
      </dgm:t>
    </dgm:pt>
    <dgm:pt modelId="{E7673E11-2B79-4D5F-B5D2-EBE9010918CC}" type="parTrans" cxnId="{34DBBF49-0F94-4C7E-9FBA-C76343CAF019}">
      <dgm:prSet/>
      <dgm:spPr/>
      <dgm:t>
        <a:bodyPr/>
        <a:lstStyle/>
        <a:p>
          <a:endParaRPr lang="en-US"/>
        </a:p>
      </dgm:t>
    </dgm:pt>
    <dgm:pt modelId="{BB4D96B6-A9F0-45F0-B4CB-DA5D0712E246}" type="sibTrans" cxnId="{34DBBF49-0F94-4C7E-9FBA-C76343CAF019}">
      <dgm:prSet/>
      <dgm:spPr/>
      <dgm:t>
        <a:bodyPr/>
        <a:lstStyle/>
        <a:p>
          <a:endParaRPr lang="en-US"/>
        </a:p>
      </dgm:t>
    </dgm:pt>
    <dgm:pt modelId="{CBA67428-9291-4C7C-AE64-25C39486C132}">
      <dgm:prSet phldrT="[Text]"/>
      <dgm:spPr/>
      <dgm:t>
        <a:bodyPr/>
        <a:lstStyle/>
        <a:p>
          <a:r>
            <a:rPr lang="en-US" dirty="0"/>
            <a:t>2</a:t>
          </a:r>
        </a:p>
      </dgm:t>
    </dgm:pt>
    <dgm:pt modelId="{7A6D6FBC-4D71-4859-9973-E80F6A109C47}" type="parTrans" cxnId="{77841A49-E60D-4061-AD26-3DF165EEED96}">
      <dgm:prSet/>
      <dgm:spPr/>
      <dgm:t>
        <a:bodyPr/>
        <a:lstStyle/>
        <a:p>
          <a:endParaRPr lang="en-US"/>
        </a:p>
      </dgm:t>
    </dgm:pt>
    <dgm:pt modelId="{57D11751-C503-45B7-ADB5-E23E4D477263}" type="sibTrans" cxnId="{77841A49-E60D-4061-AD26-3DF165EEED96}">
      <dgm:prSet/>
      <dgm:spPr/>
      <dgm:t>
        <a:bodyPr/>
        <a:lstStyle/>
        <a:p>
          <a:endParaRPr lang="en-US"/>
        </a:p>
      </dgm:t>
    </dgm:pt>
    <dgm:pt modelId="{AF61825F-C278-4BEB-A2BD-EBA242EC00C9}">
      <dgm:prSet phldrT="[Text]"/>
      <dgm:spPr/>
      <dgm:t>
        <a:bodyPr/>
        <a:lstStyle/>
        <a:p>
          <a:r>
            <a:rPr lang="en-US" dirty="0"/>
            <a:t>3</a:t>
          </a:r>
        </a:p>
      </dgm:t>
    </dgm:pt>
    <dgm:pt modelId="{0C125289-D8E9-48B9-8A5B-7518B6720FE4}" type="parTrans" cxnId="{603BAAD0-E6CE-41CD-9FEF-E01F28693472}">
      <dgm:prSet/>
      <dgm:spPr/>
      <dgm:t>
        <a:bodyPr/>
        <a:lstStyle/>
        <a:p>
          <a:endParaRPr lang="en-US"/>
        </a:p>
      </dgm:t>
    </dgm:pt>
    <dgm:pt modelId="{62535892-0458-4BA8-A9FA-8AC1EC607474}" type="sibTrans" cxnId="{603BAAD0-E6CE-41CD-9FEF-E01F28693472}">
      <dgm:prSet/>
      <dgm:spPr/>
      <dgm:t>
        <a:bodyPr/>
        <a:lstStyle/>
        <a:p>
          <a:endParaRPr lang="en-US"/>
        </a:p>
      </dgm:t>
    </dgm:pt>
    <dgm:pt modelId="{61CCBB9B-1B52-4984-9D41-2045A6A6F434}" type="pres">
      <dgm:prSet presAssocID="{5137212D-EABD-4C96-A92B-8B66DCA21106}" presName="CompostProcess" presStyleCnt="0">
        <dgm:presLayoutVars>
          <dgm:dir/>
          <dgm:resizeHandles val="exact"/>
        </dgm:presLayoutVars>
      </dgm:prSet>
      <dgm:spPr/>
    </dgm:pt>
    <dgm:pt modelId="{291D54CC-55D2-4524-8B68-926FF0B0F24D}" type="pres">
      <dgm:prSet presAssocID="{5137212D-EABD-4C96-A92B-8B66DCA21106}" presName="arrow" presStyleLbl="bgShp" presStyleIdx="0" presStyleCnt="1" custScaleX="97941" custScaleY="92488"/>
      <dgm:spPr/>
    </dgm:pt>
    <dgm:pt modelId="{B3D728AA-2D62-451C-A930-2DDE720E4781}" type="pres">
      <dgm:prSet presAssocID="{5137212D-EABD-4C96-A92B-8B66DCA21106}" presName="linearProcess" presStyleCnt="0"/>
      <dgm:spPr/>
    </dgm:pt>
    <dgm:pt modelId="{DF1613A8-0C8B-47B4-A7CA-E2EAEF46022C}" type="pres">
      <dgm:prSet presAssocID="{A69FC3BB-F4C2-4BD1-B891-EDC21AD2205F}" presName="textNode" presStyleLbl="node1" presStyleIdx="0" presStyleCnt="3">
        <dgm:presLayoutVars>
          <dgm:bulletEnabled val="1"/>
        </dgm:presLayoutVars>
      </dgm:prSet>
      <dgm:spPr/>
    </dgm:pt>
    <dgm:pt modelId="{E827EDB6-5720-440F-835E-E2EBAA67FB99}" type="pres">
      <dgm:prSet presAssocID="{BB4D96B6-A9F0-45F0-B4CB-DA5D0712E246}" presName="sibTrans" presStyleCnt="0"/>
      <dgm:spPr/>
    </dgm:pt>
    <dgm:pt modelId="{A682C29D-BE0F-4C91-ACA3-F09ACED72281}" type="pres">
      <dgm:prSet presAssocID="{CBA67428-9291-4C7C-AE64-25C39486C132}" presName="textNode" presStyleLbl="node1" presStyleIdx="1" presStyleCnt="3">
        <dgm:presLayoutVars>
          <dgm:bulletEnabled val="1"/>
        </dgm:presLayoutVars>
      </dgm:prSet>
      <dgm:spPr/>
    </dgm:pt>
    <dgm:pt modelId="{95AB33C0-DB72-4F3D-AB14-F30478F00A3D}" type="pres">
      <dgm:prSet presAssocID="{57D11751-C503-45B7-ADB5-E23E4D477263}" presName="sibTrans" presStyleCnt="0"/>
      <dgm:spPr/>
    </dgm:pt>
    <dgm:pt modelId="{1F82E88B-7B09-4608-B366-3980C3C0C7AA}" type="pres">
      <dgm:prSet presAssocID="{AF61825F-C278-4BEB-A2BD-EBA242EC00C9}" presName="textNode" presStyleLbl="node1" presStyleIdx="2" presStyleCnt="3" custScaleX="101847" custScaleY="92488">
        <dgm:presLayoutVars>
          <dgm:bulletEnabled val="1"/>
        </dgm:presLayoutVars>
      </dgm:prSet>
      <dgm:spPr/>
    </dgm:pt>
  </dgm:ptLst>
  <dgm:cxnLst>
    <dgm:cxn modelId="{77841A49-E60D-4061-AD26-3DF165EEED96}" srcId="{5137212D-EABD-4C96-A92B-8B66DCA21106}" destId="{CBA67428-9291-4C7C-AE64-25C39486C132}" srcOrd="1" destOrd="0" parTransId="{7A6D6FBC-4D71-4859-9973-E80F6A109C47}" sibTransId="{57D11751-C503-45B7-ADB5-E23E4D477263}"/>
    <dgm:cxn modelId="{34DBBF49-0F94-4C7E-9FBA-C76343CAF019}" srcId="{5137212D-EABD-4C96-A92B-8B66DCA21106}" destId="{A69FC3BB-F4C2-4BD1-B891-EDC21AD2205F}" srcOrd="0" destOrd="0" parTransId="{E7673E11-2B79-4D5F-B5D2-EBE9010918CC}" sibTransId="{BB4D96B6-A9F0-45F0-B4CB-DA5D0712E246}"/>
    <dgm:cxn modelId="{89BE49BD-8269-435B-90D1-9CD57D754D36}" type="presOf" srcId="{5137212D-EABD-4C96-A92B-8B66DCA21106}" destId="{61CCBB9B-1B52-4984-9D41-2045A6A6F434}" srcOrd="0" destOrd="0" presId="urn:microsoft.com/office/officeart/2005/8/layout/hProcess9"/>
    <dgm:cxn modelId="{C26120C8-C290-4C71-B659-3ABEA38A1FD3}" type="presOf" srcId="{A69FC3BB-F4C2-4BD1-B891-EDC21AD2205F}" destId="{DF1613A8-0C8B-47B4-A7CA-E2EAEF46022C}" srcOrd="0" destOrd="0" presId="urn:microsoft.com/office/officeart/2005/8/layout/hProcess9"/>
    <dgm:cxn modelId="{603BAAD0-E6CE-41CD-9FEF-E01F28693472}" srcId="{5137212D-EABD-4C96-A92B-8B66DCA21106}" destId="{AF61825F-C278-4BEB-A2BD-EBA242EC00C9}" srcOrd="2" destOrd="0" parTransId="{0C125289-D8E9-48B9-8A5B-7518B6720FE4}" sibTransId="{62535892-0458-4BA8-A9FA-8AC1EC607474}"/>
    <dgm:cxn modelId="{67A15DD4-BC26-4A59-9763-F12DCD70C89B}" type="presOf" srcId="{AF61825F-C278-4BEB-A2BD-EBA242EC00C9}" destId="{1F82E88B-7B09-4608-B366-3980C3C0C7AA}" srcOrd="0" destOrd="0" presId="urn:microsoft.com/office/officeart/2005/8/layout/hProcess9"/>
    <dgm:cxn modelId="{18C771F9-EF28-4065-8462-1FC32213BAE5}" type="presOf" srcId="{CBA67428-9291-4C7C-AE64-25C39486C132}" destId="{A682C29D-BE0F-4C91-ACA3-F09ACED72281}" srcOrd="0" destOrd="0" presId="urn:microsoft.com/office/officeart/2005/8/layout/hProcess9"/>
    <dgm:cxn modelId="{9491DCA5-628D-4F1C-A947-9F476F1EB796}" type="presParOf" srcId="{61CCBB9B-1B52-4984-9D41-2045A6A6F434}" destId="{291D54CC-55D2-4524-8B68-926FF0B0F24D}" srcOrd="0" destOrd="0" presId="urn:microsoft.com/office/officeart/2005/8/layout/hProcess9"/>
    <dgm:cxn modelId="{8D28D141-7AC9-494B-8F4A-9EE638161A20}" type="presParOf" srcId="{61CCBB9B-1B52-4984-9D41-2045A6A6F434}" destId="{B3D728AA-2D62-451C-A930-2DDE720E4781}" srcOrd="1" destOrd="0" presId="urn:microsoft.com/office/officeart/2005/8/layout/hProcess9"/>
    <dgm:cxn modelId="{0D4F52ED-6412-4547-A43C-458BA6734A12}" type="presParOf" srcId="{B3D728AA-2D62-451C-A930-2DDE720E4781}" destId="{DF1613A8-0C8B-47B4-A7CA-E2EAEF46022C}" srcOrd="0" destOrd="0" presId="urn:microsoft.com/office/officeart/2005/8/layout/hProcess9"/>
    <dgm:cxn modelId="{73E4F309-8476-4E65-871A-87812AB56AC5}" type="presParOf" srcId="{B3D728AA-2D62-451C-A930-2DDE720E4781}" destId="{E827EDB6-5720-440F-835E-E2EBAA67FB99}" srcOrd="1" destOrd="0" presId="urn:microsoft.com/office/officeart/2005/8/layout/hProcess9"/>
    <dgm:cxn modelId="{CAD5FEEE-2EB8-40B5-A7B4-8F64CFFB08D9}" type="presParOf" srcId="{B3D728AA-2D62-451C-A930-2DDE720E4781}" destId="{A682C29D-BE0F-4C91-ACA3-F09ACED72281}" srcOrd="2" destOrd="0" presId="urn:microsoft.com/office/officeart/2005/8/layout/hProcess9"/>
    <dgm:cxn modelId="{9E68B5B6-264B-475A-86B3-A60DB4430A60}" type="presParOf" srcId="{B3D728AA-2D62-451C-A930-2DDE720E4781}" destId="{95AB33C0-DB72-4F3D-AB14-F30478F00A3D}" srcOrd="3" destOrd="0" presId="urn:microsoft.com/office/officeart/2005/8/layout/hProcess9"/>
    <dgm:cxn modelId="{9BFE302A-611A-4823-8012-72DA563EB262}" type="presParOf" srcId="{B3D728AA-2D62-451C-A930-2DDE720E4781}" destId="{1F82E88B-7B09-4608-B366-3980C3C0C7A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A78D83-E9F0-4B00-952F-B3E396F087E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DEE402B-39C1-4EEA-97E2-7A1B66C60CD4}">
      <dgm:prSet custT="1"/>
      <dgm:spPr/>
      <dgm:t>
        <a:bodyPr/>
        <a:lstStyle/>
        <a:p>
          <a:pPr rtl="0"/>
          <a:r>
            <a:rPr lang="en-US" sz="1050" b="1" dirty="0"/>
            <a:t>SCHOOL</a:t>
          </a:r>
        </a:p>
      </dgm:t>
    </dgm:pt>
    <dgm:pt modelId="{EA55FD91-2FE6-4B7A-B096-38E939E561AB}" type="parTrans" cxnId="{5822C1CA-8401-4B90-8537-C9F896351C23}">
      <dgm:prSet/>
      <dgm:spPr/>
      <dgm:t>
        <a:bodyPr/>
        <a:lstStyle/>
        <a:p>
          <a:endParaRPr lang="en-US" sz="700" b="1"/>
        </a:p>
      </dgm:t>
    </dgm:pt>
    <dgm:pt modelId="{6B67E46E-A9FE-4628-9533-65C98B93D331}" type="sibTrans" cxnId="{5822C1CA-8401-4B90-8537-C9F896351C23}">
      <dgm:prSet custT="1"/>
      <dgm:spPr/>
      <dgm:t>
        <a:bodyPr/>
        <a:lstStyle/>
        <a:p>
          <a:endParaRPr lang="en-US" sz="700" b="1" dirty="0"/>
        </a:p>
      </dgm:t>
    </dgm:pt>
    <dgm:pt modelId="{A6E03457-704D-4C2B-8587-E8A2465CFC40}">
      <dgm:prSet custT="1"/>
      <dgm:spPr/>
      <dgm:t>
        <a:bodyPr/>
        <a:lstStyle/>
        <a:p>
          <a:pPr rtl="0"/>
          <a:r>
            <a:rPr lang="en-US" sz="1050" b="1" dirty="0"/>
            <a:t>GRANTS OFFICE</a:t>
          </a:r>
        </a:p>
      </dgm:t>
    </dgm:pt>
    <dgm:pt modelId="{846B0016-4F59-4600-B9C9-57F3CC7C9684}" type="parTrans" cxnId="{CF43FFDB-A7F6-4992-B883-67B6891D8C40}">
      <dgm:prSet/>
      <dgm:spPr/>
      <dgm:t>
        <a:bodyPr/>
        <a:lstStyle/>
        <a:p>
          <a:endParaRPr lang="en-US" sz="700" b="1"/>
        </a:p>
      </dgm:t>
    </dgm:pt>
    <dgm:pt modelId="{8A57DFAA-95CA-483D-AD3A-C2CFBC579D60}" type="sibTrans" cxnId="{CF43FFDB-A7F6-4992-B883-67B6891D8C40}">
      <dgm:prSet custT="1"/>
      <dgm:spPr/>
      <dgm:t>
        <a:bodyPr/>
        <a:lstStyle/>
        <a:p>
          <a:endParaRPr lang="en-US" sz="700" b="1" dirty="0"/>
        </a:p>
      </dgm:t>
    </dgm:pt>
    <dgm:pt modelId="{8558FBF0-666D-4D3E-AB27-95501DEF06A5}">
      <dgm:prSet custT="1"/>
      <dgm:spPr/>
      <dgm:t>
        <a:bodyPr/>
        <a:lstStyle/>
        <a:p>
          <a:pPr rtl="0"/>
          <a:r>
            <a:rPr lang="en-US" sz="1100" b="1" dirty="0"/>
            <a:t>GRANTS OFFICE Timeline</a:t>
          </a:r>
        </a:p>
      </dgm:t>
    </dgm:pt>
    <dgm:pt modelId="{71F0BE0B-596E-47D9-8DD7-D60D01116248}" type="parTrans" cxnId="{356C2318-7502-4074-86A3-E79E6DC4D598}">
      <dgm:prSet/>
      <dgm:spPr/>
      <dgm:t>
        <a:bodyPr/>
        <a:lstStyle/>
        <a:p>
          <a:endParaRPr lang="en-US" sz="700" b="1"/>
        </a:p>
      </dgm:t>
    </dgm:pt>
    <dgm:pt modelId="{C9B03593-AB80-4126-9E13-7CB92F42565A}" type="sibTrans" cxnId="{356C2318-7502-4074-86A3-E79E6DC4D598}">
      <dgm:prSet custT="1"/>
      <dgm:spPr/>
      <dgm:t>
        <a:bodyPr/>
        <a:lstStyle/>
        <a:p>
          <a:endParaRPr lang="en-US" sz="700" b="1" dirty="0"/>
        </a:p>
      </dgm:t>
    </dgm:pt>
    <dgm:pt modelId="{F6AD7BF6-C9B1-4D49-80CA-5EC359039F3C}">
      <dgm:prSet custT="1"/>
      <dgm:spPr/>
      <dgm:t>
        <a:bodyPr/>
        <a:lstStyle/>
        <a:p>
          <a:pPr rtl="0"/>
          <a:r>
            <a:rPr lang="en-US" sz="1100" b="1" dirty="0"/>
            <a:t>SCHOOL</a:t>
          </a:r>
        </a:p>
      </dgm:t>
    </dgm:pt>
    <dgm:pt modelId="{3D40E978-B26B-4DAA-AA25-1426F9AF8D29}" type="parTrans" cxnId="{0165809B-FADE-4D5C-A8B5-380F60529390}">
      <dgm:prSet/>
      <dgm:spPr/>
      <dgm:t>
        <a:bodyPr/>
        <a:lstStyle/>
        <a:p>
          <a:endParaRPr lang="en-US" sz="700" b="1"/>
        </a:p>
      </dgm:t>
    </dgm:pt>
    <dgm:pt modelId="{81CF7787-9586-4C7D-873E-CAB753D050EB}" type="sibTrans" cxnId="{0165809B-FADE-4D5C-A8B5-380F60529390}">
      <dgm:prSet custT="1"/>
      <dgm:spPr/>
      <dgm:t>
        <a:bodyPr/>
        <a:lstStyle/>
        <a:p>
          <a:endParaRPr lang="en-US" sz="700" b="1" dirty="0"/>
        </a:p>
      </dgm:t>
    </dgm:pt>
    <dgm:pt modelId="{FB8DD80C-B185-417D-981A-A8D0E43513FC}">
      <dgm:prSet custT="1"/>
      <dgm:spPr/>
      <dgm:t>
        <a:bodyPr/>
        <a:lstStyle/>
        <a:p>
          <a:pPr rtl="0"/>
          <a:r>
            <a:rPr lang="en-US" sz="1050" b="1" dirty="0"/>
            <a:t>GRANTS OFFICE</a:t>
          </a:r>
        </a:p>
      </dgm:t>
    </dgm:pt>
    <dgm:pt modelId="{B308B5F7-9273-4A53-97DA-005907FD6474}" type="parTrans" cxnId="{CAF46DE5-B056-4A0C-BD03-B36F902C37D2}">
      <dgm:prSet/>
      <dgm:spPr/>
      <dgm:t>
        <a:bodyPr/>
        <a:lstStyle/>
        <a:p>
          <a:endParaRPr lang="en-US" sz="700" b="1"/>
        </a:p>
      </dgm:t>
    </dgm:pt>
    <dgm:pt modelId="{7800AC3A-0383-4D43-B1C5-4306376037EA}" type="sibTrans" cxnId="{CAF46DE5-B056-4A0C-BD03-B36F902C37D2}">
      <dgm:prSet custT="1"/>
      <dgm:spPr/>
      <dgm:t>
        <a:bodyPr/>
        <a:lstStyle/>
        <a:p>
          <a:endParaRPr lang="en-US" sz="700" b="1" dirty="0"/>
        </a:p>
      </dgm:t>
    </dgm:pt>
    <dgm:pt modelId="{01EDB45E-3653-440D-A938-EBCBE4BCE9EA}">
      <dgm:prSet custT="1"/>
      <dgm:spPr/>
      <dgm:t>
        <a:bodyPr/>
        <a:lstStyle/>
        <a:p>
          <a:pPr rtl="0"/>
          <a:r>
            <a:rPr lang="en-US" sz="1050" b="1" dirty="0"/>
            <a:t>GRANTS OFFICE</a:t>
          </a:r>
        </a:p>
      </dgm:t>
    </dgm:pt>
    <dgm:pt modelId="{88276F26-C2E8-4C28-9653-160BDD62A739}" type="parTrans" cxnId="{BD47A9A4-82A9-4BE9-B4CE-76BA9741F80B}">
      <dgm:prSet/>
      <dgm:spPr/>
      <dgm:t>
        <a:bodyPr/>
        <a:lstStyle/>
        <a:p>
          <a:endParaRPr lang="en-US" sz="700" b="1"/>
        </a:p>
      </dgm:t>
    </dgm:pt>
    <dgm:pt modelId="{A031FF37-92E9-4181-A804-C8783131A91E}" type="sibTrans" cxnId="{BD47A9A4-82A9-4BE9-B4CE-76BA9741F80B}">
      <dgm:prSet/>
      <dgm:spPr/>
      <dgm:t>
        <a:bodyPr/>
        <a:lstStyle/>
        <a:p>
          <a:endParaRPr lang="en-US" sz="700" b="1"/>
        </a:p>
      </dgm:t>
    </dgm:pt>
    <dgm:pt modelId="{E8BCD6A2-4BAA-496B-95D2-B9B6A4AFC527}">
      <dgm:prSet custT="1"/>
      <dgm:spPr/>
      <dgm:t>
        <a:bodyPr/>
        <a:lstStyle/>
        <a:p>
          <a:r>
            <a:rPr lang="en-US" sz="1000" b="1" dirty="0">
              <a:solidFill>
                <a:schemeClr val="accent2">
                  <a:lumMod val="75000"/>
                </a:schemeClr>
              </a:solidFill>
            </a:rPr>
            <a:t>Contacts the Grants Office</a:t>
          </a:r>
        </a:p>
      </dgm:t>
    </dgm:pt>
    <dgm:pt modelId="{0117F1AA-05F5-4E2C-AA38-80ED7B05DD67}" type="parTrans" cxnId="{B5B883A9-17A3-4AB4-9B27-85636651BEB6}">
      <dgm:prSet/>
      <dgm:spPr/>
      <dgm:t>
        <a:bodyPr/>
        <a:lstStyle/>
        <a:p>
          <a:endParaRPr lang="en-US"/>
        </a:p>
      </dgm:t>
    </dgm:pt>
    <dgm:pt modelId="{B04F0C81-85C4-4123-846E-5804A61A78EA}" type="sibTrans" cxnId="{B5B883A9-17A3-4AB4-9B27-85636651BEB6}">
      <dgm:prSet/>
      <dgm:spPr/>
      <dgm:t>
        <a:bodyPr/>
        <a:lstStyle/>
        <a:p>
          <a:endParaRPr lang="en-US"/>
        </a:p>
      </dgm:t>
    </dgm:pt>
    <dgm:pt modelId="{5E9B3A7D-C6BC-47CF-A854-66869FAF1B1D}">
      <dgm:prSet custT="1"/>
      <dgm:spPr/>
      <dgm:t>
        <a:bodyPr/>
        <a:lstStyle/>
        <a:p>
          <a:r>
            <a:rPr lang="en-US" sz="1000" b="1" dirty="0">
              <a:solidFill>
                <a:schemeClr val="accent2">
                  <a:lumMod val="75000"/>
                </a:schemeClr>
              </a:solidFill>
            </a:rPr>
            <a:t>Reviews with District Office team.</a:t>
          </a:r>
        </a:p>
      </dgm:t>
    </dgm:pt>
    <dgm:pt modelId="{9D874D39-ABD3-424F-97FF-1B90D28FB536}" type="parTrans" cxnId="{E5E465F4-8006-495E-ACEF-0FB90689D6EA}">
      <dgm:prSet/>
      <dgm:spPr/>
      <dgm:t>
        <a:bodyPr/>
        <a:lstStyle/>
        <a:p>
          <a:endParaRPr lang="en-US"/>
        </a:p>
      </dgm:t>
    </dgm:pt>
    <dgm:pt modelId="{EAAB98D0-C307-420B-822B-5D2EFBB0C523}" type="sibTrans" cxnId="{E5E465F4-8006-495E-ACEF-0FB90689D6EA}">
      <dgm:prSet/>
      <dgm:spPr/>
      <dgm:t>
        <a:bodyPr/>
        <a:lstStyle/>
        <a:p>
          <a:endParaRPr lang="en-US"/>
        </a:p>
      </dgm:t>
    </dgm:pt>
    <dgm:pt modelId="{EFCC196C-F618-4244-8050-BFFA6F67A483}">
      <dgm:prSet custT="1"/>
      <dgm:spPr/>
      <dgm:t>
        <a:bodyPr/>
        <a:lstStyle/>
        <a:p>
          <a:r>
            <a:rPr lang="en-US" sz="1000" b="1" dirty="0">
              <a:solidFill>
                <a:schemeClr val="accent2">
                  <a:lumMod val="75000"/>
                </a:schemeClr>
              </a:solidFill>
            </a:rPr>
            <a:t>Ensures a coordinated approach.</a:t>
          </a:r>
        </a:p>
      </dgm:t>
    </dgm:pt>
    <dgm:pt modelId="{B4396AC0-131F-47B8-BEB5-E7AFC7E51ED0}" type="parTrans" cxnId="{EF79BF1D-6CAB-438A-9CC6-21B3C2DD5C78}">
      <dgm:prSet/>
      <dgm:spPr/>
      <dgm:t>
        <a:bodyPr/>
        <a:lstStyle/>
        <a:p>
          <a:endParaRPr lang="en-US"/>
        </a:p>
      </dgm:t>
    </dgm:pt>
    <dgm:pt modelId="{69818D80-04D7-4CDA-9022-F6B084CA8C7E}" type="sibTrans" cxnId="{EF79BF1D-6CAB-438A-9CC6-21B3C2DD5C78}">
      <dgm:prSet/>
      <dgm:spPr/>
      <dgm:t>
        <a:bodyPr/>
        <a:lstStyle/>
        <a:p>
          <a:endParaRPr lang="en-US"/>
        </a:p>
      </dgm:t>
    </dgm:pt>
    <dgm:pt modelId="{796E73A6-A0CD-494A-8877-1EFDDD6F2E7C}">
      <dgm:prSet custT="1"/>
      <dgm:spPr/>
      <dgm:t>
        <a:bodyPr/>
        <a:lstStyle/>
        <a:p>
          <a:r>
            <a:rPr lang="en-US" sz="1000" b="1" dirty="0">
              <a:solidFill>
                <a:schemeClr val="accent2">
                  <a:lumMod val="75000"/>
                </a:schemeClr>
              </a:solidFill>
            </a:rPr>
            <a:t>Notification of interest and intent to apply.</a:t>
          </a:r>
        </a:p>
      </dgm:t>
    </dgm:pt>
    <dgm:pt modelId="{C10CE7C3-7269-4963-9BCA-C6E73C9E3385}" type="parTrans" cxnId="{C4FF52E2-06FB-41BF-9720-1CAB4FE19E22}">
      <dgm:prSet/>
      <dgm:spPr/>
      <dgm:t>
        <a:bodyPr/>
        <a:lstStyle/>
        <a:p>
          <a:endParaRPr lang="en-US"/>
        </a:p>
      </dgm:t>
    </dgm:pt>
    <dgm:pt modelId="{3AE9D0E3-7A5B-4E1B-BA4F-B74AD9B1ADC9}" type="sibTrans" cxnId="{C4FF52E2-06FB-41BF-9720-1CAB4FE19E22}">
      <dgm:prSet/>
      <dgm:spPr/>
      <dgm:t>
        <a:bodyPr/>
        <a:lstStyle/>
        <a:p>
          <a:endParaRPr lang="en-US"/>
        </a:p>
      </dgm:t>
    </dgm:pt>
    <dgm:pt modelId="{A124BE33-B407-4D51-AF6E-9F7698943D55}">
      <dgm:prSet custT="1"/>
      <dgm:spPr/>
      <dgm:t>
        <a:bodyPr/>
        <a:lstStyle/>
        <a:p>
          <a:r>
            <a:rPr lang="en-US" sz="1000" b="1" dirty="0">
              <a:solidFill>
                <a:schemeClr val="accent2">
                  <a:lumMod val="75000"/>
                </a:schemeClr>
              </a:solidFill>
            </a:rPr>
            <a:t>Development</a:t>
          </a:r>
        </a:p>
      </dgm:t>
    </dgm:pt>
    <dgm:pt modelId="{8DEF9B64-EF54-47F4-B77B-F5CE08C1F9A5}" type="parTrans" cxnId="{4947C71F-3954-4E6E-A9DB-F9ED34476FC2}">
      <dgm:prSet/>
      <dgm:spPr/>
      <dgm:t>
        <a:bodyPr/>
        <a:lstStyle/>
        <a:p>
          <a:endParaRPr lang="en-US"/>
        </a:p>
      </dgm:t>
    </dgm:pt>
    <dgm:pt modelId="{13978EE9-B0E9-45BC-9B29-F92B02183BDA}" type="sibTrans" cxnId="{4947C71F-3954-4E6E-A9DB-F9ED34476FC2}">
      <dgm:prSet/>
      <dgm:spPr/>
      <dgm:t>
        <a:bodyPr/>
        <a:lstStyle/>
        <a:p>
          <a:endParaRPr lang="en-US"/>
        </a:p>
      </dgm:t>
    </dgm:pt>
    <dgm:pt modelId="{FC5ECEA8-07FC-41A6-B7E6-402AC78DA97F}">
      <dgm:prSet custT="1"/>
      <dgm:spPr/>
      <dgm:t>
        <a:bodyPr/>
        <a:lstStyle/>
        <a:p>
          <a:r>
            <a:rPr lang="en-US" sz="1000" b="1" dirty="0">
              <a:solidFill>
                <a:schemeClr val="accent2">
                  <a:lumMod val="75000"/>
                </a:schemeClr>
              </a:solidFill>
            </a:rPr>
            <a:t>Transmits the completed application to the Grants Office.</a:t>
          </a:r>
        </a:p>
      </dgm:t>
    </dgm:pt>
    <dgm:pt modelId="{6167708F-7A67-49E0-A86C-C822B041303C}" type="parTrans" cxnId="{AF9A1D84-BF65-4DFA-BB68-4FB2FCF3B10A}">
      <dgm:prSet/>
      <dgm:spPr/>
      <dgm:t>
        <a:bodyPr/>
        <a:lstStyle/>
        <a:p>
          <a:endParaRPr lang="en-US"/>
        </a:p>
      </dgm:t>
    </dgm:pt>
    <dgm:pt modelId="{35682BAA-B0EE-4064-AC0D-BDDEF4320052}" type="sibTrans" cxnId="{AF9A1D84-BF65-4DFA-BB68-4FB2FCF3B10A}">
      <dgm:prSet/>
      <dgm:spPr/>
      <dgm:t>
        <a:bodyPr/>
        <a:lstStyle/>
        <a:p>
          <a:endParaRPr lang="en-US"/>
        </a:p>
      </dgm:t>
    </dgm:pt>
    <dgm:pt modelId="{D1056EB0-1A3F-42EB-B7B0-45E914E4BBAE}">
      <dgm:prSet custT="1"/>
      <dgm:spPr/>
      <dgm:t>
        <a:bodyPr/>
        <a:lstStyle/>
        <a:p>
          <a:r>
            <a:rPr lang="en-US" sz="1000" b="1" dirty="0">
              <a:solidFill>
                <a:schemeClr val="accent2">
                  <a:lumMod val="75000"/>
                </a:schemeClr>
              </a:solidFill>
            </a:rPr>
            <a:t>Completion</a:t>
          </a:r>
        </a:p>
      </dgm:t>
    </dgm:pt>
    <dgm:pt modelId="{D29D2953-B0F4-4FC9-8B94-8B6990ED6931}" type="parTrans" cxnId="{8213BD24-8098-4D2F-BED4-468A99E8BAB3}">
      <dgm:prSet/>
      <dgm:spPr/>
      <dgm:t>
        <a:bodyPr/>
        <a:lstStyle/>
        <a:p>
          <a:endParaRPr lang="en-US"/>
        </a:p>
      </dgm:t>
    </dgm:pt>
    <dgm:pt modelId="{3BEC1CD8-5876-4581-88D9-D0415B9ECAA6}" type="sibTrans" cxnId="{8213BD24-8098-4D2F-BED4-468A99E8BAB3}">
      <dgm:prSet/>
      <dgm:spPr/>
      <dgm:t>
        <a:bodyPr/>
        <a:lstStyle/>
        <a:p>
          <a:endParaRPr lang="en-US"/>
        </a:p>
      </dgm:t>
    </dgm:pt>
    <dgm:pt modelId="{3C7FF862-6B46-4E3D-AFD7-BBB22C958B81}">
      <dgm:prSet custT="1"/>
      <dgm:spPr/>
      <dgm:t>
        <a:bodyPr/>
        <a:lstStyle/>
        <a:p>
          <a:r>
            <a:rPr lang="en-US" sz="1000" b="1" dirty="0">
              <a:solidFill>
                <a:schemeClr val="accent2">
                  <a:lumMod val="75000"/>
                </a:schemeClr>
              </a:solidFill>
            </a:rPr>
            <a:t>Receipt</a:t>
          </a:r>
        </a:p>
      </dgm:t>
    </dgm:pt>
    <dgm:pt modelId="{22C1EB1F-8AD0-441D-9720-9FC4284E8FC3}" type="parTrans" cxnId="{ADB3A777-DC37-4736-8863-0DE4728ED52D}">
      <dgm:prSet/>
      <dgm:spPr/>
      <dgm:t>
        <a:bodyPr/>
        <a:lstStyle/>
        <a:p>
          <a:endParaRPr lang="en-US"/>
        </a:p>
      </dgm:t>
    </dgm:pt>
    <dgm:pt modelId="{329F8D50-F85A-4AE0-974A-5ED5519C057A}" type="sibTrans" cxnId="{ADB3A777-DC37-4736-8863-0DE4728ED52D}">
      <dgm:prSet/>
      <dgm:spPr/>
      <dgm:t>
        <a:bodyPr/>
        <a:lstStyle/>
        <a:p>
          <a:endParaRPr lang="en-US"/>
        </a:p>
      </dgm:t>
    </dgm:pt>
    <dgm:pt modelId="{A7B219DA-A8D7-45BD-A357-232D81DEA751}">
      <dgm:prSet custT="1"/>
      <dgm:spPr/>
      <dgm:t>
        <a:bodyPr/>
        <a:lstStyle/>
        <a:p>
          <a:r>
            <a:rPr lang="en-US" sz="1000" b="1" dirty="0">
              <a:solidFill>
                <a:schemeClr val="accent2">
                  <a:lumMod val="75000"/>
                </a:schemeClr>
              </a:solidFill>
            </a:rPr>
            <a:t>Signatures</a:t>
          </a:r>
        </a:p>
      </dgm:t>
    </dgm:pt>
    <dgm:pt modelId="{34C8DECD-DC86-470C-A12A-17E08665BAEB}" type="parTrans" cxnId="{252DFCE7-6E99-45E1-A204-71F115FBBFDD}">
      <dgm:prSet/>
      <dgm:spPr/>
      <dgm:t>
        <a:bodyPr/>
        <a:lstStyle/>
        <a:p>
          <a:endParaRPr lang="en-US"/>
        </a:p>
      </dgm:t>
    </dgm:pt>
    <dgm:pt modelId="{D9324815-86FF-456F-AD86-4FB81384A7A0}" type="sibTrans" cxnId="{252DFCE7-6E99-45E1-A204-71F115FBBFDD}">
      <dgm:prSet/>
      <dgm:spPr/>
      <dgm:t>
        <a:bodyPr/>
        <a:lstStyle/>
        <a:p>
          <a:endParaRPr lang="en-US"/>
        </a:p>
      </dgm:t>
    </dgm:pt>
    <dgm:pt modelId="{D011F537-1896-42E4-97EB-0B70A5419DC0}">
      <dgm:prSet custT="1"/>
      <dgm:spPr/>
      <dgm:t>
        <a:bodyPr/>
        <a:lstStyle/>
        <a:p>
          <a:r>
            <a:rPr lang="en-US" sz="1000" b="1" dirty="0">
              <a:solidFill>
                <a:schemeClr val="accent2">
                  <a:lumMod val="75000"/>
                </a:schemeClr>
              </a:solidFill>
            </a:rPr>
            <a:t>Submission</a:t>
          </a:r>
        </a:p>
      </dgm:t>
    </dgm:pt>
    <dgm:pt modelId="{5144CCB0-BEDE-4E72-AE49-3B12B10DC30D}" type="parTrans" cxnId="{054014FF-DB02-4DBD-B38A-99197FD85309}">
      <dgm:prSet/>
      <dgm:spPr/>
      <dgm:t>
        <a:bodyPr/>
        <a:lstStyle/>
        <a:p>
          <a:endParaRPr lang="en-US"/>
        </a:p>
      </dgm:t>
    </dgm:pt>
    <dgm:pt modelId="{2BE8B6A4-5C5C-4D9E-AF6E-21B0AF287FFE}" type="sibTrans" cxnId="{054014FF-DB02-4DBD-B38A-99197FD85309}">
      <dgm:prSet/>
      <dgm:spPr/>
      <dgm:t>
        <a:bodyPr/>
        <a:lstStyle/>
        <a:p>
          <a:endParaRPr lang="en-US"/>
        </a:p>
      </dgm:t>
    </dgm:pt>
    <dgm:pt modelId="{76F00195-50E1-43BB-9AD1-C8FEE6D8544D}">
      <dgm:prSet custT="1"/>
      <dgm:spPr/>
      <dgm:t>
        <a:bodyPr/>
        <a:lstStyle/>
        <a:p>
          <a:r>
            <a:rPr lang="en-US" sz="1050" b="1" dirty="0">
              <a:solidFill>
                <a:schemeClr val="accent2">
                  <a:lumMod val="75000"/>
                </a:schemeClr>
              </a:solidFill>
            </a:rPr>
            <a:t>Conducts the final review.</a:t>
          </a:r>
        </a:p>
      </dgm:t>
    </dgm:pt>
    <dgm:pt modelId="{9654AE30-02DE-46EC-B87F-19673A92415C}" type="parTrans" cxnId="{B38CF29E-40E6-4F17-BC4B-1ECF17E0F2B0}">
      <dgm:prSet/>
      <dgm:spPr/>
      <dgm:t>
        <a:bodyPr/>
        <a:lstStyle/>
        <a:p>
          <a:endParaRPr lang="en-US"/>
        </a:p>
      </dgm:t>
    </dgm:pt>
    <dgm:pt modelId="{BBB0A997-11B8-4B5E-926A-6DB01DE3A475}" type="sibTrans" cxnId="{B38CF29E-40E6-4F17-BC4B-1ECF17E0F2B0}">
      <dgm:prSet/>
      <dgm:spPr/>
      <dgm:t>
        <a:bodyPr/>
        <a:lstStyle/>
        <a:p>
          <a:endParaRPr lang="en-US"/>
        </a:p>
      </dgm:t>
    </dgm:pt>
    <dgm:pt modelId="{4E686EE7-F4EE-4749-8F77-85F00B1E5CA6}">
      <dgm:prSet custT="1"/>
      <dgm:spPr/>
      <dgm:t>
        <a:bodyPr/>
        <a:lstStyle/>
        <a:p>
          <a:r>
            <a:rPr lang="en-US" sz="1050" b="1" dirty="0">
              <a:solidFill>
                <a:schemeClr val="accent2">
                  <a:lumMod val="75000"/>
                </a:schemeClr>
              </a:solidFill>
            </a:rPr>
            <a:t>Secures signatures.</a:t>
          </a:r>
        </a:p>
      </dgm:t>
    </dgm:pt>
    <dgm:pt modelId="{D1BF5AE1-076C-4CA1-8F4F-4A570831705A}" type="parTrans" cxnId="{65ECBDFE-ACC6-4E14-BECC-905F48213851}">
      <dgm:prSet/>
      <dgm:spPr/>
      <dgm:t>
        <a:bodyPr/>
        <a:lstStyle/>
        <a:p>
          <a:endParaRPr lang="en-US"/>
        </a:p>
      </dgm:t>
    </dgm:pt>
    <dgm:pt modelId="{5E23B93E-BFC3-46A8-9EB5-B56D9D31519A}" type="sibTrans" cxnId="{65ECBDFE-ACC6-4E14-BECC-905F48213851}">
      <dgm:prSet/>
      <dgm:spPr/>
      <dgm:t>
        <a:bodyPr/>
        <a:lstStyle/>
        <a:p>
          <a:endParaRPr lang="en-US"/>
        </a:p>
      </dgm:t>
    </dgm:pt>
    <dgm:pt modelId="{5AE21AF6-1B18-4B63-BA76-5C0FCE106C1A}">
      <dgm:prSet custT="1"/>
      <dgm:spPr/>
      <dgm:t>
        <a:bodyPr/>
        <a:lstStyle/>
        <a:p>
          <a:r>
            <a:rPr lang="en-US" sz="1050" b="1" dirty="0">
              <a:solidFill>
                <a:schemeClr val="accent2">
                  <a:lumMod val="75000"/>
                </a:schemeClr>
              </a:solidFill>
            </a:rPr>
            <a:t>Submits the final, signed application by due date.</a:t>
          </a:r>
        </a:p>
      </dgm:t>
    </dgm:pt>
    <dgm:pt modelId="{BEAF0E05-5F3B-4C0B-9628-6A3B73C275A1}" type="parTrans" cxnId="{D16A4247-1B0F-4EA2-83D5-634FE08B7BC0}">
      <dgm:prSet/>
      <dgm:spPr/>
      <dgm:t>
        <a:bodyPr/>
        <a:lstStyle/>
        <a:p>
          <a:endParaRPr lang="en-US"/>
        </a:p>
      </dgm:t>
    </dgm:pt>
    <dgm:pt modelId="{01F94311-4270-4136-8D68-2E8FE2813E54}" type="sibTrans" cxnId="{D16A4247-1B0F-4EA2-83D5-634FE08B7BC0}">
      <dgm:prSet/>
      <dgm:spPr/>
      <dgm:t>
        <a:bodyPr/>
        <a:lstStyle/>
        <a:p>
          <a:endParaRPr lang="en-US"/>
        </a:p>
      </dgm:t>
    </dgm:pt>
    <dgm:pt modelId="{FAC8B5B3-260D-4666-B6E7-AE3CF5021FF4}" type="pres">
      <dgm:prSet presAssocID="{71A78D83-E9F0-4B00-952F-B3E396F087E7}" presName="linearFlow" presStyleCnt="0">
        <dgm:presLayoutVars>
          <dgm:dir/>
          <dgm:animLvl val="lvl"/>
          <dgm:resizeHandles val="exact"/>
        </dgm:presLayoutVars>
      </dgm:prSet>
      <dgm:spPr/>
    </dgm:pt>
    <dgm:pt modelId="{013343E0-0869-4179-8E40-8C192B4F4703}" type="pres">
      <dgm:prSet presAssocID="{5DEE402B-39C1-4EEA-97E2-7A1B66C60CD4}" presName="composite" presStyleCnt="0"/>
      <dgm:spPr/>
    </dgm:pt>
    <dgm:pt modelId="{BA12C772-448E-4628-B806-904A0320ACED}" type="pres">
      <dgm:prSet presAssocID="{5DEE402B-39C1-4EEA-97E2-7A1B66C60CD4}" presName="parTx" presStyleLbl="node1" presStyleIdx="0" presStyleCnt="6">
        <dgm:presLayoutVars>
          <dgm:chMax val="0"/>
          <dgm:chPref val="0"/>
          <dgm:bulletEnabled val="1"/>
        </dgm:presLayoutVars>
      </dgm:prSet>
      <dgm:spPr/>
    </dgm:pt>
    <dgm:pt modelId="{AD3C6900-A186-4C5D-B711-5AA72A37666F}" type="pres">
      <dgm:prSet presAssocID="{5DEE402B-39C1-4EEA-97E2-7A1B66C60CD4}" presName="parSh" presStyleLbl="node1" presStyleIdx="0" presStyleCnt="6"/>
      <dgm:spPr/>
    </dgm:pt>
    <dgm:pt modelId="{221A52E3-FC56-4828-8569-4E75955B9516}" type="pres">
      <dgm:prSet presAssocID="{5DEE402B-39C1-4EEA-97E2-7A1B66C60CD4}" presName="desTx" presStyleLbl="fgAcc1" presStyleIdx="0" presStyleCnt="6">
        <dgm:presLayoutVars>
          <dgm:bulletEnabled val="1"/>
        </dgm:presLayoutVars>
      </dgm:prSet>
      <dgm:spPr/>
    </dgm:pt>
    <dgm:pt modelId="{D4FAA2BE-8373-4B6D-AA56-08F97733B1AF}" type="pres">
      <dgm:prSet presAssocID="{6B67E46E-A9FE-4628-9533-65C98B93D331}" presName="sibTrans" presStyleLbl="sibTrans2D1" presStyleIdx="0" presStyleCnt="5"/>
      <dgm:spPr/>
    </dgm:pt>
    <dgm:pt modelId="{0B76FD7F-66C0-403E-8543-63DEAAFC098E}" type="pres">
      <dgm:prSet presAssocID="{6B67E46E-A9FE-4628-9533-65C98B93D331}" presName="connTx" presStyleLbl="sibTrans2D1" presStyleIdx="0" presStyleCnt="5"/>
      <dgm:spPr/>
    </dgm:pt>
    <dgm:pt modelId="{F84D5F15-381F-43E7-A4E9-4E951C9434CD}" type="pres">
      <dgm:prSet presAssocID="{A6E03457-704D-4C2B-8587-E8A2465CFC40}" presName="composite" presStyleCnt="0"/>
      <dgm:spPr/>
    </dgm:pt>
    <dgm:pt modelId="{90A6F36F-31A8-4231-9EBB-A7B03136736B}" type="pres">
      <dgm:prSet presAssocID="{A6E03457-704D-4C2B-8587-E8A2465CFC40}" presName="parTx" presStyleLbl="node1" presStyleIdx="0" presStyleCnt="6">
        <dgm:presLayoutVars>
          <dgm:chMax val="0"/>
          <dgm:chPref val="0"/>
          <dgm:bulletEnabled val="1"/>
        </dgm:presLayoutVars>
      </dgm:prSet>
      <dgm:spPr/>
    </dgm:pt>
    <dgm:pt modelId="{4171A3D8-B017-475C-A48B-AAF323951F9D}" type="pres">
      <dgm:prSet presAssocID="{A6E03457-704D-4C2B-8587-E8A2465CFC40}" presName="parSh" presStyleLbl="node1" presStyleIdx="1" presStyleCnt="6"/>
      <dgm:spPr/>
    </dgm:pt>
    <dgm:pt modelId="{25B0AC6B-2A1E-41A2-A8D5-ED862A986BBE}" type="pres">
      <dgm:prSet presAssocID="{A6E03457-704D-4C2B-8587-E8A2465CFC40}" presName="desTx" presStyleLbl="fgAcc1" presStyleIdx="1" presStyleCnt="6">
        <dgm:presLayoutVars>
          <dgm:bulletEnabled val="1"/>
        </dgm:presLayoutVars>
      </dgm:prSet>
      <dgm:spPr/>
    </dgm:pt>
    <dgm:pt modelId="{971D733E-00E6-419C-B37E-FC7F0D13CFBD}" type="pres">
      <dgm:prSet presAssocID="{8A57DFAA-95CA-483D-AD3A-C2CFBC579D60}" presName="sibTrans" presStyleLbl="sibTrans2D1" presStyleIdx="1" presStyleCnt="5"/>
      <dgm:spPr/>
    </dgm:pt>
    <dgm:pt modelId="{659F92AB-C82A-4CD0-B74F-083EE4E8F9BA}" type="pres">
      <dgm:prSet presAssocID="{8A57DFAA-95CA-483D-AD3A-C2CFBC579D60}" presName="connTx" presStyleLbl="sibTrans2D1" presStyleIdx="1" presStyleCnt="5"/>
      <dgm:spPr/>
    </dgm:pt>
    <dgm:pt modelId="{B16E0B33-467F-429A-88FC-26C12B6862DE}" type="pres">
      <dgm:prSet presAssocID="{8558FBF0-666D-4D3E-AB27-95501DEF06A5}" presName="composite" presStyleCnt="0"/>
      <dgm:spPr/>
    </dgm:pt>
    <dgm:pt modelId="{4E79D8EE-B79C-4BE8-AEE1-798A0F6CCCF6}" type="pres">
      <dgm:prSet presAssocID="{8558FBF0-666D-4D3E-AB27-95501DEF06A5}" presName="parTx" presStyleLbl="node1" presStyleIdx="1" presStyleCnt="6">
        <dgm:presLayoutVars>
          <dgm:chMax val="0"/>
          <dgm:chPref val="0"/>
          <dgm:bulletEnabled val="1"/>
        </dgm:presLayoutVars>
      </dgm:prSet>
      <dgm:spPr/>
    </dgm:pt>
    <dgm:pt modelId="{2B19C6DF-41F6-4314-AAEF-DCBE1CC3365A}" type="pres">
      <dgm:prSet presAssocID="{8558FBF0-666D-4D3E-AB27-95501DEF06A5}" presName="parSh" presStyleLbl="node1" presStyleIdx="2" presStyleCnt="6"/>
      <dgm:spPr/>
    </dgm:pt>
    <dgm:pt modelId="{66E74600-F057-4184-8DA6-C78BC044E35C}" type="pres">
      <dgm:prSet presAssocID="{8558FBF0-666D-4D3E-AB27-95501DEF06A5}" presName="desTx" presStyleLbl="fgAcc1" presStyleIdx="2" presStyleCnt="6">
        <dgm:presLayoutVars>
          <dgm:bulletEnabled val="1"/>
        </dgm:presLayoutVars>
      </dgm:prSet>
      <dgm:spPr/>
    </dgm:pt>
    <dgm:pt modelId="{AD807AE5-E99A-4784-80CC-C2E0075BABF1}" type="pres">
      <dgm:prSet presAssocID="{C9B03593-AB80-4126-9E13-7CB92F42565A}" presName="sibTrans" presStyleLbl="sibTrans2D1" presStyleIdx="2" presStyleCnt="5"/>
      <dgm:spPr/>
    </dgm:pt>
    <dgm:pt modelId="{5F968E21-F440-4CE9-B0B4-5905FB83EA53}" type="pres">
      <dgm:prSet presAssocID="{C9B03593-AB80-4126-9E13-7CB92F42565A}" presName="connTx" presStyleLbl="sibTrans2D1" presStyleIdx="2" presStyleCnt="5"/>
      <dgm:spPr/>
    </dgm:pt>
    <dgm:pt modelId="{65B3B4B6-3E5B-4419-9493-5C018B05A532}" type="pres">
      <dgm:prSet presAssocID="{F6AD7BF6-C9B1-4D49-80CA-5EC359039F3C}" presName="composite" presStyleCnt="0"/>
      <dgm:spPr/>
    </dgm:pt>
    <dgm:pt modelId="{8B1FA44F-D3C8-4D32-AE6C-1DA2E2E7C97A}" type="pres">
      <dgm:prSet presAssocID="{F6AD7BF6-C9B1-4D49-80CA-5EC359039F3C}" presName="parTx" presStyleLbl="node1" presStyleIdx="2" presStyleCnt="6">
        <dgm:presLayoutVars>
          <dgm:chMax val="0"/>
          <dgm:chPref val="0"/>
          <dgm:bulletEnabled val="1"/>
        </dgm:presLayoutVars>
      </dgm:prSet>
      <dgm:spPr/>
    </dgm:pt>
    <dgm:pt modelId="{3D9A83DD-FCF0-431E-9D32-0A298526EF62}" type="pres">
      <dgm:prSet presAssocID="{F6AD7BF6-C9B1-4D49-80CA-5EC359039F3C}" presName="parSh" presStyleLbl="node1" presStyleIdx="3" presStyleCnt="6"/>
      <dgm:spPr/>
    </dgm:pt>
    <dgm:pt modelId="{35073DA8-5D0F-4137-B86E-0E704CB2A721}" type="pres">
      <dgm:prSet presAssocID="{F6AD7BF6-C9B1-4D49-80CA-5EC359039F3C}" presName="desTx" presStyleLbl="fgAcc1" presStyleIdx="3" presStyleCnt="6">
        <dgm:presLayoutVars>
          <dgm:bulletEnabled val="1"/>
        </dgm:presLayoutVars>
      </dgm:prSet>
      <dgm:spPr/>
    </dgm:pt>
    <dgm:pt modelId="{98ABAAC0-7596-4F4A-8BD1-1E8DF5E1390A}" type="pres">
      <dgm:prSet presAssocID="{81CF7787-9586-4C7D-873E-CAB753D050EB}" presName="sibTrans" presStyleLbl="sibTrans2D1" presStyleIdx="3" presStyleCnt="5"/>
      <dgm:spPr/>
    </dgm:pt>
    <dgm:pt modelId="{26252753-AA12-433A-AC3D-C5EE35062CF9}" type="pres">
      <dgm:prSet presAssocID="{81CF7787-9586-4C7D-873E-CAB753D050EB}" presName="connTx" presStyleLbl="sibTrans2D1" presStyleIdx="3" presStyleCnt="5"/>
      <dgm:spPr/>
    </dgm:pt>
    <dgm:pt modelId="{96499C0C-BBE6-4814-997C-17C8B95385EA}" type="pres">
      <dgm:prSet presAssocID="{FB8DD80C-B185-417D-981A-A8D0E43513FC}" presName="composite" presStyleCnt="0"/>
      <dgm:spPr/>
    </dgm:pt>
    <dgm:pt modelId="{AA81522B-59EB-449C-9FAE-227D21D2B8B9}" type="pres">
      <dgm:prSet presAssocID="{FB8DD80C-B185-417D-981A-A8D0E43513FC}" presName="parTx" presStyleLbl="node1" presStyleIdx="3" presStyleCnt="6">
        <dgm:presLayoutVars>
          <dgm:chMax val="0"/>
          <dgm:chPref val="0"/>
          <dgm:bulletEnabled val="1"/>
        </dgm:presLayoutVars>
      </dgm:prSet>
      <dgm:spPr/>
    </dgm:pt>
    <dgm:pt modelId="{4B45C294-386A-43F1-B01F-282AB182C5BB}" type="pres">
      <dgm:prSet presAssocID="{FB8DD80C-B185-417D-981A-A8D0E43513FC}" presName="parSh" presStyleLbl="node1" presStyleIdx="4" presStyleCnt="6"/>
      <dgm:spPr/>
    </dgm:pt>
    <dgm:pt modelId="{4AF6949E-2FCA-4317-B4C1-1E5C16F439B4}" type="pres">
      <dgm:prSet presAssocID="{FB8DD80C-B185-417D-981A-A8D0E43513FC}" presName="desTx" presStyleLbl="fgAcc1" presStyleIdx="4" presStyleCnt="6">
        <dgm:presLayoutVars>
          <dgm:bulletEnabled val="1"/>
        </dgm:presLayoutVars>
      </dgm:prSet>
      <dgm:spPr/>
    </dgm:pt>
    <dgm:pt modelId="{A7CEAE2A-2969-49D4-9E5A-AB24E94D94FC}" type="pres">
      <dgm:prSet presAssocID="{7800AC3A-0383-4D43-B1C5-4306376037EA}" presName="sibTrans" presStyleLbl="sibTrans2D1" presStyleIdx="4" presStyleCnt="5"/>
      <dgm:spPr/>
    </dgm:pt>
    <dgm:pt modelId="{989D48F8-F288-452A-A469-0909B668B729}" type="pres">
      <dgm:prSet presAssocID="{7800AC3A-0383-4D43-B1C5-4306376037EA}" presName="connTx" presStyleLbl="sibTrans2D1" presStyleIdx="4" presStyleCnt="5"/>
      <dgm:spPr/>
    </dgm:pt>
    <dgm:pt modelId="{2CB2BF74-BD2A-4D28-AFD3-F7619966A1ED}" type="pres">
      <dgm:prSet presAssocID="{01EDB45E-3653-440D-A938-EBCBE4BCE9EA}" presName="composite" presStyleCnt="0"/>
      <dgm:spPr/>
    </dgm:pt>
    <dgm:pt modelId="{8A4E0DF1-167E-471B-B1B0-2691CDB9E247}" type="pres">
      <dgm:prSet presAssocID="{01EDB45E-3653-440D-A938-EBCBE4BCE9EA}" presName="parTx" presStyleLbl="node1" presStyleIdx="4" presStyleCnt="6">
        <dgm:presLayoutVars>
          <dgm:chMax val="0"/>
          <dgm:chPref val="0"/>
          <dgm:bulletEnabled val="1"/>
        </dgm:presLayoutVars>
      </dgm:prSet>
      <dgm:spPr/>
    </dgm:pt>
    <dgm:pt modelId="{E69C35D3-8DCC-4F05-9938-A970D61877FC}" type="pres">
      <dgm:prSet presAssocID="{01EDB45E-3653-440D-A938-EBCBE4BCE9EA}" presName="parSh" presStyleLbl="node1" presStyleIdx="5" presStyleCnt="6"/>
      <dgm:spPr/>
    </dgm:pt>
    <dgm:pt modelId="{21EB6AD1-B56B-44B5-8900-A946ED66FD4F}" type="pres">
      <dgm:prSet presAssocID="{01EDB45E-3653-440D-A938-EBCBE4BCE9EA}" presName="desTx" presStyleLbl="fgAcc1" presStyleIdx="5" presStyleCnt="6">
        <dgm:presLayoutVars>
          <dgm:bulletEnabled val="1"/>
        </dgm:presLayoutVars>
      </dgm:prSet>
      <dgm:spPr/>
    </dgm:pt>
  </dgm:ptLst>
  <dgm:cxnLst>
    <dgm:cxn modelId="{2D7D5209-6E5B-4882-B9FD-3FBEA2B49861}" type="presOf" srcId="{01EDB45E-3653-440D-A938-EBCBE4BCE9EA}" destId="{E69C35D3-8DCC-4F05-9938-A970D61877FC}" srcOrd="1" destOrd="0" presId="urn:microsoft.com/office/officeart/2005/8/layout/process3"/>
    <dgm:cxn modelId="{BA70F90A-4075-4C4F-BBF8-E83284CE4B80}" type="presOf" srcId="{7800AC3A-0383-4D43-B1C5-4306376037EA}" destId="{989D48F8-F288-452A-A469-0909B668B729}" srcOrd="1" destOrd="0" presId="urn:microsoft.com/office/officeart/2005/8/layout/process3"/>
    <dgm:cxn modelId="{6D749811-36A8-4821-B74D-0137EA0122A6}" type="presOf" srcId="{4E686EE7-F4EE-4749-8F77-85F00B1E5CA6}" destId="{4AF6949E-2FCA-4317-B4C1-1E5C16F439B4}" srcOrd="0" destOrd="1" presId="urn:microsoft.com/office/officeart/2005/8/layout/process3"/>
    <dgm:cxn modelId="{356C2318-7502-4074-86A3-E79E6DC4D598}" srcId="{71A78D83-E9F0-4B00-952F-B3E396F087E7}" destId="{8558FBF0-666D-4D3E-AB27-95501DEF06A5}" srcOrd="2" destOrd="0" parTransId="{71F0BE0B-596E-47D9-8DD7-D60D01116248}" sibTransId="{C9B03593-AB80-4126-9E13-7CB92F42565A}"/>
    <dgm:cxn modelId="{1B34921A-5401-43CD-9BD2-1B694292443B}" type="presOf" srcId="{81CF7787-9586-4C7D-873E-CAB753D050EB}" destId="{98ABAAC0-7596-4F4A-8BD1-1E8DF5E1390A}" srcOrd="0" destOrd="0" presId="urn:microsoft.com/office/officeart/2005/8/layout/process3"/>
    <dgm:cxn modelId="{69235B1C-2D9F-4EBC-B987-CA2ED95799BA}" type="presOf" srcId="{5AE21AF6-1B18-4B63-BA76-5C0FCE106C1A}" destId="{21EB6AD1-B56B-44B5-8900-A946ED66FD4F}" srcOrd="0" destOrd="0" presId="urn:microsoft.com/office/officeart/2005/8/layout/process3"/>
    <dgm:cxn modelId="{EF79BF1D-6CAB-438A-9CC6-21B3C2DD5C78}" srcId="{A6E03457-704D-4C2B-8587-E8A2465CFC40}" destId="{EFCC196C-F618-4244-8050-BFFA6F67A483}" srcOrd="1" destOrd="0" parTransId="{B4396AC0-131F-47B8-BEB5-E7AFC7E51ED0}" sibTransId="{69818D80-04D7-4CDA-9022-F6B084CA8C7E}"/>
    <dgm:cxn modelId="{4947C71F-3954-4E6E-A9DB-F9ED34476FC2}" srcId="{8558FBF0-666D-4D3E-AB27-95501DEF06A5}" destId="{A124BE33-B407-4D51-AF6E-9F7698943D55}" srcOrd="0" destOrd="0" parTransId="{8DEF9B64-EF54-47F4-B77B-F5CE08C1F9A5}" sibTransId="{13978EE9-B0E9-45BC-9B29-F92B02183BDA}"/>
    <dgm:cxn modelId="{1C230B23-7648-4007-A683-D2C0BEC3E1CB}" type="presOf" srcId="{76F00195-50E1-43BB-9AD1-C8FEE6D8544D}" destId="{4AF6949E-2FCA-4317-B4C1-1E5C16F439B4}" srcOrd="0" destOrd="0" presId="urn:microsoft.com/office/officeart/2005/8/layout/process3"/>
    <dgm:cxn modelId="{8213BD24-8098-4D2F-BED4-468A99E8BAB3}" srcId="{8558FBF0-666D-4D3E-AB27-95501DEF06A5}" destId="{D1056EB0-1A3F-42EB-B7B0-45E914E4BBAE}" srcOrd="1" destOrd="0" parTransId="{D29D2953-B0F4-4FC9-8B94-8B6990ED6931}" sibTransId="{3BEC1CD8-5876-4581-88D9-D0415B9ECAA6}"/>
    <dgm:cxn modelId="{C9EF7D28-83E3-4CE0-9DF3-F99035C57CD2}" type="presOf" srcId="{6B67E46E-A9FE-4628-9533-65C98B93D331}" destId="{0B76FD7F-66C0-403E-8543-63DEAAFC098E}" srcOrd="1" destOrd="0" presId="urn:microsoft.com/office/officeart/2005/8/layout/process3"/>
    <dgm:cxn modelId="{24180A2B-2DDD-4382-8C1B-86218F5EE00D}" type="presOf" srcId="{A6E03457-704D-4C2B-8587-E8A2465CFC40}" destId="{4171A3D8-B017-475C-A48B-AAF323951F9D}" srcOrd="1" destOrd="0" presId="urn:microsoft.com/office/officeart/2005/8/layout/process3"/>
    <dgm:cxn modelId="{63237B2C-4B63-4CB6-BF06-B6F2E7A41C77}" type="presOf" srcId="{7800AC3A-0383-4D43-B1C5-4306376037EA}" destId="{A7CEAE2A-2969-49D4-9E5A-AB24E94D94FC}" srcOrd="0" destOrd="0" presId="urn:microsoft.com/office/officeart/2005/8/layout/process3"/>
    <dgm:cxn modelId="{88C1D62C-B36A-4748-8D26-6D10182036C7}" type="presOf" srcId="{5DEE402B-39C1-4EEA-97E2-7A1B66C60CD4}" destId="{AD3C6900-A186-4C5D-B711-5AA72A37666F}" srcOrd="1" destOrd="0" presId="urn:microsoft.com/office/officeart/2005/8/layout/process3"/>
    <dgm:cxn modelId="{18C9B230-EEE4-471E-A261-DAED9E56D408}" type="presOf" srcId="{A7B219DA-A8D7-45BD-A357-232D81DEA751}" destId="{66E74600-F057-4184-8DA6-C78BC044E35C}" srcOrd="0" destOrd="3" presId="urn:microsoft.com/office/officeart/2005/8/layout/process3"/>
    <dgm:cxn modelId="{52970431-FC9C-491D-8009-B4E6C1AA5100}" type="presOf" srcId="{E8BCD6A2-4BAA-496B-95D2-B9B6A4AFC527}" destId="{221A52E3-FC56-4828-8569-4E75955B9516}" srcOrd="0" destOrd="0" presId="urn:microsoft.com/office/officeart/2005/8/layout/process3"/>
    <dgm:cxn modelId="{54AC7233-D0A1-471F-AA3C-44B367247089}" type="presOf" srcId="{5E9B3A7D-C6BC-47CF-A854-66869FAF1B1D}" destId="{25B0AC6B-2A1E-41A2-A8D5-ED862A986BBE}" srcOrd="0" destOrd="0" presId="urn:microsoft.com/office/officeart/2005/8/layout/process3"/>
    <dgm:cxn modelId="{A551BD36-9A68-491D-B27B-77DCAFD3B493}" type="presOf" srcId="{A6E03457-704D-4C2B-8587-E8A2465CFC40}" destId="{90A6F36F-31A8-4231-9EBB-A7B03136736B}" srcOrd="0" destOrd="0" presId="urn:microsoft.com/office/officeart/2005/8/layout/process3"/>
    <dgm:cxn modelId="{34C77A40-84CF-4992-8157-9B609AEB7B0B}" type="presOf" srcId="{796E73A6-A0CD-494A-8877-1EFDDD6F2E7C}" destId="{221A52E3-FC56-4828-8569-4E75955B9516}" srcOrd="0" destOrd="1" presId="urn:microsoft.com/office/officeart/2005/8/layout/process3"/>
    <dgm:cxn modelId="{AB769461-74CD-4E01-9387-B385944D3604}" type="presOf" srcId="{81CF7787-9586-4C7D-873E-CAB753D050EB}" destId="{26252753-AA12-433A-AC3D-C5EE35062CF9}" srcOrd="1" destOrd="0" presId="urn:microsoft.com/office/officeart/2005/8/layout/process3"/>
    <dgm:cxn modelId="{D16A4247-1B0F-4EA2-83D5-634FE08B7BC0}" srcId="{01EDB45E-3653-440D-A938-EBCBE4BCE9EA}" destId="{5AE21AF6-1B18-4B63-BA76-5C0FCE106C1A}" srcOrd="0" destOrd="0" parTransId="{BEAF0E05-5F3B-4C0B-9628-6A3B73C275A1}" sibTransId="{01F94311-4270-4136-8D68-2E8FE2813E54}"/>
    <dgm:cxn modelId="{FD232D4D-35CB-44A9-8AF8-0C97C3D47B4E}" type="presOf" srcId="{F6AD7BF6-C9B1-4D49-80CA-5EC359039F3C}" destId="{3D9A83DD-FCF0-431E-9D32-0A298526EF62}" srcOrd="1" destOrd="0" presId="urn:microsoft.com/office/officeart/2005/8/layout/process3"/>
    <dgm:cxn modelId="{D910A34F-8211-4464-96A3-215CCA869853}" type="presOf" srcId="{3C7FF862-6B46-4E3D-AFD7-BBB22C958B81}" destId="{66E74600-F057-4184-8DA6-C78BC044E35C}" srcOrd="0" destOrd="2" presId="urn:microsoft.com/office/officeart/2005/8/layout/process3"/>
    <dgm:cxn modelId="{B21CA254-AAB8-48B2-BAEC-26922861D1B4}" type="presOf" srcId="{FB8DD80C-B185-417D-981A-A8D0E43513FC}" destId="{4B45C294-386A-43F1-B01F-282AB182C5BB}" srcOrd="1" destOrd="0" presId="urn:microsoft.com/office/officeart/2005/8/layout/process3"/>
    <dgm:cxn modelId="{37471156-0B06-4148-B0CC-419FF67AAD50}" type="presOf" srcId="{8558FBF0-666D-4D3E-AB27-95501DEF06A5}" destId="{2B19C6DF-41F6-4314-AAEF-DCBE1CC3365A}" srcOrd="1" destOrd="0" presId="urn:microsoft.com/office/officeart/2005/8/layout/process3"/>
    <dgm:cxn modelId="{ADB3A777-DC37-4736-8863-0DE4728ED52D}" srcId="{8558FBF0-666D-4D3E-AB27-95501DEF06A5}" destId="{3C7FF862-6B46-4E3D-AFD7-BBB22C958B81}" srcOrd="2" destOrd="0" parTransId="{22C1EB1F-8AD0-441D-9720-9FC4284E8FC3}" sibTransId="{329F8D50-F85A-4AE0-974A-5ED5519C057A}"/>
    <dgm:cxn modelId="{B933B777-A692-45B7-8ED5-2615D57DC100}" type="presOf" srcId="{C9B03593-AB80-4126-9E13-7CB92F42565A}" destId="{5F968E21-F440-4CE9-B0B4-5905FB83EA53}" srcOrd="1" destOrd="0" presId="urn:microsoft.com/office/officeart/2005/8/layout/process3"/>
    <dgm:cxn modelId="{AF9A1D84-BF65-4DFA-BB68-4FB2FCF3B10A}" srcId="{F6AD7BF6-C9B1-4D49-80CA-5EC359039F3C}" destId="{FC5ECEA8-07FC-41A6-B7E6-402AC78DA97F}" srcOrd="0" destOrd="0" parTransId="{6167708F-7A67-49E0-A86C-C822B041303C}" sibTransId="{35682BAA-B0EE-4064-AC0D-BDDEF4320052}"/>
    <dgm:cxn modelId="{4DA9548B-8DF7-4543-93D3-9ED9B3527D10}" type="presOf" srcId="{01EDB45E-3653-440D-A938-EBCBE4BCE9EA}" destId="{8A4E0DF1-167E-471B-B1B0-2691CDB9E247}" srcOrd="0" destOrd="0" presId="urn:microsoft.com/office/officeart/2005/8/layout/process3"/>
    <dgm:cxn modelId="{C70FB095-D4FF-46D5-B002-2BF517EB5639}" type="presOf" srcId="{8558FBF0-666D-4D3E-AB27-95501DEF06A5}" destId="{4E79D8EE-B79C-4BE8-AEE1-798A0F6CCCF6}" srcOrd="0" destOrd="0" presId="urn:microsoft.com/office/officeart/2005/8/layout/process3"/>
    <dgm:cxn modelId="{42A71698-6F66-4104-A709-D9C6183D714B}" type="presOf" srcId="{D011F537-1896-42E4-97EB-0B70A5419DC0}" destId="{66E74600-F057-4184-8DA6-C78BC044E35C}" srcOrd="0" destOrd="4" presId="urn:microsoft.com/office/officeart/2005/8/layout/process3"/>
    <dgm:cxn modelId="{0165809B-FADE-4D5C-A8B5-380F60529390}" srcId="{71A78D83-E9F0-4B00-952F-B3E396F087E7}" destId="{F6AD7BF6-C9B1-4D49-80CA-5EC359039F3C}" srcOrd="3" destOrd="0" parTransId="{3D40E978-B26B-4DAA-AA25-1426F9AF8D29}" sibTransId="{81CF7787-9586-4C7D-873E-CAB753D050EB}"/>
    <dgm:cxn modelId="{B38CF29E-40E6-4F17-BC4B-1ECF17E0F2B0}" srcId="{FB8DD80C-B185-417D-981A-A8D0E43513FC}" destId="{76F00195-50E1-43BB-9AD1-C8FEE6D8544D}" srcOrd="0" destOrd="0" parTransId="{9654AE30-02DE-46EC-B87F-19673A92415C}" sibTransId="{BBB0A997-11B8-4B5E-926A-6DB01DE3A475}"/>
    <dgm:cxn modelId="{BD47A9A4-82A9-4BE9-B4CE-76BA9741F80B}" srcId="{71A78D83-E9F0-4B00-952F-B3E396F087E7}" destId="{01EDB45E-3653-440D-A938-EBCBE4BCE9EA}" srcOrd="5" destOrd="0" parTransId="{88276F26-C2E8-4C28-9653-160BDD62A739}" sibTransId="{A031FF37-92E9-4181-A804-C8783131A91E}"/>
    <dgm:cxn modelId="{AEDD43A5-14E1-439D-A1F0-3D14349AE297}" type="presOf" srcId="{FC5ECEA8-07FC-41A6-B7E6-402AC78DA97F}" destId="{35073DA8-5D0F-4137-B86E-0E704CB2A721}" srcOrd="0" destOrd="0" presId="urn:microsoft.com/office/officeart/2005/8/layout/process3"/>
    <dgm:cxn modelId="{B5B883A9-17A3-4AB4-9B27-85636651BEB6}" srcId="{5DEE402B-39C1-4EEA-97E2-7A1B66C60CD4}" destId="{E8BCD6A2-4BAA-496B-95D2-B9B6A4AFC527}" srcOrd="0" destOrd="0" parTransId="{0117F1AA-05F5-4E2C-AA38-80ED7B05DD67}" sibTransId="{B04F0C81-85C4-4123-846E-5804A61A78EA}"/>
    <dgm:cxn modelId="{34C120AE-4D36-4461-9BB5-1A98D482105A}" type="presOf" srcId="{8A57DFAA-95CA-483D-AD3A-C2CFBC579D60}" destId="{971D733E-00E6-419C-B37E-FC7F0D13CFBD}" srcOrd="0" destOrd="0" presId="urn:microsoft.com/office/officeart/2005/8/layout/process3"/>
    <dgm:cxn modelId="{DB7821B1-1B45-4749-832D-2967CEB41DFF}" type="presOf" srcId="{8A57DFAA-95CA-483D-AD3A-C2CFBC579D60}" destId="{659F92AB-C82A-4CD0-B74F-083EE4E8F9BA}" srcOrd="1" destOrd="0" presId="urn:microsoft.com/office/officeart/2005/8/layout/process3"/>
    <dgm:cxn modelId="{8A6F45BD-1F75-4CDC-BCD7-FAFB28CB1F9A}" type="presOf" srcId="{D1056EB0-1A3F-42EB-B7B0-45E914E4BBAE}" destId="{66E74600-F057-4184-8DA6-C78BC044E35C}" srcOrd="0" destOrd="1" presId="urn:microsoft.com/office/officeart/2005/8/layout/process3"/>
    <dgm:cxn modelId="{B2AF7CBF-0ABD-4988-8979-FCE0B9ABE027}" type="presOf" srcId="{F6AD7BF6-C9B1-4D49-80CA-5EC359039F3C}" destId="{8B1FA44F-D3C8-4D32-AE6C-1DA2E2E7C97A}" srcOrd="0" destOrd="0" presId="urn:microsoft.com/office/officeart/2005/8/layout/process3"/>
    <dgm:cxn modelId="{5822C1CA-8401-4B90-8537-C9F896351C23}" srcId="{71A78D83-E9F0-4B00-952F-B3E396F087E7}" destId="{5DEE402B-39C1-4EEA-97E2-7A1B66C60CD4}" srcOrd="0" destOrd="0" parTransId="{EA55FD91-2FE6-4B7A-B096-38E939E561AB}" sibTransId="{6B67E46E-A9FE-4628-9533-65C98B93D331}"/>
    <dgm:cxn modelId="{DE5BA8CE-4B11-4586-910D-1DE4A6D814BF}" type="presOf" srcId="{6B67E46E-A9FE-4628-9533-65C98B93D331}" destId="{D4FAA2BE-8373-4B6D-AA56-08F97733B1AF}" srcOrd="0" destOrd="0" presId="urn:microsoft.com/office/officeart/2005/8/layout/process3"/>
    <dgm:cxn modelId="{590436D1-0719-4F8F-8FC8-538D712DDCF2}" type="presOf" srcId="{5DEE402B-39C1-4EEA-97E2-7A1B66C60CD4}" destId="{BA12C772-448E-4628-B806-904A0320ACED}" srcOrd="0" destOrd="0" presId="urn:microsoft.com/office/officeart/2005/8/layout/process3"/>
    <dgm:cxn modelId="{99BA2BD7-63B1-4589-BE81-13AE714D2462}" type="presOf" srcId="{C9B03593-AB80-4126-9E13-7CB92F42565A}" destId="{AD807AE5-E99A-4784-80CC-C2E0075BABF1}" srcOrd="0" destOrd="0" presId="urn:microsoft.com/office/officeart/2005/8/layout/process3"/>
    <dgm:cxn modelId="{DAAA86D8-E887-4250-892D-DDFAE1F7B2E7}" type="presOf" srcId="{71A78D83-E9F0-4B00-952F-B3E396F087E7}" destId="{FAC8B5B3-260D-4666-B6E7-AE3CF5021FF4}" srcOrd="0" destOrd="0" presId="urn:microsoft.com/office/officeart/2005/8/layout/process3"/>
    <dgm:cxn modelId="{CF43FFDB-A7F6-4992-B883-67B6891D8C40}" srcId="{71A78D83-E9F0-4B00-952F-B3E396F087E7}" destId="{A6E03457-704D-4C2B-8587-E8A2465CFC40}" srcOrd="1" destOrd="0" parTransId="{846B0016-4F59-4600-B9C9-57F3CC7C9684}" sibTransId="{8A57DFAA-95CA-483D-AD3A-C2CFBC579D60}"/>
    <dgm:cxn modelId="{558203DE-D03B-4306-A268-F8650D9B9107}" type="presOf" srcId="{A124BE33-B407-4D51-AF6E-9F7698943D55}" destId="{66E74600-F057-4184-8DA6-C78BC044E35C}" srcOrd="0" destOrd="0" presId="urn:microsoft.com/office/officeart/2005/8/layout/process3"/>
    <dgm:cxn modelId="{A28F0EDE-57CE-4D8C-AC1A-575DB95FD3BE}" type="presOf" srcId="{EFCC196C-F618-4244-8050-BFFA6F67A483}" destId="{25B0AC6B-2A1E-41A2-A8D5-ED862A986BBE}" srcOrd="0" destOrd="1" presId="urn:microsoft.com/office/officeart/2005/8/layout/process3"/>
    <dgm:cxn modelId="{C4FF52E2-06FB-41BF-9720-1CAB4FE19E22}" srcId="{5DEE402B-39C1-4EEA-97E2-7A1B66C60CD4}" destId="{796E73A6-A0CD-494A-8877-1EFDDD6F2E7C}" srcOrd="1" destOrd="0" parTransId="{C10CE7C3-7269-4963-9BCA-C6E73C9E3385}" sibTransId="{3AE9D0E3-7A5B-4E1B-BA4F-B74AD9B1ADC9}"/>
    <dgm:cxn modelId="{CAF46DE5-B056-4A0C-BD03-B36F902C37D2}" srcId="{71A78D83-E9F0-4B00-952F-B3E396F087E7}" destId="{FB8DD80C-B185-417D-981A-A8D0E43513FC}" srcOrd="4" destOrd="0" parTransId="{B308B5F7-9273-4A53-97DA-005907FD6474}" sibTransId="{7800AC3A-0383-4D43-B1C5-4306376037EA}"/>
    <dgm:cxn modelId="{252DFCE7-6E99-45E1-A204-71F115FBBFDD}" srcId="{8558FBF0-666D-4D3E-AB27-95501DEF06A5}" destId="{A7B219DA-A8D7-45BD-A357-232D81DEA751}" srcOrd="3" destOrd="0" parTransId="{34C8DECD-DC86-470C-A12A-17E08665BAEB}" sibTransId="{D9324815-86FF-456F-AD86-4FB81384A7A0}"/>
    <dgm:cxn modelId="{E5E465F4-8006-495E-ACEF-0FB90689D6EA}" srcId="{A6E03457-704D-4C2B-8587-E8A2465CFC40}" destId="{5E9B3A7D-C6BC-47CF-A854-66869FAF1B1D}" srcOrd="0" destOrd="0" parTransId="{9D874D39-ABD3-424F-97FF-1B90D28FB536}" sibTransId="{EAAB98D0-C307-420B-822B-5D2EFBB0C523}"/>
    <dgm:cxn modelId="{542291F6-1589-4EB3-AD42-CA7B9E2CBEF9}" type="presOf" srcId="{FB8DD80C-B185-417D-981A-A8D0E43513FC}" destId="{AA81522B-59EB-449C-9FAE-227D21D2B8B9}" srcOrd="0" destOrd="0" presId="urn:microsoft.com/office/officeart/2005/8/layout/process3"/>
    <dgm:cxn modelId="{65ECBDFE-ACC6-4E14-BECC-905F48213851}" srcId="{FB8DD80C-B185-417D-981A-A8D0E43513FC}" destId="{4E686EE7-F4EE-4749-8F77-85F00B1E5CA6}" srcOrd="1" destOrd="0" parTransId="{D1BF5AE1-076C-4CA1-8F4F-4A570831705A}" sibTransId="{5E23B93E-BFC3-46A8-9EB5-B56D9D31519A}"/>
    <dgm:cxn modelId="{054014FF-DB02-4DBD-B38A-99197FD85309}" srcId="{8558FBF0-666D-4D3E-AB27-95501DEF06A5}" destId="{D011F537-1896-42E4-97EB-0B70A5419DC0}" srcOrd="4" destOrd="0" parTransId="{5144CCB0-BEDE-4E72-AE49-3B12B10DC30D}" sibTransId="{2BE8B6A4-5C5C-4D9E-AF6E-21B0AF287FFE}"/>
    <dgm:cxn modelId="{B578701E-CE09-404E-9C10-82235638E430}" type="presParOf" srcId="{FAC8B5B3-260D-4666-B6E7-AE3CF5021FF4}" destId="{013343E0-0869-4179-8E40-8C192B4F4703}" srcOrd="0" destOrd="0" presId="urn:microsoft.com/office/officeart/2005/8/layout/process3"/>
    <dgm:cxn modelId="{B4395A9C-3F6B-4860-A99A-09360AB8BBE0}" type="presParOf" srcId="{013343E0-0869-4179-8E40-8C192B4F4703}" destId="{BA12C772-448E-4628-B806-904A0320ACED}" srcOrd="0" destOrd="0" presId="urn:microsoft.com/office/officeart/2005/8/layout/process3"/>
    <dgm:cxn modelId="{5183B132-4B0A-450B-95F3-135567A0BF4C}" type="presParOf" srcId="{013343E0-0869-4179-8E40-8C192B4F4703}" destId="{AD3C6900-A186-4C5D-B711-5AA72A37666F}" srcOrd="1" destOrd="0" presId="urn:microsoft.com/office/officeart/2005/8/layout/process3"/>
    <dgm:cxn modelId="{6B0355C1-24D1-4F45-A543-C33E9C181EAC}" type="presParOf" srcId="{013343E0-0869-4179-8E40-8C192B4F4703}" destId="{221A52E3-FC56-4828-8569-4E75955B9516}" srcOrd="2" destOrd="0" presId="urn:microsoft.com/office/officeart/2005/8/layout/process3"/>
    <dgm:cxn modelId="{09B75474-3E8F-403F-8050-B2F324F6F264}" type="presParOf" srcId="{FAC8B5B3-260D-4666-B6E7-AE3CF5021FF4}" destId="{D4FAA2BE-8373-4B6D-AA56-08F97733B1AF}" srcOrd="1" destOrd="0" presId="urn:microsoft.com/office/officeart/2005/8/layout/process3"/>
    <dgm:cxn modelId="{82B75922-7A65-44FA-9A87-7BEC8F260FBC}" type="presParOf" srcId="{D4FAA2BE-8373-4B6D-AA56-08F97733B1AF}" destId="{0B76FD7F-66C0-403E-8543-63DEAAFC098E}" srcOrd="0" destOrd="0" presId="urn:microsoft.com/office/officeart/2005/8/layout/process3"/>
    <dgm:cxn modelId="{A4038452-C0CD-4868-AF22-9915E9FAE925}" type="presParOf" srcId="{FAC8B5B3-260D-4666-B6E7-AE3CF5021FF4}" destId="{F84D5F15-381F-43E7-A4E9-4E951C9434CD}" srcOrd="2" destOrd="0" presId="urn:microsoft.com/office/officeart/2005/8/layout/process3"/>
    <dgm:cxn modelId="{6C77AD55-C19A-46B0-992B-8B220314A1E4}" type="presParOf" srcId="{F84D5F15-381F-43E7-A4E9-4E951C9434CD}" destId="{90A6F36F-31A8-4231-9EBB-A7B03136736B}" srcOrd="0" destOrd="0" presId="urn:microsoft.com/office/officeart/2005/8/layout/process3"/>
    <dgm:cxn modelId="{E68B131C-C10A-4D57-9FE0-314710F12B8F}" type="presParOf" srcId="{F84D5F15-381F-43E7-A4E9-4E951C9434CD}" destId="{4171A3D8-B017-475C-A48B-AAF323951F9D}" srcOrd="1" destOrd="0" presId="urn:microsoft.com/office/officeart/2005/8/layout/process3"/>
    <dgm:cxn modelId="{52B4EEB5-5302-4BDA-BDD9-AF7DE36AB6B2}" type="presParOf" srcId="{F84D5F15-381F-43E7-A4E9-4E951C9434CD}" destId="{25B0AC6B-2A1E-41A2-A8D5-ED862A986BBE}" srcOrd="2" destOrd="0" presId="urn:microsoft.com/office/officeart/2005/8/layout/process3"/>
    <dgm:cxn modelId="{D94DC01F-0F1A-45CD-B442-9C5C37830BB9}" type="presParOf" srcId="{FAC8B5B3-260D-4666-B6E7-AE3CF5021FF4}" destId="{971D733E-00E6-419C-B37E-FC7F0D13CFBD}" srcOrd="3" destOrd="0" presId="urn:microsoft.com/office/officeart/2005/8/layout/process3"/>
    <dgm:cxn modelId="{FB103173-F18C-4A52-A7E3-CDEBF81BEB3A}" type="presParOf" srcId="{971D733E-00E6-419C-B37E-FC7F0D13CFBD}" destId="{659F92AB-C82A-4CD0-B74F-083EE4E8F9BA}" srcOrd="0" destOrd="0" presId="urn:microsoft.com/office/officeart/2005/8/layout/process3"/>
    <dgm:cxn modelId="{914B3794-C7C6-4551-84C7-33AA7F4F9CBE}" type="presParOf" srcId="{FAC8B5B3-260D-4666-B6E7-AE3CF5021FF4}" destId="{B16E0B33-467F-429A-88FC-26C12B6862DE}" srcOrd="4" destOrd="0" presId="urn:microsoft.com/office/officeart/2005/8/layout/process3"/>
    <dgm:cxn modelId="{16E5DD82-6C92-46F2-8FA7-69A39DDE81B8}" type="presParOf" srcId="{B16E0B33-467F-429A-88FC-26C12B6862DE}" destId="{4E79D8EE-B79C-4BE8-AEE1-798A0F6CCCF6}" srcOrd="0" destOrd="0" presId="urn:microsoft.com/office/officeart/2005/8/layout/process3"/>
    <dgm:cxn modelId="{C08F4190-CC84-49FF-A789-3D0E25BF49B3}" type="presParOf" srcId="{B16E0B33-467F-429A-88FC-26C12B6862DE}" destId="{2B19C6DF-41F6-4314-AAEF-DCBE1CC3365A}" srcOrd="1" destOrd="0" presId="urn:microsoft.com/office/officeart/2005/8/layout/process3"/>
    <dgm:cxn modelId="{81BF09D3-DAFB-4FC1-AD54-C402F52F3719}" type="presParOf" srcId="{B16E0B33-467F-429A-88FC-26C12B6862DE}" destId="{66E74600-F057-4184-8DA6-C78BC044E35C}" srcOrd="2" destOrd="0" presId="urn:microsoft.com/office/officeart/2005/8/layout/process3"/>
    <dgm:cxn modelId="{C854F932-860A-48E6-9D64-CDE1F5D20030}" type="presParOf" srcId="{FAC8B5B3-260D-4666-B6E7-AE3CF5021FF4}" destId="{AD807AE5-E99A-4784-80CC-C2E0075BABF1}" srcOrd="5" destOrd="0" presId="urn:microsoft.com/office/officeart/2005/8/layout/process3"/>
    <dgm:cxn modelId="{08B7E3CB-BA64-453A-913D-03BA48049120}" type="presParOf" srcId="{AD807AE5-E99A-4784-80CC-C2E0075BABF1}" destId="{5F968E21-F440-4CE9-B0B4-5905FB83EA53}" srcOrd="0" destOrd="0" presId="urn:microsoft.com/office/officeart/2005/8/layout/process3"/>
    <dgm:cxn modelId="{E68DA5B8-EF25-4D60-A7FF-D065E114ADF7}" type="presParOf" srcId="{FAC8B5B3-260D-4666-B6E7-AE3CF5021FF4}" destId="{65B3B4B6-3E5B-4419-9493-5C018B05A532}" srcOrd="6" destOrd="0" presId="urn:microsoft.com/office/officeart/2005/8/layout/process3"/>
    <dgm:cxn modelId="{04F2FD17-8FC9-4896-AFFE-569B7853DE79}" type="presParOf" srcId="{65B3B4B6-3E5B-4419-9493-5C018B05A532}" destId="{8B1FA44F-D3C8-4D32-AE6C-1DA2E2E7C97A}" srcOrd="0" destOrd="0" presId="urn:microsoft.com/office/officeart/2005/8/layout/process3"/>
    <dgm:cxn modelId="{F7FE451C-DA5D-469F-8569-767886EBCB26}" type="presParOf" srcId="{65B3B4B6-3E5B-4419-9493-5C018B05A532}" destId="{3D9A83DD-FCF0-431E-9D32-0A298526EF62}" srcOrd="1" destOrd="0" presId="urn:microsoft.com/office/officeart/2005/8/layout/process3"/>
    <dgm:cxn modelId="{62AF354C-6CC0-4052-9F8D-4CF4F43125A4}" type="presParOf" srcId="{65B3B4B6-3E5B-4419-9493-5C018B05A532}" destId="{35073DA8-5D0F-4137-B86E-0E704CB2A721}" srcOrd="2" destOrd="0" presId="urn:microsoft.com/office/officeart/2005/8/layout/process3"/>
    <dgm:cxn modelId="{CC2BD9EA-9909-44CD-8697-5E4D9602D176}" type="presParOf" srcId="{FAC8B5B3-260D-4666-B6E7-AE3CF5021FF4}" destId="{98ABAAC0-7596-4F4A-8BD1-1E8DF5E1390A}" srcOrd="7" destOrd="0" presId="urn:microsoft.com/office/officeart/2005/8/layout/process3"/>
    <dgm:cxn modelId="{9FE9486A-DB40-4FE0-A3FE-B34AF0E2C9C4}" type="presParOf" srcId="{98ABAAC0-7596-4F4A-8BD1-1E8DF5E1390A}" destId="{26252753-AA12-433A-AC3D-C5EE35062CF9}" srcOrd="0" destOrd="0" presId="urn:microsoft.com/office/officeart/2005/8/layout/process3"/>
    <dgm:cxn modelId="{B3A731C1-57FA-43EE-B3CA-DDDE7E36A10F}" type="presParOf" srcId="{FAC8B5B3-260D-4666-B6E7-AE3CF5021FF4}" destId="{96499C0C-BBE6-4814-997C-17C8B95385EA}" srcOrd="8" destOrd="0" presId="urn:microsoft.com/office/officeart/2005/8/layout/process3"/>
    <dgm:cxn modelId="{8437AC54-3D55-4A93-81B3-82A5C3C9F4D6}" type="presParOf" srcId="{96499C0C-BBE6-4814-997C-17C8B95385EA}" destId="{AA81522B-59EB-449C-9FAE-227D21D2B8B9}" srcOrd="0" destOrd="0" presId="urn:microsoft.com/office/officeart/2005/8/layout/process3"/>
    <dgm:cxn modelId="{2A2A0951-1DF3-4D9A-9997-3FE1432F7BB2}" type="presParOf" srcId="{96499C0C-BBE6-4814-997C-17C8B95385EA}" destId="{4B45C294-386A-43F1-B01F-282AB182C5BB}" srcOrd="1" destOrd="0" presId="urn:microsoft.com/office/officeart/2005/8/layout/process3"/>
    <dgm:cxn modelId="{33624953-79A4-4C6A-96CE-50429247D42D}" type="presParOf" srcId="{96499C0C-BBE6-4814-997C-17C8B95385EA}" destId="{4AF6949E-2FCA-4317-B4C1-1E5C16F439B4}" srcOrd="2" destOrd="0" presId="urn:microsoft.com/office/officeart/2005/8/layout/process3"/>
    <dgm:cxn modelId="{A5E7A754-1D0B-4929-9094-1A915E6F5C48}" type="presParOf" srcId="{FAC8B5B3-260D-4666-B6E7-AE3CF5021FF4}" destId="{A7CEAE2A-2969-49D4-9E5A-AB24E94D94FC}" srcOrd="9" destOrd="0" presId="urn:microsoft.com/office/officeart/2005/8/layout/process3"/>
    <dgm:cxn modelId="{ED6D72A7-E641-45AB-B05D-369BD1CE9F38}" type="presParOf" srcId="{A7CEAE2A-2969-49D4-9E5A-AB24E94D94FC}" destId="{989D48F8-F288-452A-A469-0909B668B729}" srcOrd="0" destOrd="0" presId="urn:microsoft.com/office/officeart/2005/8/layout/process3"/>
    <dgm:cxn modelId="{218B4991-B040-44F1-8DB4-9525D28170E6}" type="presParOf" srcId="{FAC8B5B3-260D-4666-B6E7-AE3CF5021FF4}" destId="{2CB2BF74-BD2A-4D28-AFD3-F7619966A1ED}" srcOrd="10" destOrd="0" presId="urn:microsoft.com/office/officeart/2005/8/layout/process3"/>
    <dgm:cxn modelId="{C88DC3AB-C679-4A59-AE7D-2537BE710AEE}" type="presParOf" srcId="{2CB2BF74-BD2A-4D28-AFD3-F7619966A1ED}" destId="{8A4E0DF1-167E-471B-B1B0-2691CDB9E247}" srcOrd="0" destOrd="0" presId="urn:microsoft.com/office/officeart/2005/8/layout/process3"/>
    <dgm:cxn modelId="{968B2EEE-4C21-4069-8F96-7E39E0BA2A71}" type="presParOf" srcId="{2CB2BF74-BD2A-4D28-AFD3-F7619966A1ED}" destId="{E69C35D3-8DCC-4F05-9938-A970D61877FC}" srcOrd="1" destOrd="0" presId="urn:microsoft.com/office/officeart/2005/8/layout/process3"/>
    <dgm:cxn modelId="{16AAAD16-AC20-4C67-9362-736EA6F3BE33}" type="presParOf" srcId="{2CB2BF74-BD2A-4D28-AFD3-F7619966A1ED}" destId="{21EB6AD1-B56B-44B5-8900-A946ED66FD4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67EBB-5FFE-4CEE-B481-2855DC89667F}">
      <dsp:nvSpPr>
        <dsp:cNvPr id="0" name=""/>
        <dsp:cNvSpPr/>
      </dsp:nvSpPr>
      <dsp:spPr>
        <a:xfrm>
          <a:off x="233037" y="276301"/>
          <a:ext cx="1920245" cy="1920245"/>
        </a:xfrm>
        <a:prstGeom prst="ellipse">
          <a:avLst/>
        </a:prstGeom>
        <a:solidFill>
          <a:schemeClr val="accent3">
            <a:shade val="5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t>District Support</a:t>
          </a:r>
        </a:p>
      </dsp:txBody>
      <dsp:txXfrm>
        <a:off x="689095" y="420319"/>
        <a:ext cx="1008128" cy="326441"/>
      </dsp:txXfrm>
    </dsp:sp>
    <dsp:sp modelId="{66BBB25D-917C-4A50-ABCE-00565ED04461}">
      <dsp:nvSpPr>
        <dsp:cNvPr id="0" name=""/>
        <dsp:cNvSpPr/>
      </dsp:nvSpPr>
      <dsp:spPr>
        <a:xfrm>
          <a:off x="418867" y="919528"/>
          <a:ext cx="1645922" cy="1645922"/>
        </a:xfrm>
        <a:prstGeom prst="ellipse">
          <a:avLst/>
        </a:prstGeom>
        <a:solidFill>
          <a:schemeClr val="accent3">
            <a:shade val="50000"/>
            <a:hueOff val="104564"/>
            <a:satOff val="-22138"/>
            <a:lumOff val="4588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4">
                  <a:lumMod val="50000"/>
                </a:schemeClr>
              </a:solidFill>
            </a:rPr>
            <a:t>School-based Budgeting Model</a:t>
          </a:r>
        </a:p>
      </dsp:txBody>
      <dsp:txXfrm>
        <a:off x="659906" y="1331008"/>
        <a:ext cx="1163842" cy="8229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C6900-A186-4C5D-B711-5AA72A37666F}">
      <dsp:nvSpPr>
        <dsp:cNvPr id="0" name=""/>
        <dsp:cNvSpPr/>
      </dsp:nvSpPr>
      <dsp:spPr>
        <a:xfrm>
          <a:off x="9139" y="21962"/>
          <a:ext cx="1082284" cy="432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GRANTS OFFICE</a:t>
          </a:r>
        </a:p>
      </dsp:txBody>
      <dsp:txXfrm>
        <a:off x="9139" y="21962"/>
        <a:ext cx="1082284" cy="288000"/>
      </dsp:txXfrm>
    </dsp:sp>
    <dsp:sp modelId="{221A52E3-FC56-4828-8569-4E75955B9516}">
      <dsp:nvSpPr>
        <dsp:cNvPr id="0" name=""/>
        <dsp:cNvSpPr/>
      </dsp:nvSpPr>
      <dsp:spPr>
        <a:xfrm>
          <a:off x="230812" y="309962"/>
          <a:ext cx="1082284" cy="1183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Establishes the </a:t>
          </a:r>
          <a:r>
            <a:rPr lang="en-US" sz="1000" b="1" u="sng" kern="1200" dirty="0">
              <a:solidFill>
                <a:schemeClr val="accent2">
                  <a:lumMod val="75000"/>
                </a:schemeClr>
              </a:solidFill>
            </a:rPr>
            <a:t>Project Number </a:t>
          </a:r>
          <a:r>
            <a:rPr lang="en-US" sz="1000" b="1" kern="1200" dirty="0">
              <a:solidFill>
                <a:schemeClr val="accent2">
                  <a:lumMod val="75000"/>
                </a:schemeClr>
              </a:solidFill>
            </a:rPr>
            <a:t>for the grant.</a:t>
          </a:r>
        </a:p>
      </dsp:txBody>
      <dsp:txXfrm>
        <a:off x="262511" y="341661"/>
        <a:ext cx="1018886" cy="1119961"/>
      </dsp:txXfrm>
    </dsp:sp>
    <dsp:sp modelId="{D4FAA2BE-8373-4B6D-AA56-08F97733B1AF}">
      <dsp:nvSpPr>
        <dsp:cNvPr id="0" name=""/>
        <dsp:cNvSpPr/>
      </dsp:nvSpPr>
      <dsp:spPr>
        <a:xfrm>
          <a:off x="1255495" y="31233"/>
          <a:ext cx="347829" cy="2694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1255495" y="85124"/>
        <a:ext cx="266992" cy="161675"/>
      </dsp:txXfrm>
    </dsp:sp>
    <dsp:sp modelId="{4171A3D8-B017-475C-A48B-AAF323951F9D}">
      <dsp:nvSpPr>
        <dsp:cNvPr id="0" name=""/>
        <dsp:cNvSpPr/>
      </dsp:nvSpPr>
      <dsp:spPr>
        <a:xfrm>
          <a:off x="1747706" y="21962"/>
          <a:ext cx="1082284" cy="432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SCHOOL</a:t>
          </a:r>
        </a:p>
      </dsp:txBody>
      <dsp:txXfrm>
        <a:off x="1747706" y="21962"/>
        <a:ext cx="1082284" cy="288000"/>
      </dsp:txXfrm>
    </dsp:sp>
    <dsp:sp modelId="{25B0AC6B-2A1E-41A2-A8D5-ED862A986BBE}">
      <dsp:nvSpPr>
        <dsp:cNvPr id="0" name=""/>
        <dsp:cNvSpPr/>
      </dsp:nvSpPr>
      <dsp:spPr>
        <a:xfrm>
          <a:off x="1969379" y="309962"/>
          <a:ext cx="1082284" cy="1183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Expends funds in accordance with the procurement and payroll processes.</a:t>
          </a:r>
        </a:p>
      </dsp:txBody>
      <dsp:txXfrm>
        <a:off x="2001078" y="341661"/>
        <a:ext cx="1018886" cy="1119961"/>
      </dsp:txXfrm>
    </dsp:sp>
    <dsp:sp modelId="{971D733E-00E6-419C-B37E-FC7F0D13CFBD}">
      <dsp:nvSpPr>
        <dsp:cNvPr id="0" name=""/>
        <dsp:cNvSpPr/>
      </dsp:nvSpPr>
      <dsp:spPr>
        <a:xfrm>
          <a:off x="2994061" y="31233"/>
          <a:ext cx="347829" cy="2694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2994061" y="85124"/>
        <a:ext cx="266992" cy="161675"/>
      </dsp:txXfrm>
    </dsp:sp>
    <dsp:sp modelId="{2B19C6DF-41F6-4314-AAEF-DCBE1CC3365A}">
      <dsp:nvSpPr>
        <dsp:cNvPr id="0" name=""/>
        <dsp:cNvSpPr/>
      </dsp:nvSpPr>
      <dsp:spPr>
        <a:xfrm>
          <a:off x="3486273" y="21962"/>
          <a:ext cx="1082284" cy="432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b="1" kern="1200" dirty="0"/>
            <a:t>GRANTS OFFICE</a:t>
          </a:r>
        </a:p>
      </dsp:txBody>
      <dsp:txXfrm>
        <a:off x="3486273" y="21962"/>
        <a:ext cx="1082284" cy="288000"/>
      </dsp:txXfrm>
    </dsp:sp>
    <dsp:sp modelId="{66E74600-F057-4184-8DA6-C78BC044E35C}">
      <dsp:nvSpPr>
        <dsp:cNvPr id="0" name=""/>
        <dsp:cNvSpPr/>
      </dsp:nvSpPr>
      <dsp:spPr>
        <a:xfrm>
          <a:off x="3707946" y="309962"/>
          <a:ext cx="1082284" cy="1183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Monitors the utilization of funds.</a:t>
          </a:r>
        </a:p>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Issues Grant Fiscal Reports.</a:t>
          </a:r>
        </a:p>
      </dsp:txBody>
      <dsp:txXfrm>
        <a:off x="3739645" y="341661"/>
        <a:ext cx="1018886" cy="1119961"/>
      </dsp:txXfrm>
    </dsp:sp>
    <dsp:sp modelId="{AD807AE5-E99A-4784-80CC-C2E0075BABF1}">
      <dsp:nvSpPr>
        <dsp:cNvPr id="0" name=""/>
        <dsp:cNvSpPr/>
      </dsp:nvSpPr>
      <dsp:spPr>
        <a:xfrm>
          <a:off x="4732628" y="31233"/>
          <a:ext cx="347829" cy="2694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4732628" y="85124"/>
        <a:ext cx="266992" cy="161675"/>
      </dsp:txXfrm>
    </dsp:sp>
    <dsp:sp modelId="{3D9A83DD-FCF0-431E-9D32-0A298526EF62}">
      <dsp:nvSpPr>
        <dsp:cNvPr id="0" name=""/>
        <dsp:cNvSpPr/>
      </dsp:nvSpPr>
      <dsp:spPr>
        <a:xfrm>
          <a:off x="5224839" y="21962"/>
          <a:ext cx="1082284" cy="432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b="1" kern="1200" dirty="0"/>
            <a:t>SCHOOL</a:t>
          </a:r>
        </a:p>
      </dsp:txBody>
      <dsp:txXfrm>
        <a:off x="5224839" y="21962"/>
        <a:ext cx="1082284" cy="288000"/>
      </dsp:txXfrm>
    </dsp:sp>
    <dsp:sp modelId="{35073DA8-5D0F-4137-B86E-0E704CB2A721}">
      <dsp:nvSpPr>
        <dsp:cNvPr id="0" name=""/>
        <dsp:cNvSpPr/>
      </dsp:nvSpPr>
      <dsp:spPr>
        <a:xfrm>
          <a:off x="5403183" y="309962"/>
          <a:ext cx="1168943" cy="1183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Ensures funds are expended in compliance </a:t>
          </a:r>
          <a:r>
            <a:rPr lang="en-US" sz="1000" b="1" i="0" kern="1200" dirty="0">
              <a:solidFill>
                <a:schemeClr val="accent2">
                  <a:lumMod val="75000"/>
                </a:schemeClr>
              </a:solidFill>
            </a:rPr>
            <a:t>with the guidelines, </a:t>
          </a:r>
          <a:r>
            <a:rPr lang="en-US" sz="1000" b="1" i="1" kern="1200" dirty="0">
              <a:solidFill>
                <a:srgbClr val="FF3300"/>
              </a:solidFill>
            </a:rPr>
            <a:t>end date </a:t>
          </a:r>
          <a:r>
            <a:rPr lang="en-US" sz="1000" b="1" i="0" kern="1200" dirty="0">
              <a:solidFill>
                <a:schemeClr val="accent2">
                  <a:lumMod val="75000"/>
                </a:schemeClr>
              </a:solidFill>
            </a:rPr>
            <a:t>and Fiscal Calendar</a:t>
          </a:r>
          <a:r>
            <a:rPr lang="en-US" sz="1000" b="1" i="1" kern="1200" dirty="0">
              <a:solidFill>
                <a:schemeClr val="accent2">
                  <a:lumMod val="75000"/>
                </a:schemeClr>
              </a:solidFill>
            </a:rPr>
            <a:t>.</a:t>
          </a:r>
        </a:p>
      </dsp:txBody>
      <dsp:txXfrm>
        <a:off x="5437420" y="344199"/>
        <a:ext cx="1100469" cy="1114885"/>
      </dsp:txXfrm>
    </dsp:sp>
    <dsp:sp modelId="{98ABAAC0-7596-4F4A-8BD1-1E8DF5E1390A}">
      <dsp:nvSpPr>
        <dsp:cNvPr id="0" name=""/>
        <dsp:cNvSpPr/>
      </dsp:nvSpPr>
      <dsp:spPr>
        <a:xfrm>
          <a:off x="6482027" y="31233"/>
          <a:ext cx="370793" cy="2694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6482027" y="85124"/>
        <a:ext cx="289956" cy="161675"/>
      </dsp:txXfrm>
    </dsp:sp>
    <dsp:sp modelId="{4B45C294-386A-43F1-B01F-282AB182C5BB}">
      <dsp:nvSpPr>
        <dsp:cNvPr id="0" name=""/>
        <dsp:cNvSpPr/>
      </dsp:nvSpPr>
      <dsp:spPr>
        <a:xfrm>
          <a:off x="7006735" y="21962"/>
          <a:ext cx="1082284" cy="432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SCHOOL</a:t>
          </a:r>
        </a:p>
      </dsp:txBody>
      <dsp:txXfrm>
        <a:off x="7006735" y="21962"/>
        <a:ext cx="1082284" cy="288000"/>
      </dsp:txXfrm>
    </dsp:sp>
    <dsp:sp modelId="{4AF6949E-2FCA-4317-B4C1-1E5C16F439B4}">
      <dsp:nvSpPr>
        <dsp:cNvPr id="0" name=""/>
        <dsp:cNvSpPr/>
      </dsp:nvSpPr>
      <dsp:spPr>
        <a:xfrm>
          <a:off x="7228408" y="309962"/>
          <a:ext cx="1082284" cy="1183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n-US" sz="1050" b="1" kern="1200" dirty="0">
              <a:solidFill>
                <a:schemeClr val="accent2">
                  <a:lumMod val="75000"/>
                </a:schemeClr>
              </a:solidFill>
            </a:rPr>
            <a:t>Completes grant reports, as required.</a:t>
          </a:r>
        </a:p>
      </dsp:txBody>
      <dsp:txXfrm>
        <a:off x="7260107" y="341661"/>
        <a:ext cx="1018886" cy="1119961"/>
      </dsp:txXfrm>
    </dsp:sp>
    <dsp:sp modelId="{A7CEAE2A-2969-49D4-9E5A-AB24E94D94FC}">
      <dsp:nvSpPr>
        <dsp:cNvPr id="0" name=""/>
        <dsp:cNvSpPr/>
      </dsp:nvSpPr>
      <dsp:spPr>
        <a:xfrm>
          <a:off x="8253091" y="31233"/>
          <a:ext cx="347829" cy="2694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8253091" y="85124"/>
        <a:ext cx="266992" cy="161675"/>
      </dsp:txXfrm>
    </dsp:sp>
    <dsp:sp modelId="{E69C35D3-8DCC-4F05-9938-A970D61877FC}">
      <dsp:nvSpPr>
        <dsp:cNvPr id="0" name=""/>
        <dsp:cNvSpPr/>
      </dsp:nvSpPr>
      <dsp:spPr>
        <a:xfrm>
          <a:off x="8745302" y="21962"/>
          <a:ext cx="1082284" cy="432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GRANTS OFFICE</a:t>
          </a:r>
        </a:p>
      </dsp:txBody>
      <dsp:txXfrm>
        <a:off x="8745302" y="21962"/>
        <a:ext cx="1082284" cy="288000"/>
      </dsp:txXfrm>
    </dsp:sp>
    <dsp:sp modelId="{21EB6AD1-B56B-44B5-8900-A946ED66FD4F}">
      <dsp:nvSpPr>
        <dsp:cNvPr id="0" name=""/>
        <dsp:cNvSpPr/>
      </dsp:nvSpPr>
      <dsp:spPr>
        <a:xfrm>
          <a:off x="8966975" y="309962"/>
          <a:ext cx="1082284" cy="11833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n-US" sz="1050" b="1" kern="1200" dirty="0">
              <a:solidFill>
                <a:schemeClr val="accent2">
                  <a:lumMod val="75000"/>
                </a:schemeClr>
              </a:solidFill>
            </a:rPr>
            <a:t>Processes final grant reports, as required.</a:t>
          </a:r>
        </a:p>
      </dsp:txBody>
      <dsp:txXfrm>
        <a:off x="8998674" y="341661"/>
        <a:ext cx="1018886" cy="11199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F1C10-BE1A-4ED3-8BC0-C05B98F0A653}">
      <dsp:nvSpPr>
        <dsp:cNvPr id="0" name=""/>
        <dsp:cNvSpPr/>
      </dsp:nvSpPr>
      <dsp:spPr>
        <a:xfrm>
          <a:off x="548636" y="548642"/>
          <a:ext cx="2103126" cy="2103114"/>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04211-E237-4E16-B8D6-BC7DBF63E3B2}">
      <dsp:nvSpPr>
        <dsp:cNvPr id="0" name=""/>
        <dsp:cNvSpPr/>
      </dsp:nvSpPr>
      <dsp:spPr>
        <a:xfrm>
          <a:off x="1041890" y="1324148"/>
          <a:ext cx="1115979" cy="557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b="1" kern="1200" dirty="0"/>
            <a:t>Systematic Internal Process</a:t>
          </a:r>
        </a:p>
      </dsp:txBody>
      <dsp:txXfrm>
        <a:off x="1041890" y="1324148"/>
        <a:ext cx="1115979" cy="5579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A61DB-FD41-4D2B-923C-4E4A561C9D96}">
      <dsp:nvSpPr>
        <dsp:cNvPr id="0" name=""/>
        <dsp:cNvSpPr/>
      </dsp:nvSpPr>
      <dsp:spPr>
        <a:xfrm>
          <a:off x="1660921" y="893"/>
          <a:ext cx="1250156" cy="812601"/>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Understand the available budgetary resources.</a:t>
          </a:r>
        </a:p>
      </dsp:txBody>
      <dsp:txXfrm>
        <a:off x="1700589" y="40561"/>
        <a:ext cx="1170820" cy="733265"/>
      </dsp:txXfrm>
    </dsp:sp>
    <dsp:sp modelId="{619395EC-9A52-464C-8ABD-DD3A6C1082CD}">
      <dsp:nvSpPr>
        <dsp:cNvPr id="0" name=""/>
        <dsp:cNvSpPr/>
      </dsp:nvSpPr>
      <dsp:spPr>
        <a:xfrm>
          <a:off x="369026" y="407194"/>
          <a:ext cx="3833946" cy="3833946"/>
        </a:xfrm>
        <a:custGeom>
          <a:avLst/>
          <a:gdLst/>
          <a:ahLst/>
          <a:cxnLst/>
          <a:rect l="0" t="0" r="0" b="0"/>
          <a:pathLst>
            <a:path>
              <a:moveTo>
                <a:pt x="2699838" y="167142"/>
              </a:moveTo>
              <a:arcTo wR="1916973" hR="1916973" stAng="17646210" swAng="925802"/>
            </a:path>
          </a:pathLst>
        </a:custGeom>
        <a:noFill/>
        <a:ln w="12700"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FA7C7A6-985F-416D-ADA3-3736C458643F}">
      <dsp:nvSpPr>
        <dsp:cNvPr id="0" name=""/>
        <dsp:cNvSpPr/>
      </dsp:nvSpPr>
      <dsp:spPr>
        <a:xfrm>
          <a:off x="3321069" y="959380"/>
          <a:ext cx="1250156" cy="812601"/>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Align resources to educational needs, essential needs first.</a:t>
          </a:r>
        </a:p>
      </dsp:txBody>
      <dsp:txXfrm>
        <a:off x="3360737" y="999048"/>
        <a:ext cx="1170820" cy="733265"/>
      </dsp:txXfrm>
    </dsp:sp>
    <dsp:sp modelId="{F5489852-BCF3-403F-BC91-24827181E588}">
      <dsp:nvSpPr>
        <dsp:cNvPr id="0" name=""/>
        <dsp:cNvSpPr/>
      </dsp:nvSpPr>
      <dsp:spPr>
        <a:xfrm>
          <a:off x="369026" y="407194"/>
          <a:ext cx="3833946" cy="3833946"/>
        </a:xfrm>
        <a:custGeom>
          <a:avLst/>
          <a:gdLst/>
          <a:ahLst/>
          <a:cxnLst/>
          <a:rect l="0" t="0" r="0" b="0"/>
          <a:pathLst>
            <a:path>
              <a:moveTo>
                <a:pt x="3804006" y="1579493"/>
              </a:moveTo>
              <a:arcTo wR="1916973" hR="1916973" stAng="20991620" swAng="1216759"/>
            </a:path>
          </a:pathLst>
        </a:custGeom>
        <a:noFill/>
        <a:ln w="12700"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442877B-7A1F-4E55-A3AA-95EAEFA7A56C}">
      <dsp:nvSpPr>
        <dsp:cNvPr id="0" name=""/>
        <dsp:cNvSpPr/>
      </dsp:nvSpPr>
      <dsp:spPr>
        <a:xfrm>
          <a:off x="3321069" y="2876353"/>
          <a:ext cx="1250156" cy="812601"/>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Control costs, in compliance with Purchasing Rules.</a:t>
          </a:r>
        </a:p>
      </dsp:txBody>
      <dsp:txXfrm>
        <a:off x="3360737" y="2916021"/>
        <a:ext cx="1170820" cy="733265"/>
      </dsp:txXfrm>
    </dsp:sp>
    <dsp:sp modelId="{8A30AC9E-9B63-45AF-84F1-E88DB50894F1}">
      <dsp:nvSpPr>
        <dsp:cNvPr id="0" name=""/>
        <dsp:cNvSpPr/>
      </dsp:nvSpPr>
      <dsp:spPr>
        <a:xfrm>
          <a:off x="369026" y="407194"/>
          <a:ext cx="3833946" cy="3833946"/>
        </a:xfrm>
        <a:custGeom>
          <a:avLst/>
          <a:gdLst/>
          <a:ahLst/>
          <a:cxnLst/>
          <a:rect l="0" t="0" r="0" b="0"/>
          <a:pathLst>
            <a:path>
              <a:moveTo>
                <a:pt x="3137183" y="3395443"/>
              </a:moveTo>
              <a:arcTo wR="1916973" hR="1916973" stAng="3027988" swAng="925802"/>
            </a:path>
          </a:pathLst>
        </a:custGeom>
        <a:noFill/>
        <a:ln w="12700"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DEAD324-1563-48DE-8CE2-6C321953ED9E}">
      <dsp:nvSpPr>
        <dsp:cNvPr id="0" name=""/>
        <dsp:cNvSpPr/>
      </dsp:nvSpPr>
      <dsp:spPr>
        <a:xfrm>
          <a:off x="1660921" y="3834840"/>
          <a:ext cx="1250156" cy="812601"/>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Establish systemic internal procedures - </a:t>
          </a:r>
          <a:r>
            <a:rPr lang="en-US" sz="1000" b="1" i="1" kern="1200" dirty="0"/>
            <a:t>tracking &amp; monitoring.</a:t>
          </a:r>
        </a:p>
      </dsp:txBody>
      <dsp:txXfrm>
        <a:off x="1700589" y="3874508"/>
        <a:ext cx="1170820" cy="733265"/>
      </dsp:txXfrm>
    </dsp:sp>
    <dsp:sp modelId="{D02A72B9-0975-4C8C-BE17-26DAE724E448}">
      <dsp:nvSpPr>
        <dsp:cNvPr id="0" name=""/>
        <dsp:cNvSpPr/>
      </dsp:nvSpPr>
      <dsp:spPr>
        <a:xfrm>
          <a:off x="369026" y="407194"/>
          <a:ext cx="3833946" cy="3833946"/>
        </a:xfrm>
        <a:custGeom>
          <a:avLst/>
          <a:gdLst/>
          <a:ahLst/>
          <a:cxnLst/>
          <a:rect l="0" t="0" r="0" b="0"/>
          <a:pathLst>
            <a:path>
              <a:moveTo>
                <a:pt x="1134108" y="3666804"/>
              </a:moveTo>
              <a:arcTo wR="1916973" hR="1916973" stAng="6846210" swAng="925802"/>
            </a:path>
          </a:pathLst>
        </a:custGeom>
        <a:noFill/>
        <a:ln w="12700"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76AEA36-14A0-49D9-BD60-6BFAE244550F}">
      <dsp:nvSpPr>
        <dsp:cNvPr id="0" name=""/>
        <dsp:cNvSpPr/>
      </dsp:nvSpPr>
      <dsp:spPr>
        <a:xfrm>
          <a:off x="774" y="2876353"/>
          <a:ext cx="1250156" cy="812601"/>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Proactively plan, in adherence to the Fiscal Calendar.</a:t>
          </a:r>
        </a:p>
      </dsp:txBody>
      <dsp:txXfrm>
        <a:off x="40442" y="2916021"/>
        <a:ext cx="1170820" cy="733265"/>
      </dsp:txXfrm>
    </dsp:sp>
    <dsp:sp modelId="{136D5AEA-A7BF-4593-8CAA-786BF6552A36}">
      <dsp:nvSpPr>
        <dsp:cNvPr id="0" name=""/>
        <dsp:cNvSpPr/>
      </dsp:nvSpPr>
      <dsp:spPr>
        <a:xfrm>
          <a:off x="369026" y="407194"/>
          <a:ext cx="3833946" cy="3833946"/>
        </a:xfrm>
        <a:custGeom>
          <a:avLst/>
          <a:gdLst/>
          <a:ahLst/>
          <a:cxnLst/>
          <a:rect l="0" t="0" r="0" b="0"/>
          <a:pathLst>
            <a:path>
              <a:moveTo>
                <a:pt x="29940" y="2254453"/>
              </a:moveTo>
              <a:arcTo wR="1916973" hR="1916973" stAng="10191620" swAng="1216759"/>
            </a:path>
          </a:pathLst>
        </a:custGeom>
        <a:noFill/>
        <a:ln w="12700"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365E302-5088-45FD-9F58-79C34A11B844}">
      <dsp:nvSpPr>
        <dsp:cNvPr id="0" name=""/>
        <dsp:cNvSpPr/>
      </dsp:nvSpPr>
      <dsp:spPr>
        <a:xfrm>
          <a:off x="774" y="959380"/>
          <a:ext cx="1250156" cy="812601"/>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Optimize resources - </a:t>
          </a:r>
          <a:r>
            <a:rPr lang="en-US" sz="1000" b="1" i="1" kern="1200" dirty="0"/>
            <a:t>cost-effective &amp; timely utilization.</a:t>
          </a:r>
        </a:p>
      </dsp:txBody>
      <dsp:txXfrm>
        <a:off x="40442" y="999048"/>
        <a:ext cx="1170820" cy="733265"/>
      </dsp:txXfrm>
    </dsp:sp>
    <dsp:sp modelId="{11B4FF01-F5F1-4EBB-A9D9-430A4D9E74DA}">
      <dsp:nvSpPr>
        <dsp:cNvPr id="0" name=""/>
        <dsp:cNvSpPr/>
      </dsp:nvSpPr>
      <dsp:spPr>
        <a:xfrm>
          <a:off x="369026" y="407194"/>
          <a:ext cx="3833946" cy="3833946"/>
        </a:xfrm>
        <a:custGeom>
          <a:avLst/>
          <a:gdLst/>
          <a:ahLst/>
          <a:cxnLst/>
          <a:rect l="0" t="0" r="0" b="0"/>
          <a:pathLst>
            <a:path>
              <a:moveTo>
                <a:pt x="696762" y="438503"/>
              </a:moveTo>
              <a:arcTo wR="1916973" hR="1916973" stAng="13827988" swAng="925802"/>
            </a:path>
          </a:pathLst>
        </a:custGeom>
        <a:noFill/>
        <a:ln w="12700"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69175-2E99-4125-B5C4-0E8184267C36}">
      <dsp:nvSpPr>
        <dsp:cNvPr id="0" name=""/>
        <dsp:cNvSpPr/>
      </dsp:nvSpPr>
      <dsp:spPr>
        <a:xfrm rot="5400000">
          <a:off x="-184138" y="187465"/>
          <a:ext cx="1227590" cy="859313"/>
        </a:xfrm>
        <a:prstGeom prst="chevron">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1</a:t>
          </a:r>
        </a:p>
      </dsp:txBody>
      <dsp:txXfrm rot="-5400000">
        <a:off x="1" y="432984"/>
        <a:ext cx="859313" cy="368277"/>
      </dsp:txXfrm>
    </dsp:sp>
    <dsp:sp modelId="{281CA753-5BC1-48A8-B051-63544F927CF5}">
      <dsp:nvSpPr>
        <dsp:cNvPr id="0" name=""/>
        <dsp:cNvSpPr/>
      </dsp:nvSpPr>
      <dsp:spPr>
        <a:xfrm rot="5400000">
          <a:off x="1557916" y="-706116"/>
          <a:ext cx="797933" cy="221681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t>Knowledge</a:t>
          </a:r>
        </a:p>
      </dsp:txBody>
      <dsp:txXfrm rot="-5400000">
        <a:off x="848473" y="42279"/>
        <a:ext cx="2177867" cy="720029"/>
      </dsp:txXfrm>
    </dsp:sp>
    <dsp:sp modelId="{64DBAF7C-FC27-4174-8ABB-F3BFC31639AD}">
      <dsp:nvSpPr>
        <dsp:cNvPr id="0" name=""/>
        <dsp:cNvSpPr/>
      </dsp:nvSpPr>
      <dsp:spPr>
        <a:xfrm rot="5400000">
          <a:off x="-184138" y="1215155"/>
          <a:ext cx="1227590" cy="859313"/>
        </a:xfrm>
        <a:prstGeom prst="chevron">
          <a:avLst/>
        </a:prstGeom>
        <a:gradFill rotWithShape="0">
          <a:gsLst>
            <a:gs pos="0">
              <a:schemeClr val="accent2">
                <a:hueOff val="-665912"/>
                <a:satOff val="-293"/>
                <a:lumOff val="784"/>
                <a:alphaOff val="0"/>
                <a:shade val="85000"/>
                <a:satMod val="130000"/>
              </a:schemeClr>
            </a:gs>
            <a:gs pos="34000">
              <a:schemeClr val="accent2">
                <a:hueOff val="-665912"/>
                <a:satOff val="-293"/>
                <a:lumOff val="784"/>
                <a:alphaOff val="0"/>
                <a:shade val="87000"/>
                <a:satMod val="125000"/>
              </a:schemeClr>
            </a:gs>
            <a:gs pos="70000">
              <a:schemeClr val="accent2">
                <a:hueOff val="-665912"/>
                <a:satOff val="-293"/>
                <a:lumOff val="784"/>
                <a:alphaOff val="0"/>
                <a:tint val="100000"/>
                <a:shade val="90000"/>
                <a:satMod val="130000"/>
              </a:schemeClr>
            </a:gs>
            <a:gs pos="100000">
              <a:schemeClr val="accent2">
                <a:hueOff val="-665912"/>
                <a:satOff val="-293"/>
                <a:lumOff val="78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2</a:t>
          </a:r>
        </a:p>
      </dsp:txBody>
      <dsp:txXfrm rot="-5400000">
        <a:off x="1" y="1460674"/>
        <a:ext cx="859313" cy="368277"/>
      </dsp:txXfrm>
    </dsp:sp>
    <dsp:sp modelId="{C132B9FA-FBC9-4465-B2E8-7CDDD037D86B}">
      <dsp:nvSpPr>
        <dsp:cNvPr id="0" name=""/>
        <dsp:cNvSpPr/>
      </dsp:nvSpPr>
      <dsp:spPr>
        <a:xfrm rot="5400000">
          <a:off x="1568756" y="321574"/>
          <a:ext cx="797933" cy="2216819"/>
        </a:xfrm>
        <a:prstGeom prst="round2SameRect">
          <a:avLst/>
        </a:prstGeom>
        <a:solidFill>
          <a:schemeClr val="lt1">
            <a:alpha val="90000"/>
            <a:hueOff val="0"/>
            <a:satOff val="0"/>
            <a:lumOff val="0"/>
            <a:alphaOff val="0"/>
          </a:schemeClr>
        </a:solidFill>
        <a:ln w="12700" cap="flat" cmpd="sng" algn="ctr">
          <a:solidFill>
            <a:schemeClr val="accent2">
              <a:hueOff val="-665912"/>
              <a:satOff val="-293"/>
              <a:lumOff val="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t>Skills: </a:t>
          </a:r>
          <a:r>
            <a:rPr lang="en-US" sz="1600" b="1" i="1" kern="1200" dirty="0">
              <a:solidFill>
                <a:schemeClr val="accent2">
                  <a:lumMod val="75000"/>
                </a:schemeClr>
              </a:solidFill>
            </a:rPr>
            <a:t>Process Management</a:t>
          </a:r>
          <a:endParaRPr lang="en-US" sz="1600" b="1" kern="1200" dirty="0"/>
        </a:p>
      </dsp:txBody>
      <dsp:txXfrm rot="-5400000">
        <a:off x="859313" y="1069969"/>
        <a:ext cx="2177867" cy="720029"/>
      </dsp:txXfrm>
    </dsp:sp>
    <dsp:sp modelId="{8DB2B514-36BD-4B2F-A024-1AFF43E5EEF0}">
      <dsp:nvSpPr>
        <dsp:cNvPr id="0" name=""/>
        <dsp:cNvSpPr/>
      </dsp:nvSpPr>
      <dsp:spPr>
        <a:xfrm rot="5400000">
          <a:off x="-184138" y="2242846"/>
          <a:ext cx="1227590" cy="859313"/>
        </a:xfrm>
        <a:prstGeom prst="chevron">
          <a:avLst/>
        </a:prstGeom>
        <a:gradFill rotWithShape="0">
          <a:gsLst>
            <a:gs pos="0">
              <a:schemeClr val="accent2">
                <a:hueOff val="-1331824"/>
                <a:satOff val="-586"/>
                <a:lumOff val="1569"/>
                <a:alphaOff val="0"/>
                <a:shade val="85000"/>
                <a:satMod val="130000"/>
              </a:schemeClr>
            </a:gs>
            <a:gs pos="34000">
              <a:schemeClr val="accent2">
                <a:hueOff val="-1331824"/>
                <a:satOff val="-586"/>
                <a:lumOff val="1569"/>
                <a:alphaOff val="0"/>
                <a:shade val="87000"/>
                <a:satMod val="125000"/>
              </a:schemeClr>
            </a:gs>
            <a:gs pos="70000">
              <a:schemeClr val="accent2">
                <a:hueOff val="-1331824"/>
                <a:satOff val="-586"/>
                <a:lumOff val="1569"/>
                <a:alphaOff val="0"/>
                <a:tint val="100000"/>
                <a:shade val="90000"/>
                <a:satMod val="130000"/>
              </a:schemeClr>
            </a:gs>
            <a:gs pos="100000">
              <a:schemeClr val="accent2">
                <a:hueOff val="-1331824"/>
                <a:satOff val="-586"/>
                <a:lumOff val="156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3</a:t>
          </a:r>
        </a:p>
      </dsp:txBody>
      <dsp:txXfrm rot="-5400000">
        <a:off x="1" y="2488365"/>
        <a:ext cx="859313" cy="368277"/>
      </dsp:txXfrm>
    </dsp:sp>
    <dsp:sp modelId="{6C8B90D0-C787-4D07-9956-2D6BC8C6D37D}">
      <dsp:nvSpPr>
        <dsp:cNvPr id="0" name=""/>
        <dsp:cNvSpPr/>
      </dsp:nvSpPr>
      <dsp:spPr>
        <a:xfrm rot="5400000">
          <a:off x="1568756" y="1349265"/>
          <a:ext cx="797933" cy="2216819"/>
        </a:xfrm>
        <a:prstGeom prst="round2SameRect">
          <a:avLst/>
        </a:prstGeom>
        <a:solidFill>
          <a:schemeClr val="lt1">
            <a:alpha val="90000"/>
            <a:hueOff val="0"/>
            <a:satOff val="0"/>
            <a:lumOff val="0"/>
            <a:alphaOff val="0"/>
          </a:schemeClr>
        </a:solidFill>
        <a:ln w="12700" cap="flat" cmpd="sng" algn="ctr">
          <a:solidFill>
            <a:schemeClr val="accent2">
              <a:hueOff val="-1331824"/>
              <a:satOff val="-586"/>
              <a:lumOff val="1569"/>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t>Systems: </a:t>
          </a:r>
          <a:r>
            <a:rPr lang="en-US" sz="1600" b="1" i="1" kern="1200" dirty="0">
              <a:solidFill>
                <a:schemeClr val="accent2">
                  <a:lumMod val="75000"/>
                </a:schemeClr>
              </a:solidFill>
            </a:rPr>
            <a:t>Organize, Plan and Optimize Resources</a:t>
          </a:r>
        </a:p>
      </dsp:txBody>
      <dsp:txXfrm rot="-5400000">
        <a:off x="859313" y="2097660"/>
        <a:ext cx="2177867" cy="720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67EBB-5FFE-4CEE-B481-2855DC89667F}">
      <dsp:nvSpPr>
        <dsp:cNvPr id="0" name=""/>
        <dsp:cNvSpPr/>
      </dsp:nvSpPr>
      <dsp:spPr>
        <a:xfrm>
          <a:off x="159574" y="236218"/>
          <a:ext cx="1713643" cy="1713643"/>
        </a:xfrm>
        <a:prstGeom prst="ellipse">
          <a:avLst/>
        </a:prstGeom>
        <a:solidFill>
          <a:schemeClr val="accent3">
            <a:shade val="5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dirty="0"/>
            <a:t>District Support</a:t>
          </a:r>
        </a:p>
      </dsp:txBody>
      <dsp:txXfrm>
        <a:off x="566564" y="364741"/>
        <a:ext cx="899662" cy="291319"/>
      </dsp:txXfrm>
    </dsp:sp>
    <dsp:sp modelId="{66BBB25D-917C-4A50-ABCE-00565ED04461}">
      <dsp:nvSpPr>
        <dsp:cNvPr id="0" name=""/>
        <dsp:cNvSpPr/>
      </dsp:nvSpPr>
      <dsp:spPr>
        <a:xfrm>
          <a:off x="356812" y="823091"/>
          <a:ext cx="1402081" cy="1402081"/>
        </a:xfrm>
        <a:prstGeom prst="ellipse">
          <a:avLst/>
        </a:prstGeom>
        <a:solidFill>
          <a:schemeClr val="accent3">
            <a:shade val="50000"/>
            <a:hueOff val="104564"/>
            <a:satOff val="-22138"/>
            <a:lumOff val="4588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4">
                  <a:lumMod val="50000"/>
                </a:schemeClr>
              </a:solidFill>
            </a:rPr>
            <a:t>School-based Budgeting Model</a:t>
          </a:r>
        </a:p>
      </dsp:txBody>
      <dsp:txXfrm>
        <a:off x="562142" y="1173611"/>
        <a:ext cx="991421" cy="701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B6A0-A90A-431C-935D-66267CA216FD}">
      <dsp:nvSpPr>
        <dsp:cNvPr id="0" name=""/>
        <dsp:cNvSpPr/>
      </dsp:nvSpPr>
      <dsp:spPr>
        <a:xfrm>
          <a:off x="0" y="433384"/>
          <a:ext cx="1164555" cy="116455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52265-E00E-42E8-9EF8-F9876B923E40}">
      <dsp:nvSpPr>
        <dsp:cNvPr id="0" name=""/>
        <dsp:cNvSpPr/>
      </dsp:nvSpPr>
      <dsp:spPr>
        <a:xfrm>
          <a:off x="582277" y="433384"/>
          <a:ext cx="1358648" cy="116455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t>Empowerment</a:t>
          </a:r>
        </a:p>
      </dsp:txBody>
      <dsp:txXfrm>
        <a:off x="582277" y="433384"/>
        <a:ext cx="1358648" cy="247468"/>
      </dsp:txXfrm>
    </dsp:sp>
    <dsp:sp modelId="{22445DE8-5B7E-4E8B-AE8D-E28016745BC9}">
      <dsp:nvSpPr>
        <dsp:cNvPr id="0" name=""/>
        <dsp:cNvSpPr/>
      </dsp:nvSpPr>
      <dsp:spPr>
        <a:xfrm>
          <a:off x="152847" y="680852"/>
          <a:ext cx="858859" cy="85885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4C3C6-891A-4AD5-8D02-7934CB57C960}">
      <dsp:nvSpPr>
        <dsp:cNvPr id="0" name=""/>
        <dsp:cNvSpPr/>
      </dsp:nvSpPr>
      <dsp:spPr>
        <a:xfrm>
          <a:off x="582277" y="680852"/>
          <a:ext cx="1358648" cy="85885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t>Accountability</a:t>
          </a:r>
        </a:p>
      </dsp:txBody>
      <dsp:txXfrm>
        <a:off x="582277" y="680852"/>
        <a:ext cx="1358648" cy="247468"/>
      </dsp:txXfrm>
    </dsp:sp>
    <dsp:sp modelId="{1C2C1ACA-B5E8-4AA0-94C2-DAEAE383EF69}">
      <dsp:nvSpPr>
        <dsp:cNvPr id="0" name=""/>
        <dsp:cNvSpPr/>
      </dsp:nvSpPr>
      <dsp:spPr>
        <a:xfrm>
          <a:off x="305695" y="928320"/>
          <a:ext cx="553163" cy="55316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BED36-A202-480D-94E3-D8C4EA5B4818}">
      <dsp:nvSpPr>
        <dsp:cNvPr id="0" name=""/>
        <dsp:cNvSpPr/>
      </dsp:nvSpPr>
      <dsp:spPr>
        <a:xfrm>
          <a:off x="582277" y="928320"/>
          <a:ext cx="1358648" cy="55316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t>Equity</a:t>
          </a:r>
        </a:p>
      </dsp:txBody>
      <dsp:txXfrm>
        <a:off x="582277" y="928320"/>
        <a:ext cx="1358648" cy="247468"/>
      </dsp:txXfrm>
    </dsp:sp>
    <dsp:sp modelId="{CF71D53C-9141-48D5-88A5-8A3DEA95E9BE}">
      <dsp:nvSpPr>
        <dsp:cNvPr id="0" name=""/>
        <dsp:cNvSpPr/>
      </dsp:nvSpPr>
      <dsp:spPr>
        <a:xfrm>
          <a:off x="458543" y="1175788"/>
          <a:ext cx="247468" cy="24746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80AE6-3F53-46E0-83DD-FA386033EE40}">
      <dsp:nvSpPr>
        <dsp:cNvPr id="0" name=""/>
        <dsp:cNvSpPr/>
      </dsp:nvSpPr>
      <dsp:spPr>
        <a:xfrm>
          <a:off x="582277" y="1175788"/>
          <a:ext cx="1358648" cy="24746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t>Transparency</a:t>
          </a:r>
        </a:p>
      </dsp:txBody>
      <dsp:txXfrm>
        <a:off x="582277" y="1175788"/>
        <a:ext cx="1358648" cy="2474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B6A0-A90A-431C-935D-66267CA216FD}">
      <dsp:nvSpPr>
        <dsp:cNvPr id="0" name=""/>
        <dsp:cNvSpPr/>
      </dsp:nvSpPr>
      <dsp:spPr>
        <a:xfrm>
          <a:off x="0" y="0"/>
          <a:ext cx="914400" cy="91440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52265-E00E-42E8-9EF8-F9876B923E40}">
      <dsp:nvSpPr>
        <dsp:cNvPr id="0" name=""/>
        <dsp:cNvSpPr/>
      </dsp:nvSpPr>
      <dsp:spPr>
        <a:xfrm>
          <a:off x="457200" y="0"/>
          <a:ext cx="2413219" cy="91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Position Allocation - </a:t>
          </a:r>
          <a:r>
            <a:rPr lang="en-US" sz="1800" b="1" i="1" kern="1200" dirty="0">
              <a:solidFill>
                <a:schemeClr val="accent2">
                  <a:lumMod val="75000"/>
                </a:schemeClr>
              </a:solidFill>
            </a:rPr>
            <a:t>Flexibility</a:t>
          </a:r>
        </a:p>
      </dsp:txBody>
      <dsp:txXfrm>
        <a:off x="457200" y="0"/>
        <a:ext cx="2413219" cy="914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1DC3A-D708-4B9D-8C22-25D38ADAA1A1}">
      <dsp:nvSpPr>
        <dsp:cNvPr id="0" name=""/>
        <dsp:cNvSpPr/>
      </dsp:nvSpPr>
      <dsp:spPr>
        <a:xfrm>
          <a:off x="191407" y="150"/>
          <a:ext cx="1311324" cy="1311324"/>
        </a:xfrm>
        <a:prstGeom prst="ellipse">
          <a:avLst/>
        </a:prstGeom>
        <a:solidFill>
          <a:schemeClr val="lt1">
            <a:alpha val="5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167" tIns="17780" rIns="72167"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Principal</a:t>
          </a:r>
          <a:endParaRPr lang="en-US" sz="1400" kern="1200" dirty="0"/>
        </a:p>
      </dsp:txBody>
      <dsp:txXfrm>
        <a:off x="383446" y="192189"/>
        <a:ext cx="927246" cy="927246"/>
      </dsp:txXfrm>
    </dsp:sp>
    <dsp:sp modelId="{90E60811-E511-4240-9B9E-A674CB98E98F}">
      <dsp:nvSpPr>
        <dsp:cNvPr id="0" name=""/>
        <dsp:cNvSpPr/>
      </dsp:nvSpPr>
      <dsp:spPr>
        <a:xfrm>
          <a:off x="1240467" y="150"/>
          <a:ext cx="1311324" cy="1311324"/>
        </a:xfrm>
        <a:prstGeom prst="ellipse">
          <a:avLst/>
        </a:prstGeom>
        <a:solidFill>
          <a:schemeClr val="lt1">
            <a:alpha val="5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167" tIns="17780" rIns="72167"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PAC/PTSO </a:t>
          </a:r>
          <a:endParaRPr lang="en-US" sz="1400" kern="1200" dirty="0"/>
        </a:p>
      </dsp:txBody>
      <dsp:txXfrm>
        <a:off x="1432506" y="192189"/>
        <a:ext cx="927246" cy="927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9B126-146B-473C-AB21-8A7F3CC6E2F9}">
      <dsp:nvSpPr>
        <dsp:cNvPr id="0" name=""/>
        <dsp:cNvSpPr/>
      </dsp:nvSpPr>
      <dsp:spPr>
        <a:xfrm>
          <a:off x="3501" y="648451"/>
          <a:ext cx="1592242" cy="1080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b="1" kern="1200" dirty="0"/>
            <a:t>School</a:t>
          </a:r>
        </a:p>
      </dsp:txBody>
      <dsp:txXfrm>
        <a:off x="3501" y="648451"/>
        <a:ext cx="1592242" cy="636897"/>
      </dsp:txXfrm>
    </dsp:sp>
    <dsp:sp modelId="{541644DC-1590-414F-89DF-272F13640794}">
      <dsp:nvSpPr>
        <dsp:cNvPr id="0" name=""/>
        <dsp:cNvSpPr/>
      </dsp:nvSpPr>
      <dsp:spPr>
        <a:xfrm>
          <a:off x="329623" y="1285348"/>
          <a:ext cx="1592242" cy="180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The principal send budget transfer request via email.</a:t>
          </a:r>
        </a:p>
        <a:p>
          <a:pPr marL="228600" lvl="1" indent="-228600" algn="l" defTabSz="889000">
            <a:lnSpc>
              <a:spcPct val="90000"/>
            </a:lnSpc>
            <a:spcBef>
              <a:spcPct val="0"/>
            </a:spcBef>
            <a:spcAft>
              <a:spcPct val="15000"/>
            </a:spcAft>
            <a:buChar char="•"/>
          </a:pPr>
          <a:endParaRPr lang="en-US" sz="2000" b="1" kern="1200" dirty="0"/>
        </a:p>
      </dsp:txBody>
      <dsp:txXfrm>
        <a:off x="376258" y="1331983"/>
        <a:ext cx="1498972" cy="1706730"/>
      </dsp:txXfrm>
    </dsp:sp>
    <dsp:sp modelId="{10E7FA9D-2500-4CBC-99AB-C3C67236CD8E}">
      <dsp:nvSpPr>
        <dsp:cNvPr id="0" name=""/>
        <dsp:cNvSpPr/>
      </dsp:nvSpPr>
      <dsp:spPr>
        <a:xfrm>
          <a:off x="1837122" y="768688"/>
          <a:ext cx="511721" cy="396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837122" y="847972"/>
        <a:ext cx="392794" cy="237854"/>
      </dsp:txXfrm>
    </dsp:sp>
    <dsp:sp modelId="{3D028915-7F88-4F55-8BC5-E97DAFC0F1B2}">
      <dsp:nvSpPr>
        <dsp:cNvPr id="0" name=""/>
        <dsp:cNvSpPr/>
      </dsp:nvSpPr>
      <dsp:spPr>
        <a:xfrm>
          <a:off x="2561257" y="648451"/>
          <a:ext cx="1592242" cy="1080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b="1" kern="1200" dirty="0"/>
            <a:t>District</a:t>
          </a:r>
        </a:p>
      </dsp:txBody>
      <dsp:txXfrm>
        <a:off x="2561257" y="648451"/>
        <a:ext cx="1592242" cy="636897"/>
      </dsp:txXfrm>
    </dsp:sp>
    <dsp:sp modelId="{BE4551C3-2083-4C54-B8E7-3ACE87C24C1A}">
      <dsp:nvSpPr>
        <dsp:cNvPr id="0" name=""/>
        <dsp:cNvSpPr/>
      </dsp:nvSpPr>
      <dsp:spPr>
        <a:xfrm>
          <a:off x="2887379" y="1285348"/>
          <a:ext cx="1592242" cy="180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As requested by the Principal, the  Business/Grant Support Partner enters the requested budget transfer in Munis.</a:t>
          </a:r>
        </a:p>
        <a:p>
          <a:pPr marL="114300" lvl="1" indent="-114300" algn="l" defTabSz="577850">
            <a:lnSpc>
              <a:spcPct val="90000"/>
            </a:lnSpc>
            <a:spcBef>
              <a:spcPct val="0"/>
            </a:spcBef>
            <a:spcAft>
              <a:spcPct val="15000"/>
            </a:spcAft>
            <a:buChar char="•"/>
          </a:pPr>
          <a:endParaRPr lang="en-US" sz="1300" kern="1200" dirty="0"/>
        </a:p>
      </dsp:txBody>
      <dsp:txXfrm>
        <a:off x="2934014" y="1331983"/>
        <a:ext cx="1498972" cy="1706730"/>
      </dsp:txXfrm>
    </dsp:sp>
    <dsp:sp modelId="{ABABD39B-E97F-403B-B12A-13DBDDDC979F}">
      <dsp:nvSpPr>
        <dsp:cNvPr id="0" name=""/>
        <dsp:cNvSpPr/>
      </dsp:nvSpPr>
      <dsp:spPr>
        <a:xfrm>
          <a:off x="4394878" y="768688"/>
          <a:ext cx="511721" cy="396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394878" y="847972"/>
        <a:ext cx="392794" cy="237854"/>
      </dsp:txXfrm>
    </dsp:sp>
    <dsp:sp modelId="{7DD0D79C-E5E1-4C64-80A0-06BBBF268C72}">
      <dsp:nvSpPr>
        <dsp:cNvPr id="0" name=""/>
        <dsp:cNvSpPr/>
      </dsp:nvSpPr>
      <dsp:spPr>
        <a:xfrm>
          <a:off x="5119013" y="648451"/>
          <a:ext cx="1592242" cy="1080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b="1" kern="1200" dirty="0"/>
            <a:t>District</a:t>
          </a:r>
        </a:p>
      </dsp:txBody>
      <dsp:txXfrm>
        <a:off x="5119013" y="648451"/>
        <a:ext cx="1592242" cy="636897"/>
      </dsp:txXfrm>
    </dsp:sp>
    <dsp:sp modelId="{3E30AE33-D3B0-4B82-96E7-AF5346F0BB96}">
      <dsp:nvSpPr>
        <dsp:cNvPr id="0" name=""/>
        <dsp:cNvSpPr/>
      </dsp:nvSpPr>
      <dsp:spPr>
        <a:xfrm>
          <a:off x="5445135" y="1285348"/>
          <a:ext cx="1592242" cy="180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Financial Management Supervisor reviews, approves, or contacts the school for any questions.</a:t>
          </a:r>
        </a:p>
      </dsp:txBody>
      <dsp:txXfrm>
        <a:off x="5491770" y="1331983"/>
        <a:ext cx="1498972" cy="1706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D54CC-55D2-4524-8B68-926FF0B0F24D}">
      <dsp:nvSpPr>
        <dsp:cNvPr id="0" name=""/>
        <dsp:cNvSpPr/>
      </dsp:nvSpPr>
      <dsp:spPr>
        <a:xfrm>
          <a:off x="652570" y="74268"/>
          <a:ext cx="6486679" cy="1828794"/>
        </a:xfrm>
        <a:prstGeom prst="rightArrow">
          <a:avLst/>
        </a:prstGeom>
        <a:solidFill>
          <a:schemeClr val="accent2">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F1613A8-0C8B-47B4-A7CA-E2EAEF46022C}">
      <dsp:nvSpPr>
        <dsp:cNvPr id="0" name=""/>
        <dsp:cNvSpPr/>
      </dsp:nvSpPr>
      <dsp:spPr>
        <a:xfrm>
          <a:off x="1366" y="593199"/>
          <a:ext cx="2323849" cy="790932"/>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a:off x="39976" y="631809"/>
        <a:ext cx="2246629" cy="713712"/>
      </dsp:txXfrm>
    </dsp:sp>
    <dsp:sp modelId="{A682C29D-BE0F-4C91-ACA3-F09ACED72281}">
      <dsp:nvSpPr>
        <dsp:cNvPr id="0" name=""/>
        <dsp:cNvSpPr/>
      </dsp:nvSpPr>
      <dsp:spPr>
        <a:xfrm>
          <a:off x="2712524" y="593199"/>
          <a:ext cx="2323849" cy="790932"/>
        </a:xfrm>
        <a:prstGeom prst="roundRect">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a:off x="2751134" y="631809"/>
        <a:ext cx="2246629" cy="713712"/>
      </dsp:txXfrm>
    </dsp:sp>
    <dsp:sp modelId="{1F82E88B-7B09-4608-B366-3980C3C0C7AA}">
      <dsp:nvSpPr>
        <dsp:cNvPr id="0" name=""/>
        <dsp:cNvSpPr/>
      </dsp:nvSpPr>
      <dsp:spPr>
        <a:xfrm>
          <a:off x="5423682" y="622907"/>
          <a:ext cx="2366771" cy="731517"/>
        </a:xfrm>
        <a:prstGeom prst="round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a:off x="5459392" y="658617"/>
        <a:ext cx="2295351" cy="6600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C6900-A186-4C5D-B711-5AA72A37666F}">
      <dsp:nvSpPr>
        <dsp:cNvPr id="0" name=""/>
        <dsp:cNvSpPr/>
      </dsp:nvSpPr>
      <dsp:spPr>
        <a:xfrm>
          <a:off x="2564" y="13114"/>
          <a:ext cx="1088399" cy="8208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SCHOOL</a:t>
          </a:r>
        </a:p>
      </dsp:txBody>
      <dsp:txXfrm>
        <a:off x="2564" y="13114"/>
        <a:ext cx="1088399" cy="435359"/>
      </dsp:txXfrm>
    </dsp:sp>
    <dsp:sp modelId="{221A52E3-FC56-4828-8569-4E75955B9516}">
      <dsp:nvSpPr>
        <dsp:cNvPr id="0" name=""/>
        <dsp:cNvSpPr/>
      </dsp:nvSpPr>
      <dsp:spPr>
        <a:xfrm>
          <a:off x="225490" y="448474"/>
          <a:ext cx="1088399" cy="10944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Contacts the Grants Office</a:t>
          </a:r>
        </a:p>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Notification of interest and intent to apply.</a:t>
          </a:r>
        </a:p>
      </dsp:txBody>
      <dsp:txXfrm>
        <a:off x="257368" y="480352"/>
        <a:ext cx="1024643" cy="1030644"/>
      </dsp:txXfrm>
    </dsp:sp>
    <dsp:sp modelId="{D4FAA2BE-8373-4B6D-AA56-08F97733B1AF}">
      <dsp:nvSpPr>
        <dsp:cNvPr id="0" name=""/>
        <dsp:cNvSpPr/>
      </dsp:nvSpPr>
      <dsp:spPr>
        <a:xfrm>
          <a:off x="1255961" y="95304"/>
          <a:ext cx="349794" cy="27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1255961" y="149500"/>
        <a:ext cx="268500" cy="162587"/>
      </dsp:txXfrm>
    </dsp:sp>
    <dsp:sp modelId="{4171A3D8-B017-475C-A48B-AAF323951F9D}">
      <dsp:nvSpPr>
        <dsp:cNvPr id="0" name=""/>
        <dsp:cNvSpPr/>
      </dsp:nvSpPr>
      <dsp:spPr>
        <a:xfrm>
          <a:off x="1750954" y="13114"/>
          <a:ext cx="1088399" cy="8208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GRANTS OFFICE</a:t>
          </a:r>
        </a:p>
      </dsp:txBody>
      <dsp:txXfrm>
        <a:off x="1750954" y="13114"/>
        <a:ext cx="1088399" cy="435359"/>
      </dsp:txXfrm>
    </dsp:sp>
    <dsp:sp modelId="{25B0AC6B-2A1E-41A2-A8D5-ED862A986BBE}">
      <dsp:nvSpPr>
        <dsp:cNvPr id="0" name=""/>
        <dsp:cNvSpPr/>
      </dsp:nvSpPr>
      <dsp:spPr>
        <a:xfrm>
          <a:off x="1973879" y="448474"/>
          <a:ext cx="1088399" cy="10944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Reviews with District Office team.</a:t>
          </a:r>
        </a:p>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Ensures a coordinated approach.</a:t>
          </a:r>
        </a:p>
      </dsp:txBody>
      <dsp:txXfrm>
        <a:off x="2005757" y="480352"/>
        <a:ext cx="1024643" cy="1030644"/>
      </dsp:txXfrm>
    </dsp:sp>
    <dsp:sp modelId="{971D733E-00E6-419C-B37E-FC7F0D13CFBD}">
      <dsp:nvSpPr>
        <dsp:cNvPr id="0" name=""/>
        <dsp:cNvSpPr/>
      </dsp:nvSpPr>
      <dsp:spPr>
        <a:xfrm>
          <a:off x="3004350" y="95304"/>
          <a:ext cx="349794" cy="27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3004350" y="149500"/>
        <a:ext cx="268500" cy="162587"/>
      </dsp:txXfrm>
    </dsp:sp>
    <dsp:sp modelId="{2B19C6DF-41F6-4314-AAEF-DCBE1CC3365A}">
      <dsp:nvSpPr>
        <dsp:cNvPr id="0" name=""/>
        <dsp:cNvSpPr/>
      </dsp:nvSpPr>
      <dsp:spPr>
        <a:xfrm>
          <a:off x="3499343" y="13114"/>
          <a:ext cx="1088399" cy="8208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b="1" kern="1200" dirty="0"/>
            <a:t>GRANTS OFFICE Timeline</a:t>
          </a:r>
        </a:p>
      </dsp:txBody>
      <dsp:txXfrm>
        <a:off x="3499343" y="13114"/>
        <a:ext cx="1088399" cy="435359"/>
      </dsp:txXfrm>
    </dsp:sp>
    <dsp:sp modelId="{66E74600-F057-4184-8DA6-C78BC044E35C}">
      <dsp:nvSpPr>
        <dsp:cNvPr id="0" name=""/>
        <dsp:cNvSpPr/>
      </dsp:nvSpPr>
      <dsp:spPr>
        <a:xfrm>
          <a:off x="3722268" y="448474"/>
          <a:ext cx="1088399" cy="10944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Development</a:t>
          </a:r>
        </a:p>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Completion</a:t>
          </a:r>
        </a:p>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Receipt</a:t>
          </a:r>
        </a:p>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Signatures</a:t>
          </a:r>
        </a:p>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Submission</a:t>
          </a:r>
        </a:p>
      </dsp:txBody>
      <dsp:txXfrm>
        <a:off x="3754146" y="480352"/>
        <a:ext cx="1024643" cy="1030644"/>
      </dsp:txXfrm>
    </dsp:sp>
    <dsp:sp modelId="{AD807AE5-E99A-4784-80CC-C2E0075BABF1}">
      <dsp:nvSpPr>
        <dsp:cNvPr id="0" name=""/>
        <dsp:cNvSpPr/>
      </dsp:nvSpPr>
      <dsp:spPr>
        <a:xfrm>
          <a:off x="4752739" y="95304"/>
          <a:ext cx="349794" cy="27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4752739" y="149500"/>
        <a:ext cx="268500" cy="162587"/>
      </dsp:txXfrm>
    </dsp:sp>
    <dsp:sp modelId="{3D9A83DD-FCF0-431E-9D32-0A298526EF62}">
      <dsp:nvSpPr>
        <dsp:cNvPr id="0" name=""/>
        <dsp:cNvSpPr/>
      </dsp:nvSpPr>
      <dsp:spPr>
        <a:xfrm>
          <a:off x="5247732" y="13114"/>
          <a:ext cx="1088399" cy="8208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b="1" kern="1200" dirty="0"/>
            <a:t>SCHOOL</a:t>
          </a:r>
        </a:p>
      </dsp:txBody>
      <dsp:txXfrm>
        <a:off x="5247732" y="13114"/>
        <a:ext cx="1088399" cy="435359"/>
      </dsp:txXfrm>
    </dsp:sp>
    <dsp:sp modelId="{35073DA8-5D0F-4137-B86E-0E704CB2A721}">
      <dsp:nvSpPr>
        <dsp:cNvPr id="0" name=""/>
        <dsp:cNvSpPr/>
      </dsp:nvSpPr>
      <dsp:spPr>
        <a:xfrm>
          <a:off x="5470657" y="448474"/>
          <a:ext cx="1088399" cy="10944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chemeClr val="accent2">
                  <a:lumMod val="75000"/>
                </a:schemeClr>
              </a:solidFill>
            </a:rPr>
            <a:t>Transmits the completed application to the Grants Office.</a:t>
          </a:r>
        </a:p>
      </dsp:txBody>
      <dsp:txXfrm>
        <a:off x="5502535" y="480352"/>
        <a:ext cx="1024643" cy="1030644"/>
      </dsp:txXfrm>
    </dsp:sp>
    <dsp:sp modelId="{98ABAAC0-7596-4F4A-8BD1-1E8DF5E1390A}">
      <dsp:nvSpPr>
        <dsp:cNvPr id="0" name=""/>
        <dsp:cNvSpPr/>
      </dsp:nvSpPr>
      <dsp:spPr>
        <a:xfrm>
          <a:off x="6501129" y="95304"/>
          <a:ext cx="349794" cy="27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6501129" y="149500"/>
        <a:ext cx="268500" cy="162587"/>
      </dsp:txXfrm>
    </dsp:sp>
    <dsp:sp modelId="{4B45C294-386A-43F1-B01F-282AB182C5BB}">
      <dsp:nvSpPr>
        <dsp:cNvPr id="0" name=""/>
        <dsp:cNvSpPr/>
      </dsp:nvSpPr>
      <dsp:spPr>
        <a:xfrm>
          <a:off x="6996121" y="13114"/>
          <a:ext cx="1088399" cy="8208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GRANTS OFFICE</a:t>
          </a:r>
        </a:p>
      </dsp:txBody>
      <dsp:txXfrm>
        <a:off x="6996121" y="13114"/>
        <a:ext cx="1088399" cy="435359"/>
      </dsp:txXfrm>
    </dsp:sp>
    <dsp:sp modelId="{4AF6949E-2FCA-4317-B4C1-1E5C16F439B4}">
      <dsp:nvSpPr>
        <dsp:cNvPr id="0" name=""/>
        <dsp:cNvSpPr/>
      </dsp:nvSpPr>
      <dsp:spPr>
        <a:xfrm>
          <a:off x="7219046" y="448474"/>
          <a:ext cx="1088399" cy="10944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n-US" sz="1050" b="1" kern="1200" dirty="0">
              <a:solidFill>
                <a:schemeClr val="accent2">
                  <a:lumMod val="75000"/>
                </a:schemeClr>
              </a:solidFill>
            </a:rPr>
            <a:t>Conducts the final review.</a:t>
          </a:r>
        </a:p>
        <a:p>
          <a:pPr marL="57150" lvl="1" indent="-57150" algn="l" defTabSz="466725">
            <a:lnSpc>
              <a:spcPct val="90000"/>
            </a:lnSpc>
            <a:spcBef>
              <a:spcPct val="0"/>
            </a:spcBef>
            <a:spcAft>
              <a:spcPct val="15000"/>
            </a:spcAft>
            <a:buChar char="•"/>
          </a:pPr>
          <a:r>
            <a:rPr lang="en-US" sz="1050" b="1" kern="1200" dirty="0">
              <a:solidFill>
                <a:schemeClr val="accent2">
                  <a:lumMod val="75000"/>
                </a:schemeClr>
              </a:solidFill>
            </a:rPr>
            <a:t>Secures signatures.</a:t>
          </a:r>
        </a:p>
      </dsp:txBody>
      <dsp:txXfrm>
        <a:off x="7250924" y="480352"/>
        <a:ext cx="1024643" cy="1030644"/>
      </dsp:txXfrm>
    </dsp:sp>
    <dsp:sp modelId="{A7CEAE2A-2969-49D4-9E5A-AB24E94D94FC}">
      <dsp:nvSpPr>
        <dsp:cNvPr id="0" name=""/>
        <dsp:cNvSpPr/>
      </dsp:nvSpPr>
      <dsp:spPr>
        <a:xfrm>
          <a:off x="8249518" y="95304"/>
          <a:ext cx="349794" cy="270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8249518" y="149500"/>
        <a:ext cx="268500" cy="162587"/>
      </dsp:txXfrm>
    </dsp:sp>
    <dsp:sp modelId="{E69C35D3-8DCC-4F05-9938-A970D61877FC}">
      <dsp:nvSpPr>
        <dsp:cNvPr id="0" name=""/>
        <dsp:cNvSpPr/>
      </dsp:nvSpPr>
      <dsp:spPr>
        <a:xfrm>
          <a:off x="8744510" y="13114"/>
          <a:ext cx="1088399" cy="8208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rtl="0">
            <a:lnSpc>
              <a:spcPct val="90000"/>
            </a:lnSpc>
            <a:spcBef>
              <a:spcPct val="0"/>
            </a:spcBef>
            <a:spcAft>
              <a:spcPct val="35000"/>
            </a:spcAft>
            <a:buNone/>
          </a:pPr>
          <a:r>
            <a:rPr lang="en-US" sz="1050" b="1" kern="1200" dirty="0"/>
            <a:t>GRANTS OFFICE</a:t>
          </a:r>
        </a:p>
      </dsp:txBody>
      <dsp:txXfrm>
        <a:off x="8744510" y="13114"/>
        <a:ext cx="1088399" cy="435359"/>
      </dsp:txXfrm>
    </dsp:sp>
    <dsp:sp modelId="{21EB6AD1-B56B-44B5-8900-A946ED66FD4F}">
      <dsp:nvSpPr>
        <dsp:cNvPr id="0" name=""/>
        <dsp:cNvSpPr/>
      </dsp:nvSpPr>
      <dsp:spPr>
        <a:xfrm>
          <a:off x="8967435" y="448474"/>
          <a:ext cx="1088399" cy="10944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n-US" sz="1050" b="1" kern="1200" dirty="0">
              <a:solidFill>
                <a:schemeClr val="accent2">
                  <a:lumMod val="75000"/>
                </a:schemeClr>
              </a:solidFill>
            </a:rPr>
            <a:t>Submits the final, signed application by due date.</a:t>
          </a:r>
        </a:p>
      </dsp:txBody>
      <dsp:txXfrm>
        <a:off x="8999313" y="480352"/>
        <a:ext cx="1024643" cy="103064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5"/>
          </a:xfrm>
          <a:prstGeom prst="rect">
            <a:avLst/>
          </a:prstGeom>
        </p:spPr>
        <p:txBody>
          <a:bodyPr vert="horz" lIns="93167" tIns="46583" rIns="93167" bIns="46583" rtlCol="0"/>
          <a:lstStyle>
            <a:lvl1pPr algn="l">
              <a:defRPr sz="1200"/>
            </a:lvl1pPr>
          </a:lstStyle>
          <a:p>
            <a:r>
              <a:rPr lang="en-US" dirty="0"/>
              <a:t>FISCAL MANAGEMENT: For School Administrators</a:t>
            </a:r>
          </a:p>
        </p:txBody>
      </p:sp>
      <p:sp>
        <p:nvSpPr>
          <p:cNvPr id="3" name="Date Placeholder 2"/>
          <p:cNvSpPr>
            <a:spLocks noGrp="1"/>
          </p:cNvSpPr>
          <p:nvPr>
            <p:ph type="dt" sz="quarter" idx="1"/>
          </p:nvPr>
        </p:nvSpPr>
        <p:spPr>
          <a:xfrm>
            <a:off x="3970938" y="0"/>
            <a:ext cx="3037841" cy="466435"/>
          </a:xfrm>
          <a:prstGeom prst="rect">
            <a:avLst/>
          </a:prstGeom>
        </p:spPr>
        <p:txBody>
          <a:bodyPr vert="horz" lIns="93167" tIns="46583" rIns="93167" bIns="46583" rtlCol="0"/>
          <a:lstStyle>
            <a:lvl1pPr algn="r">
              <a:defRPr sz="1200"/>
            </a:lvl1pPr>
          </a:lstStyle>
          <a:p>
            <a:fld id="{60407799-5483-4B0B-9EF9-AF3EE762FD3D}" type="datetimeFigureOut">
              <a:rPr lang="en-US" smtClean="0"/>
              <a:t>12/1/2023</a:t>
            </a:fld>
            <a:endParaRPr lang="en-US" dirty="0"/>
          </a:p>
        </p:txBody>
      </p:sp>
      <p:sp>
        <p:nvSpPr>
          <p:cNvPr id="4" name="Footer Placeholder 3"/>
          <p:cNvSpPr>
            <a:spLocks noGrp="1"/>
          </p:cNvSpPr>
          <p:nvPr>
            <p:ph type="ftr" sz="quarter" idx="2"/>
          </p:nvPr>
        </p:nvSpPr>
        <p:spPr>
          <a:xfrm>
            <a:off x="0" y="8829969"/>
            <a:ext cx="3037841" cy="466434"/>
          </a:xfrm>
          <a:prstGeom prst="rect">
            <a:avLst/>
          </a:prstGeom>
        </p:spPr>
        <p:txBody>
          <a:bodyPr vert="horz" lIns="93167" tIns="46583" rIns="93167" bIns="46583" rtlCol="0" anchor="b"/>
          <a:lstStyle>
            <a:lvl1pPr algn="l">
              <a:defRPr sz="1200"/>
            </a:lvl1pPr>
          </a:lstStyle>
          <a:p>
            <a:r>
              <a:rPr lang="en-US" dirty="0"/>
              <a:t>FISCAL MANAGEMENT FOR SCHOOL ADMINISTRATORS</a:t>
            </a:r>
          </a:p>
        </p:txBody>
      </p:sp>
      <p:sp>
        <p:nvSpPr>
          <p:cNvPr id="5" name="Slide Number Placeholder 4"/>
          <p:cNvSpPr>
            <a:spLocks noGrp="1"/>
          </p:cNvSpPr>
          <p:nvPr>
            <p:ph type="sldNum" sz="quarter" idx="3"/>
          </p:nvPr>
        </p:nvSpPr>
        <p:spPr>
          <a:xfrm>
            <a:off x="3970938" y="8829969"/>
            <a:ext cx="3037841" cy="466434"/>
          </a:xfrm>
          <a:prstGeom prst="rect">
            <a:avLst/>
          </a:prstGeom>
        </p:spPr>
        <p:txBody>
          <a:bodyPr vert="horz" lIns="93167" tIns="46583" rIns="93167" bIns="46583" rtlCol="0" anchor="b"/>
          <a:lstStyle>
            <a:lvl1pPr algn="r">
              <a:defRPr sz="1200"/>
            </a:lvl1pPr>
          </a:lstStyle>
          <a:p>
            <a:fld id="{AAE531B4-E403-4BFC-B403-CCA067C61243}" type="slidenum">
              <a:rPr lang="en-US" smtClean="0"/>
              <a:t>‹#›</a:t>
            </a:fld>
            <a:endParaRPr lang="en-US" dirty="0"/>
          </a:p>
        </p:txBody>
      </p:sp>
    </p:spTree>
    <p:extLst>
      <p:ext uri="{BB962C8B-B14F-4D97-AF65-F5344CB8AC3E}">
        <p14:creationId xmlns:p14="http://schemas.microsoft.com/office/powerpoint/2010/main" val="20256822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5"/>
          </a:xfrm>
          <a:prstGeom prst="rect">
            <a:avLst/>
          </a:prstGeom>
        </p:spPr>
        <p:txBody>
          <a:bodyPr vert="horz" lIns="93167" tIns="46583" rIns="93167" bIns="46583" rtlCol="0"/>
          <a:lstStyle>
            <a:lvl1pPr algn="l">
              <a:defRPr sz="1200"/>
            </a:lvl1pPr>
          </a:lstStyle>
          <a:p>
            <a:r>
              <a:rPr lang="en-US" dirty="0"/>
              <a:t>FISCAL MANAGEMENT: For School Administrators</a:t>
            </a:r>
          </a:p>
        </p:txBody>
      </p:sp>
      <p:sp>
        <p:nvSpPr>
          <p:cNvPr id="3" name="Date Placeholder 2"/>
          <p:cNvSpPr>
            <a:spLocks noGrp="1"/>
          </p:cNvSpPr>
          <p:nvPr>
            <p:ph type="dt" idx="1"/>
          </p:nvPr>
        </p:nvSpPr>
        <p:spPr>
          <a:xfrm>
            <a:off x="3970938" y="0"/>
            <a:ext cx="3037841" cy="466435"/>
          </a:xfrm>
          <a:prstGeom prst="rect">
            <a:avLst/>
          </a:prstGeom>
        </p:spPr>
        <p:txBody>
          <a:bodyPr vert="horz" lIns="93167" tIns="46583" rIns="93167" bIns="46583" rtlCol="0"/>
          <a:lstStyle>
            <a:lvl1pPr algn="r">
              <a:defRPr sz="1200"/>
            </a:lvl1pPr>
          </a:lstStyle>
          <a:p>
            <a:fld id="{2B800260-1FE5-49B4-8F27-AF0D25F6DB08}" type="datetimeFigureOut">
              <a:rPr lang="en-US" smtClean="0"/>
              <a:t>12/1/2023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3" rIns="93167" bIns="46583"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67" tIns="46583" rIns="93167"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1" cy="466434"/>
          </a:xfrm>
          <a:prstGeom prst="rect">
            <a:avLst/>
          </a:prstGeom>
        </p:spPr>
        <p:txBody>
          <a:bodyPr vert="horz" lIns="93167" tIns="46583" rIns="93167" bIns="46583" rtlCol="0" anchor="b"/>
          <a:lstStyle>
            <a:lvl1pPr algn="l">
              <a:defRPr sz="1200"/>
            </a:lvl1pPr>
          </a:lstStyle>
          <a:p>
            <a:r>
              <a:rPr lang="en-US" dirty="0"/>
              <a:t>FISCAL MANAGEMENT FOR SCHOOL ADMINISTRATORS</a:t>
            </a:r>
          </a:p>
        </p:txBody>
      </p:sp>
      <p:sp>
        <p:nvSpPr>
          <p:cNvPr id="7" name="Slide Number Placeholder 6"/>
          <p:cNvSpPr>
            <a:spLocks noGrp="1"/>
          </p:cNvSpPr>
          <p:nvPr>
            <p:ph type="sldNum" sz="quarter" idx="5"/>
          </p:nvPr>
        </p:nvSpPr>
        <p:spPr>
          <a:xfrm>
            <a:off x="3970938" y="8829969"/>
            <a:ext cx="3037841" cy="466434"/>
          </a:xfrm>
          <a:prstGeom prst="rect">
            <a:avLst/>
          </a:prstGeom>
        </p:spPr>
        <p:txBody>
          <a:bodyPr vert="horz" lIns="93167" tIns="46583" rIns="93167" bIns="46583" rtlCol="0" anchor="b"/>
          <a:lstStyle>
            <a:lvl1pPr algn="r">
              <a:defRPr sz="1200"/>
            </a:lvl1pPr>
          </a:lstStyle>
          <a:p>
            <a:fld id="{8F4528B6-9292-4A0A-9207-FF867CD11DD0}" type="slidenum">
              <a:rPr lang="en-US" smtClean="0"/>
              <a:t>‹#›</a:t>
            </a:fld>
            <a:endParaRPr lang="en-US" dirty="0"/>
          </a:p>
        </p:txBody>
      </p:sp>
    </p:spTree>
    <p:extLst>
      <p:ext uri="{BB962C8B-B14F-4D97-AF65-F5344CB8AC3E}">
        <p14:creationId xmlns:p14="http://schemas.microsoft.com/office/powerpoint/2010/main" val="32247631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528B6-9292-4A0A-9207-FF867CD11DD0}" type="slidenum">
              <a:rPr lang="en-US" smtClean="0"/>
              <a:t>1</a:t>
            </a:fld>
            <a:endParaRPr lang="en-US" dirty="0"/>
          </a:p>
        </p:txBody>
      </p:sp>
      <p:sp>
        <p:nvSpPr>
          <p:cNvPr id="8" name="Footer Placeholder 7"/>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322956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21</a:t>
            </a:fld>
            <a:endParaRPr lang="en-US" dirty="0"/>
          </a:p>
        </p:txBody>
      </p:sp>
      <p:sp>
        <p:nvSpPr>
          <p:cNvPr id="6" name="Footer Placeholder 5"/>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223422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22</a:t>
            </a:fld>
            <a:endParaRPr lang="en-US" dirty="0"/>
          </a:p>
        </p:txBody>
      </p:sp>
      <p:sp>
        <p:nvSpPr>
          <p:cNvPr id="6" name="Footer Placeholder 5"/>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126545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FISCAL MANAGEMENT FOR SCHOOL ADMINISTRATORS</a:t>
            </a:r>
          </a:p>
        </p:txBody>
      </p:sp>
      <p:sp>
        <p:nvSpPr>
          <p:cNvPr id="5" name="Slide Number Placeholder 4"/>
          <p:cNvSpPr>
            <a:spLocks noGrp="1"/>
          </p:cNvSpPr>
          <p:nvPr>
            <p:ph type="sldNum" sz="quarter" idx="11"/>
          </p:nvPr>
        </p:nvSpPr>
        <p:spPr/>
        <p:txBody>
          <a:bodyPr/>
          <a:lstStyle/>
          <a:p>
            <a:fld id="{8F4528B6-9292-4A0A-9207-FF867CD11DD0}" type="slidenum">
              <a:rPr lang="en-US" smtClean="0"/>
              <a:t>64</a:t>
            </a:fld>
            <a:endParaRPr lang="en-US" dirty="0"/>
          </a:p>
        </p:txBody>
      </p:sp>
    </p:spTree>
    <p:extLst>
      <p:ext uri="{BB962C8B-B14F-4D97-AF65-F5344CB8AC3E}">
        <p14:creationId xmlns:p14="http://schemas.microsoft.com/office/powerpoint/2010/main" val="1069848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FISCAL MANAGEMENT FOR SCHOOL ADMINISTRATORS</a:t>
            </a:r>
          </a:p>
        </p:txBody>
      </p:sp>
      <p:sp>
        <p:nvSpPr>
          <p:cNvPr id="5" name="Slide Number Placeholder 4"/>
          <p:cNvSpPr>
            <a:spLocks noGrp="1"/>
          </p:cNvSpPr>
          <p:nvPr>
            <p:ph type="sldNum" sz="quarter" idx="11"/>
          </p:nvPr>
        </p:nvSpPr>
        <p:spPr/>
        <p:txBody>
          <a:bodyPr/>
          <a:lstStyle/>
          <a:p>
            <a:fld id="{8F4528B6-9292-4A0A-9207-FF867CD11DD0}" type="slidenum">
              <a:rPr lang="en-US" smtClean="0"/>
              <a:t>75</a:t>
            </a:fld>
            <a:endParaRPr lang="en-US" dirty="0"/>
          </a:p>
        </p:txBody>
      </p:sp>
    </p:spTree>
    <p:extLst>
      <p:ext uri="{BB962C8B-B14F-4D97-AF65-F5344CB8AC3E}">
        <p14:creationId xmlns:p14="http://schemas.microsoft.com/office/powerpoint/2010/main" val="152129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528B6-9292-4A0A-9207-FF867CD11DD0}" type="slidenum">
              <a:rPr lang="en-US" smtClean="0"/>
              <a:t>2</a:t>
            </a:fld>
            <a:endParaRPr lang="en-US" dirty="0"/>
          </a:p>
        </p:txBody>
      </p:sp>
      <p:sp>
        <p:nvSpPr>
          <p:cNvPr id="8" name="Footer Placeholder 7"/>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429212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528B6-9292-4A0A-9207-FF867CD11DD0}" type="slidenum">
              <a:rPr lang="en-US" smtClean="0"/>
              <a:t>3</a:t>
            </a:fld>
            <a:endParaRPr lang="en-US" dirty="0"/>
          </a:p>
        </p:txBody>
      </p:sp>
      <p:sp>
        <p:nvSpPr>
          <p:cNvPr id="8" name="Footer Placeholder 7"/>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429212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4</a:t>
            </a:fld>
            <a:endParaRPr lang="en-US" dirty="0"/>
          </a:p>
        </p:txBody>
      </p:sp>
      <p:sp>
        <p:nvSpPr>
          <p:cNvPr id="7" name="Footer Placeholder 6"/>
          <p:cNvSpPr>
            <a:spLocks noGrp="1"/>
          </p:cNvSpPr>
          <p:nvPr>
            <p:ph type="ftr" sz="quarter" idx="13"/>
          </p:nvPr>
        </p:nvSpPr>
        <p:spPr/>
        <p:txBody>
          <a:bodyPr/>
          <a:lstStyle/>
          <a:p>
            <a:r>
              <a:rPr lang="en-US" dirty="0"/>
              <a:t>FISCAL MANAGEMENT FOR SCHOOL ADMINISTRATORS</a:t>
            </a:r>
          </a:p>
        </p:txBody>
      </p:sp>
    </p:spTree>
    <p:extLst>
      <p:ext uri="{BB962C8B-B14F-4D97-AF65-F5344CB8AC3E}">
        <p14:creationId xmlns:p14="http://schemas.microsoft.com/office/powerpoint/2010/main" val="345487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7</a:t>
            </a:fld>
            <a:endParaRPr lang="en-US" dirty="0"/>
          </a:p>
        </p:txBody>
      </p:sp>
      <p:sp>
        <p:nvSpPr>
          <p:cNvPr id="7" name="Footer Placeholder 6"/>
          <p:cNvSpPr>
            <a:spLocks noGrp="1"/>
          </p:cNvSpPr>
          <p:nvPr>
            <p:ph type="ftr" sz="quarter" idx="13"/>
          </p:nvPr>
        </p:nvSpPr>
        <p:spPr/>
        <p:txBody>
          <a:bodyPr/>
          <a:lstStyle/>
          <a:p>
            <a:r>
              <a:rPr lang="en-US" dirty="0"/>
              <a:t>FISCAL MANAGEMENT FOR SCHOOL ADMINISTRATORS</a:t>
            </a:r>
          </a:p>
        </p:txBody>
      </p:sp>
    </p:spTree>
    <p:extLst>
      <p:ext uri="{BB962C8B-B14F-4D97-AF65-F5344CB8AC3E}">
        <p14:creationId xmlns:p14="http://schemas.microsoft.com/office/powerpoint/2010/main" val="345487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8</a:t>
            </a:fld>
            <a:endParaRPr lang="en-US" dirty="0"/>
          </a:p>
        </p:txBody>
      </p:sp>
      <p:sp>
        <p:nvSpPr>
          <p:cNvPr id="6" name="Footer Placeholder 5"/>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309389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18</a:t>
            </a:fld>
            <a:endParaRPr lang="en-US" dirty="0"/>
          </a:p>
        </p:txBody>
      </p:sp>
      <p:sp>
        <p:nvSpPr>
          <p:cNvPr id="6" name="Footer Placeholder 5"/>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298485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19</a:t>
            </a:fld>
            <a:endParaRPr lang="en-US" dirty="0"/>
          </a:p>
        </p:txBody>
      </p:sp>
      <p:sp>
        <p:nvSpPr>
          <p:cNvPr id="6" name="Footer Placeholder 5"/>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331301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8F4528B6-9292-4A0A-9207-FF867CD11DD0}" type="slidenum">
              <a:rPr lang="en-US" smtClean="0"/>
              <a:t>20</a:t>
            </a:fld>
            <a:endParaRPr lang="en-US" dirty="0"/>
          </a:p>
        </p:txBody>
      </p:sp>
      <p:sp>
        <p:nvSpPr>
          <p:cNvPr id="6" name="Footer Placeholder 5"/>
          <p:cNvSpPr>
            <a:spLocks noGrp="1"/>
          </p:cNvSpPr>
          <p:nvPr>
            <p:ph type="ftr" sz="quarter" idx="12"/>
          </p:nvPr>
        </p:nvSpPr>
        <p:spPr/>
        <p:txBody>
          <a:bodyPr/>
          <a:lstStyle/>
          <a:p>
            <a:r>
              <a:rPr lang="en-US" dirty="0"/>
              <a:t>FISCAL MANAGEMENT FOR SCHOOL ADMINISTRATORS</a:t>
            </a:r>
          </a:p>
        </p:txBody>
      </p:sp>
    </p:spTree>
    <p:extLst>
      <p:ext uri="{BB962C8B-B14F-4D97-AF65-F5344CB8AC3E}">
        <p14:creationId xmlns:p14="http://schemas.microsoft.com/office/powerpoint/2010/main" val="346050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December 2023</a:t>
            </a:r>
            <a:endParaRPr lang="en-US" dirty="0"/>
          </a:p>
        </p:txBody>
      </p:sp>
      <p:sp>
        <p:nvSpPr>
          <p:cNvPr id="6" name="Footer Placeholder 5"/>
          <p:cNvSpPr>
            <a:spLocks noGrp="1"/>
          </p:cNvSpPr>
          <p:nvPr>
            <p:ph type="ftr" sz="quarter" idx="11"/>
          </p:nvPr>
        </p:nvSpPr>
        <p:spPr/>
        <p:txBody>
          <a:bodyPr/>
          <a:lstStyle/>
          <a:p>
            <a:r>
              <a:rPr lang="en-US" dirty="0"/>
              <a:t>Fiscal Management for School Administrators</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December 2023</a:t>
            </a:r>
            <a:endParaRPr lang="en-US" dirty="0"/>
          </a:p>
        </p:txBody>
      </p:sp>
      <p:sp>
        <p:nvSpPr>
          <p:cNvPr id="8" name="Footer Placeholder 7"/>
          <p:cNvSpPr>
            <a:spLocks noGrp="1"/>
          </p:cNvSpPr>
          <p:nvPr>
            <p:ph type="ftr" sz="quarter" idx="11"/>
          </p:nvPr>
        </p:nvSpPr>
        <p:spPr/>
        <p:txBody>
          <a:bodyPr/>
          <a:lstStyle/>
          <a:p>
            <a:r>
              <a:rPr lang="en-US" dirty="0"/>
              <a:t>Fiscal Management for School Administrators</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December 2023</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Fiscal Management for School Administrators</a:t>
            </a: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December 2023</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Fiscal Management for School Administrators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December 2023</a:t>
            </a:r>
            <a:endParaRPr lang="en-US" dirty="0"/>
          </a:p>
        </p:txBody>
      </p:sp>
      <p:sp>
        <p:nvSpPr>
          <p:cNvPr id="6" name="Footer Placeholder 5"/>
          <p:cNvSpPr>
            <a:spLocks noGrp="1"/>
          </p:cNvSpPr>
          <p:nvPr>
            <p:ph type="ftr" sz="quarter" idx="11"/>
          </p:nvPr>
        </p:nvSpPr>
        <p:spPr/>
        <p:txBody>
          <a:bodyPr/>
          <a:lstStyle/>
          <a:p>
            <a:r>
              <a:rPr lang="en-US" dirty="0"/>
              <a:t>Fiscal Management for School Administrators</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December 2023</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Fiscal Management for School Administrators</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0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wmf"/><Relationship Id="rId1" Type="http://schemas.openxmlformats.org/officeDocument/2006/relationships/slideLayout" Target="../slideLayouts/slideLayout6.xml"/><Relationship Id="rId4" Type="http://schemas.microsoft.com/office/2007/relationships/hdphoto" Target="../media/hdphoto2.wdp"/></Relationships>
</file>

<file path=ppt/slides/_rels/slide10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0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jp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hyperlink" Target="https://www.bridgeportedu.net/Page/13931" TargetMode="Externa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slide" Target="slide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bridgeportedu.net/Page/13931" TargetMode="Externa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slide" Target="slide27.xml"/><Relationship Id="rId18" Type="http://schemas.openxmlformats.org/officeDocument/2006/relationships/slide" Target="slide69.xml"/><Relationship Id="rId26" Type="http://schemas.openxmlformats.org/officeDocument/2006/relationships/slide" Target="slide104.xml"/><Relationship Id="rId3" Type="http://schemas.openxmlformats.org/officeDocument/2006/relationships/diagramData" Target="../diagrams/data1.xml"/><Relationship Id="rId21" Type="http://schemas.openxmlformats.org/officeDocument/2006/relationships/slide" Target="slide85.xml"/><Relationship Id="rId7" Type="http://schemas.microsoft.com/office/2007/relationships/diagramDrawing" Target="../diagrams/drawing1.xml"/><Relationship Id="rId12" Type="http://schemas.openxmlformats.org/officeDocument/2006/relationships/slide" Target="slide21.xml"/><Relationship Id="rId17" Type="http://schemas.openxmlformats.org/officeDocument/2006/relationships/slide" Target="slide67.xml"/><Relationship Id="rId25" Type="http://schemas.openxmlformats.org/officeDocument/2006/relationships/slide" Target="slide100.xml"/><Relationship Id="rId2" Type="http://schemas.openxmlformats.org/officeDocument/2006/relationships/notesSlide" Target="../notesSlides/notesSlide2.xml"/><Relationship Id="rId16" Type="http://schemas.openxmlformats.org/officeDocument/2006/relationships/slide" Target="slide63.xml"/><Relationship Id="rId20" Type="http://schemas.openxmlformats.org/officeDocument/2006/relationships/slide" Target="slide78.xml"/><Relationship Id="rId29" Type="http://schemas.openxmlformats.org/officeDocument/2006/relationships/hyperlink" Target="https://www.bridgeportedu.net/Page/13931"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slide" Target="slide18.xml"/><Relationship Id="rId24" Type="http://schemas.openxmlformats.org/officeDocument/2006/relationships/slide" Target="slide93.xml"/><Relationship Id="rId5" Type="http://schemas.openxmlformats.org/officeDocument/2006/relationships/diagramQuickStyle" Target="../diagrams/quickStyle1.xml"/><Relationship Id="rId15" Type="http://schemas.openxmlformats.org/officeDocument/2006/relationships/slide" Target="slide52.xml"/><Relationship Id="rId23" Type="http://schemas.openxmlformats.org/officeDocument/2006/relationships/slide" Target="slide91.xml"/><Relationship Id="rId28" Type="http://schemas.openxmlformats.org/officeDocument/2006/relationships/slide" Target="slide113.xml"/><Relationship Id="rId10" Type="http://schemas.openxmlformats.org/officeDocument/2006/relationships/slide" Target="slide7.xml"/><Relationship Id="rId19" Type="http://schemas.openxmlformats.org/officeDocument/2006/relationships/slide" Target="slide74.xml"/><Relationship Id="rId4" Type="http://schemas.openxmlformats.org/officeDocument/2006/relationships/diagramLayout" Target="../diagrams/layout1.xml"/><Relationship Id="rId9" Type="http://schemas.openxmlformats.org/officeDocument/2006/relationships/slide" Target="slide4.xml"/><Relationship Id="rId14" Type="http://schemas.openxmlformats.org/officeDocument/2006/relationships/slide" Target="slide42.xml"/><Relationship Id="rId22" Type="http://schemas.openxmlformats.org/officeDocument/2006/relationships/slide" Target="slide88.xml"/><Relationship Id="rId27" Type="http://schemas.openxmlformats.org/officeDocument/2006/relationships/slide" Target="slide1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dashboard.bridgeportct.gov/" TargetMode="External"/><Relationship Id="rId4" Type="http://schemas.openxmlformats.org/officeDocument/2006/relationships/image" Target="../media/image1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dashboard.bridgeportct.gov/" TargetMode="External"/><Relationship Id="rId3" Type="http://schemas.openxmlformats.org/officeDocument/2006/relationships/hyperlink" Target="https://bridgeportedunet.sharepoint.com/:b:/s/businessoffice/staff/EdiMFl2mpZtGjaMq4HF28asBKcdQz8PCoD6maHrdcKPXUw?e=sCaTyq" TargetMode="External"/><Relationship Id="rId7" Type="http://schemas.openxmlformats.org/officeDocument/2006/relationships/image" Target="../media/image13.png"/><Relationship Id="rId2" Type="http://schemas.openxmlformats.org/officeDocument/2006/relationships/hyperlink" Target="mailto:amorales@bridgeportedu.net" TargetMode="External"/><Relationship Id="rId1" Type="http://schemas.openxmlformats.org/officeDocument/2006/relationships/slideLayout" Target="../slideLayouts/slideLayout6.xml"/><Relationship Id="rId6" Type="http://schemas.openxmlformats.org/officeDocument/2006/relationships/image" Target="../media/image12.gif"/><Relationship Id="rId5" Type="http://schemas.openxmlformats.org/officeDocument/2006/relationships/image" Target="../media/image16.png"/><Relationship Id="rId4" Type="http://schemas.openxmlformats.org/officeDocument/2006/relationships/hyperlink" Target="https://bridgeportedunet.sharepoint.com/:b:/s/businessoffice/staff/EXRIzvPxy7NFpyJGm9DqzvIBmtmGhZSGy71ejrCbUIHraQ?e=njdFnp" TargetMode="External"/><Relationship Id="rId9" Type="http://schemas.openxmlformats.org/officeDocument/2006/relationships/hyperlink" Target="https://bridgeportedunet.sharepoint.com/:w:/s/businessoffice/staff/EUUocFPs8ypDvr8AAERgEDYBomAoPq9383-cq5fnGymEfQ?e=XkPC2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32.xml.rels><?xml version="1.0" encoding="UTF-8" standalone="yes"?>
<Relationships xmlns="http://schemas.openxmlformats.org/package/2006/relationships"><Relationship Id="rId3" Type="http://schemas.openxmlformats.org/officeDocument/2006/relationships/hyperlink" Target="https://portal.ct.gov/DAS/CTSource/ContractBoard" TargetMode="External"/><Relationship Id="rId2" Type="http://schemas.openxmlformats.org/officeDocument/2006/relationships/slideLayout" Target="../slideLayouts/slideLayout6.xml"/><Relationship Id="rId1" Type="http://schemas.openxmlformats.org/officeDocument/2006/relationships/themeOverride" Target="../theme/themeOverride4.xml"/><Relationship Id="rId5" Type="http://schemas.openxmlformats.org/officeDocument/2006/relationships/image" Target="../media/image17.jpg"/><Relationship Id="rId4" Type="http://schemas.openxmlformats.org/officeDocument/2006/relationships/hyperlink" Target="https://www.bridgeportedu.net/cms/lib/CT02210097/Centricity/Domain/3488/STATE_FEDERAL_COOP_CONTRACT.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bridgeportct.gov/smbe" TargetMode="External"/><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17.jpg"/><Relationship Id="rId4" Type="http://schemas.openxmlformats.org/officeDocument/2006/relationships/hyperlink" Target="https://bridgeportedunet.sharepoint.com/:b:/s/businessoffice/staff/EbXVQa-Jnu9GgaAmCm0zctYBW035V5ybBm9M_pSnHceu7g?e=NMiRG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bridgeportedu.net/cms/lib/CT02210097/Centricity/Domain/3488/QUALIFIED_PURCHASE_FORM_%20MEMO_E-SIGN_05-08-2023.pdf" TargetMode="Externa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hyperlink" Target="https://www.bridgeportedu.net/cms/lib/CT02210097/Centricity/Domain/3488/STATE_FEDERAL_COOP_CONTRACT.pdf" TargetMode="External"/><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hyperlink" Target="https://www.bridgeportedu.net/Page/13931" TargetMode="External"/><Relationship Id="rId2" Type="http://schemas.openxmlformats.org/officeDocument/2006/relationships/hyperlink" Target="https://bridgeportedu.formstack.com/workflows/vendor_background_check_copy"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2.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bridgeportedu.net/Page/13931" TargetMode="External"/><Relationship Id="rId2" Type="http://schemas.openxmlformats.org/officeDocument/2006/relationships/hyperlink" Target="mailto:mlombardi@bridgeportedu.net" TargetMode="External"/><Relationship Id="rId1" Type="http://schemas.openxmlformats.org/officeDocument/2006/relationships/slideLayout" Target="../slideLayouts/slideLayout6.xml"/><Relationship Id="rId4" Type="http://schemas.openxmlformats.org/officeDocument/2006/relationships/hyperlink" Target="https://bridgeportedu.formstack.com/workflows/district_office_order_form_p9d__copy_copy_1_copy_copy_copy"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bridgeportedu.net/Page/13931" TargetMode="External"/><Relationship Id="rId2" Type="http://schemas.openxmlformats.org/officeDocument/2006/relationships/hyperlink" Target="mailto:mlombardi@bridgeportedu.net" TargetMode="External"/><Relationship Id="rId1" Type="http://schemas.openxmlformats.org/officeDocument/2006/relationships/slideLayout" Target="../slideLayouts/slideLayout6.xml"/><Relationship Id="rId4" Type="http://schemas.openxmlformats.org/officeDocument/2006/relationships/hyperlink" Target="https://bridgeportedu.formstack.com/workflows/district_office_order_form_p9d__copy_copy_1_copy_copy_copy"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bridgeportedu.net/Page/13931" TargetMode="External"/><Relationship Id="rId2" Type="http://schemas.openxmlformats.org/officeDocument/2006/relationships/hyperlink" Target="mailto:mlombardi@bridgeportedu.net" TargetMode="External"/><Relationship Id="rId1" Type="http://schemas.openxmlformats.org/officeDocument/2006/relationships/slideLayout" Target="../slideLayouts/slideLayout6.xml"/><Relationship Id="rId4" Type="http://schemas.openxmlformats.org/officeDocument/2006/relationships/hyperlink" Target="https://bridgeportedu.formstack.com/workflows/district_office_order_form_p9d__copy_copy_1_copy_copy_copy"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hyperlink" Target="https://www.bridgeportedu.net/Page/14216" TargetMode="External"/><Relationship Id="rId1" Type="http://schemas.openxmlformats.org/officeDocument/2006/relationships/slideLayout" Target="../slideLayouts/slideLayout6.xml"/><Relationship Id="rId4" Type="http://schemas.openxmlformats.org/officeDocument/2006/relationships/hyperlink" Target="https://www.bridgeportedu.net/Page/13926"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ridgeportedu.net/Page/13928"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mailto:andrwi@wetransport.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bridgeportedu.formstack.com/forms/tr1request_for_free_field_trip_copy"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hyperlink" Target="https://portal.ct.gov/-/media/SDE/Nutrition/HFC/Requirements_Competitive_Foods_HFC.pdf" TargetMode="External"/><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hyperlink" Target="https://portal.ct.gov/SDE/Nutrition/List-of-Acceptable-Foods-and-Beverage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portal.ct.gov/-/media/SDE/Nutrition/HFC/Requirements_Competitive_Foods_HFC.pdf" TargetMode="External"/><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hyperlink" Target="https://portal.ct.gov/SDE/Nutrition/List-of-Acceptable-Foods-and-Beverages"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mailto:Boeinvoices@bridgeportedu.net"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bridgeportedu.net/Page/13912" TargetMode="External"/><Relationship Id="rId1" Type="http://schemas.openxmlformats.org/officeDocument/2006/relationships/slideLayout" Target="../slideLayouts/slideLayout6.xml"/><Relationship Id="rId4" Type="http://schemas.openxmlformats.org/officeDocument/2006/relationships/hyperlink" Target="https://www.bridgeportedu.net/Page/13910"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bridgeportedu.net/Page/13918"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www.bridgeportedu.net/Page/1391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s://www.bridgeportedu.net/Page/13904" TargetMode="External"/><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hyperlink" Target="https://www.bridgeportedu.net/"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g"/><Relationship Id="rId1" Type="http://schemas.openxmlformats.org/officeDocument/2006/relationships/slideLayout" Target="../slideLayouts/slideLayout3.xml"/><Relationship Id="rId4" Type="http://schemas.openxmlformats.org/officeDocument/2006/relationships/hyperlink" Target="https://www.gofmx.com/login/"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https://www.gofmx.com/logi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bridgeportedu.net/Page/13931"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bridgeportedu.com/mybps/admin.html"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8.jp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9.jp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2.jp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2.gif"/><Relationship Id="rId1" Type="http://schemas.openxmlformats.org/officeDocument/2006/relationships/slideLayout" Target="../slideLayouts/slideLayout6.xml"/><Relationship Id="rId4" Type="http://schemas.openxmlformats.org/officeDocument/2006/relationships/image" Target="../media/image63.gif"/></Relationships>
</file>

<file path=ppt/slides/_rels/slide9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hyperlink" Target="https://bridgeportedu.formstack.com/workflows/untitled_form_17_copy_4" TargetMode="External"/><Relationship Id="rId1" Type="http://schemas.openxmlformats.org/officeDocument/2006/relationships/slideLayout" Target="../slideLayouts/slideLayout6.xml"/><Relationship Id="rId4" Type="http://schemas.openxmlformats.org/officeDocument/2006/relationships/hyperlink" Target="https://www.bridgeportedu.net/Page/13931"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www.bridgeportedu.net/Page/13931" TargetMode="External"/><Relationship Id="rId2" Type="http://schemas.openxmlformats.org/officeDocument/2006/relationships/image" Target="../media/image6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795" y="375162"/>
            <a:ext cx="2046768" cy="2286000"/>
          </a:xfrm>
          <a:prstGeom prst="rect">
            <a:avLst/>
          </a:prstGeom>
        </p:spPr>
      </p:pic>
      <p:sp>
        <p:nvSpPr>
          <p:cNvPr id="2" name="Title 1"/>
          <p:cNvSpPr>
            <a:spLocks noGrp="1"/>
          </p:cNvSpPr>
          <p:nvPr>
            <p:ph type="ctrTitle"/>
          </p:nvPr>
        </p:nvSpPr>
        <p:spPr>
          <a:xfrm>
            <a:off x="1132557" y="2921122"/>
            <a:ext cx="10058400" cy="1331264"/>
          </a:xfrm>
        </p:spPr>
        <p:style>
          <a:lnRef idx="1">
            <a:schemeClr val="accent4"/>
          </a:lnRef>
          <a:fillRef idx="2">
            <a:schemeClr val="accent4"/>
          </a:fillRef>
          <a:effectRef idx="1">
            <a:schemeClr val="accent4"/>
          </a:effectRef>
          <a:fontRef idx="minor">
            <a:schemeClr val="dk1"/>
          </a:fontRef>
        </p:style>
        <p:txBody>
          <a:bodyPr/>
          <a:lstStyle/>
          <a:p>
            <a:pPr algn="ctr"/>
            <a:r>
              <a:rPr lang="en-US" b="1" dirty="0">
                <a:solidFill>
                  <a:sysClr val="windowText" lastClr="000000"/>
                </a:solidFill>
              </a:rPr>
              <a:t>FISCAL MANAGEMENT</a:t>
            </a:r>
          </a:p>
        </p:txBody>
      </p:sp>
      <p:sp>
        <p:nvSpPr>
          <p:cNvPr id="4" name="Date Placeholder 3"/>
          <p:cNvSpPr>
            <a:spLocks noGrp="1"/>
          </p:cNvSpPr>
          <p:nvPr>
            <p:ph type="dt" sz="half" idx="10"/>
          </p:nvPr>
        </p:nvSpPr>
        <p:spPr>
          <a:xfrm>
            <a:off x="1097280" y="6459785"/>
            <a:ext cx="1052154" cy="365125"/>
          </a:xfrm>
        </p:spPr>
        <p:txBody>
          <a:bodyPr/>
          <a:lstStyle/>
          <a:p>
            <a:r>
              <a:rPr lang="en-US"/>
              <a:t>December 2023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sp>
        <p:nvSpPr>
          <p:cNvPr id="7" name="Rounded Rectangle 6"/>
          <p:cNvSpPr/>
          <p:nvPr/>
        </p:nvSpPr>
        <p:spPr>
          <a:xfrm>
            <a:off x="3638588" y="525286"/>
            <a:ext cx="5046337" cy="5145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BRIDGEPORT SCHOOL DISTRICT</a:t>
            </a:r>
          </a:p>
        </p:txBody>
      </p:sp>
      <p:sp>
        <p:nvSpPr>
          <p:cNvPr id="8" name="Footer Placeholder 7"/>
          <p:cNvSpPr>
            <a:spLocks noGrp="1"/>
          </p:cNvSpPr>
          <p:nvPr>
            <p:ph type="ftr" sz="quarter" idx="11"/>
          </p:nvPr>
        </p:nvSpPr>
        <p:spPr/>
        <p:txBody>
          <a:bodyPr/>
          <a:lstStyle/>
          <a:p>
            <a:r>
              <a:rPr lang="en-US" dirty="0"/>
              <a:t>Fiscal Management for School Administrators</a:t>
            </a:r>
          </a:p>
        </p:txBody>
      </p:sp>
      <p:sp>
        <p:nvSpPr>
          <p:cNvPr id="9" name="Rounded Rectangle 8"/>
          <p:cNvSpPr/>
          <p:nvPr/>
        </p:nvSpPr>
        <p:spPr>
          <a:xfrm>
            <a:off x="3293160" y="5377158"/>
            <a:ext cx="5677158" cy="81729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600" b="1" dirty="0"/>
              <a:t>FINANCE OFFICE</a:t>
            </a:r>
          </a:p>
          <a:p>
            <a:pPr algn="ctr"/>
            <a:r>
              <a:rPr lang="en-US" b="1" dirty="0"/>
              <a:t>Marlene Siegel, Chief Financial Officer</a:t>
            </a:r>
          </a:p>
        </p:txBody>
      </p:sp>
      <p:sp>
        <p:nvSpPr>
          <p:cNvPr id="11" name="Subtitle 10"/>
          <p:cNvSpPr>
            <a:spLocks noGrp="1"/>
          </p:cNvSpPr>
          <p:nvPr>
            <p:ph type="subTitle" idx="1"/>
          </p:nvPr>
        </p:nvSpPr>
        <p:spPr>
          <a:xfrm>
            <a:off x="1246173" y="4415160"/>
            <a:ext cx="9771133" cy="548050"/>
          </a:xfrm>
        </p:spPr>
        <p:style>
          <a:lnRef idx="0">
            <a:schemeClr val="accent1"/>
          </a:lnRef>
          <a:fillRef idx="3">
            <a:schemeClr val="accent1"/>
          </a:fillRef>
          <a:effectRef idx="3">
            <a:schemeClr val="accent1"/>
          </a:effectRef>
          <a:fontRef idx="minor">
            <a:schemeClr val="lt1"/>
          </a:fontRef>
        </p:style>
        <p:txBody>
          <a:bodyPr anchor="ctr"/>
          <a:lstStyle/>
          <a:p>
            <a:pPr algn="ctr"/>
            <a:r>
              <a:rPr lang="en-US" b="1" dirty="0">
                <a:solidFill>
                  <a:schemeClr val="bg1"/>
                </a:solidFill>
                <a:latin typeface="+mn-lt"/>
              </a:rPr>
              <a:t>FOR SCHOOL ADMINISTRATORS</a:t>
            </a:r>
          </a:p>
        </p:txBody>
      </p:sp>
      <p:sp>
        <p:nvSpPr>
          <p:cNvPr id="12" name="Rounded Rectangle 11"/>
          <p:cNvSpPr/>
          <p:nvPr/>
        </p:nvSpPr>
        <p:spPr>
          <a:xfrm>
            <a:off x="5096784" y="2330285"/>
            <a:ext cx="1836751" cy="5169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2023-24</a:t>
            </a:r>
          </a:p>
        </p:txBody>
      </p:sp>
      <p:sp>
        <p:nvSpPr>
          <p:cNvPr id="13" name="Rounded Rectangle 12"/>
          <p:cNvSpPr/>
          <p:nvPr/>
        </p:nvSpPr>
        <p:spPr>
          <a:xfrm>
            <a:off x="3638588" y="1113670"/>
            <a:ext cx="5046336" cy="310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Dr. Carmela Levy-David, Superintendent</a:t>
            </a:r>
          </a:p>
        </p:txBody>
      </p:sp>
      <p:sp>
        <p:nvSpPr>
          <p:cNvPr id="3" name="TextBox 2"/>
          <p:cNvSpPr txBox="1"/>
          <p:nvPr/>
        </p:nvSpPr>
        <p:spPr>
          <a:xfrm>
            <a:off x="9785268" y="6459785"/>
            <a:ext cx="1100815" cy="307777"/>
          </a:xfrm>
          <a:prstGeom prst="rec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b="1" dirty="0"/>
              <a:t>V2</a:t>
            </a:r>
            <a:r>
              <a:rPr lang="en-US" sz="1200" b="1" dirty="0"/>
              <a:t>  12-1-23</a:t>
            </a:r>
            <a:endParaRPr lang="en-US" sz="900" b="1" dirty="0"/>
          </a:p>
        </p:txBody>
      </p:sp>
      <p:pic>
        <p:nvPicPr>
          <p:cNvPr id="5124" name="Picture 4" descr="C:\Documents and Settings\Workstation\Local Settings\Temp\Temporary Internet Files\Content.IE5\MGXU0HI5\Cycle02-Transparent-Blue[1].png"/>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9228807" y="418707"/>
            <a:ext cx="1881150" cy="18288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69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8051"/>
            <a:ext cx="10058400" cy="1450757"/>
          </a:xfrm>
          <a:solidFill>
            <a:schemeClr val="accent4">
              <a:lumMod val="20000"/>
              <a:lumOff val="80000"/>
            </a:schemeClr>
          </a:solidFill>
        </p:spPr>
        <p:txBody>
          <a:bodyPr>
            <a:normAutofit/>
          </a:bodyPr>
          <a:lstStyle/>
          <a:p>
            <a:r>
              <a:rPr lang="en-US" b="1" dirty="0"/>
              <a:t>Operating Account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21975684"/>
              </p:ext>
            </p:extLst>
          </p:nvPr>
        </p:nvGraphicFramePr>
        <p:xfrm>
          <a:off x="1097280" y="1772412"/>
          <a:ext cx="10029305" cy="4527518"/>
        </p:xfrm>
        <a:graphic>
          <a:graphicData uri="http://schemas.openxmlformats.org/drawingml/2006/table">
            <a:tbl>
              <a:tblPr firstRow="1" firstCol="1" bandRow="1">
                <a:tableStyleId>{5C22544A-7EE6-4342-B048-85BDC9FD1C3A}</a:tableStyleId>
              </a:tblPr>
              <a:tblGrid>
                <a:gridCol w="1282238">
                  <a:extLst>
                    <a:ext uri="{9D8B030D-6E8A-4147-A177-3AD203B41FA5}">
                      <a16:colId xmlns:a16="http://schemas.microsoft.com/office/drawing/2014/main" val="457251244"/>
                    </a:ext>
                  </a:extLst>
                </a:gridCol>
                <a:gridCol w="8747067">
                  <a:extLst>
                    <a:ext uri="{9D8B030D-6E8A-4147-A177-3AD203B41FA5}">
                      <a16:colId xmlns:a16="http://schemas.microsoft.com/office/drawing/2014/main" val="256481451"/>
                    </a:ext>
                  </a:extLst>
                </a:gridCol>
              </a:tblGrid>
              <a:tr h="35744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AREA</a:t>
                      </a:r>
                    </a:p>
                  </a:txBody>
                  <a:tcPr marL="45232" marR="45232" marT="0" marB="0"/>
                </a:tc>
                <a:tc>
                  <a:txBody>
                    <a:bodyPr/>
                    <a:lstStyle/>
                    <a:p>
                      <a:pPr marL="45720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Directions</a:t>
                      </a:r>
                    </a:p>
                  </a:txBody>
                  <a:tcPr marL="45232" marR="45232" marT="0" marB="0"/>
                </a:tc>
                <a:extLst>
                  <a:ext uri="{0D108BD9-81ED-4DB2-BD59-A6C34878D82A}">
                    <a16:rowId xmlns:a16="http://schemas.microsoft.com/office/drawing/2014/main" val="1639784139"/>
                  </a:ext>
                </a:extLst>
              </a:tr>
              <a:tr h="1952010">
                <a:tc>
                  <a:txBody>
                    <a:bodyPr/>
                    <a:lstStyle/>
                    <a:p>
                      <a:pPr marL="0" marR="0">
                        <a:lnSpc>
                          <a:spcPct val="107000"/>
                        </a:lnSpc>
                        <a:spcBef>
                          <a:spcPts val="0"/>
                        </a:spcBef>
                        <a:spcAft>
                          <a:spcPts val="0"/>
                        </a:spcAft>
                      </a:pPr>
                      <a:r>
                        <a:rPr lang="en-US" sz="1600" dirty="0">
                          <a:effectLst/>
                        </a:rPr>
                        <a:t>School Event Extended Day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232" marR="45232"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350" dirty="0">
                          <a:effectLst/>
                        </a:rPr>
                        <a:t>As of July 1</a:t>
                      </a:r>
                      <a:r>
                        <a:rPr lang="en-US" sz="1350" baseline="30000" dirty="0">
                          <a:effectLst/>
                        </a:rPr>
                        <a:t>st</a:t>
                      </a:r>
                      <a:r>
                        <a:rPr lang="en-US" sz="1350" dirty="0">
                          <a:effectLst/>
                        </a:rPr>
                        <a:t>, the starting condition in the operating budget will consist of the amounts that rolled over in the various extended use lines [overtime (e.g., #51106), fringe benefits].</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The Facilities/Security Departments will charge the expenses for School Event extended day activities directly to the school’s operating budget following the event.</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The Finance/Budget Office will transfer funds from instructional supplies to the extended use lines, if those lines have insufficient funds to accept charges for extended day expenses incurred by the school.</a:t>
                      </a:r>
                    </a:p>
                    <a:p>
                      <a:pPr marL="342900" marR="0" lvl="0" indent="-342900">
                        <a:lnSpc>
                          <a:spcPct val="107000"/>
                        </a:lnSpc>
                        <a:spcBef>
                          <a:spcPts val="0"/>
                        </a:spcBef>
                        <a:spcAft>
                          <a:spcPts val="0"/>
                        </a:spcAft>
                        <a:buFont typeface="Symbol" panose="05050102010706020507" pitchFamily="18" charset="2"/>
                        <a:buChar char=""/>
                      </a:pPr>
                      <a:r>
                        <a:rPr lang="en-US" sz="1350" b="1" dirty="0">
                          <a:effectLst/>
                        </a:rPr>
                        <a:t>In the school’s accounting records, include deductions for any funds committed to custodial/security expenses through the FMX School Event form, for school-directed extended day activities. </a:t>
                      </a:r>
                    </a:p>
                    <a:p>
                      <a:pPr marL="0" marR="0" lvl="0" indent="0">
                        <a:lnSpc>
                          <a:spcPct val="107000"/>
                        </a:lnSpc>
                        <a:spcBef>
                          <a:spcPts val="0"/>
                        </a:spcBef>
                        <a:spcAft>
                          <a:spcPts val="0"/>
                        </a:spcAft>
                        <a:buFont typeface="Symbol" panose="05050102010706020507" pitchFamily="18" charset="2"/>
                        <a:buNone/>
                      </a:pP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232" marR="45232" marT="0" marB="0"/>
                </a:tc>
                <a:extLst>
                  <a:ext uri="{0D108BD9-81ED-4DB2-BD59-A6C34878D82A}">
                    <a16:rowId xmlns:a16="http://schemas.microsoft.com/office/drawing/2014/main" val="274401026"/>
                  </a:ext>
                </a:extLst>
              </a:tr>
              <a:tr h="2198402">
                <a:tc>
                  <a:txBody>
                    <a:bodyPr/>
                    <a:lstStyle/>
                    <a:p>
                      <a:pPr marL="0" marR="0">
                        <a:lnSpc>
                          <a:spcPct val="107000"/>
                        </a:lnSpc>
                        <a:spcBef>
                          <a:spcPts val="0"/>
                        </a:spcBef>
                        <a:spcAft>
                          <a:spcPts val="0"/>
                        </a:spcAft>
                      </a:pPr>
                      <a:r>
                        <a:rPr lang="en-US" sz="1600" dirty="0">
                          <a:effectLst/>
                        </a:rPr>
                        <a:t>Discretionary 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232" marR="45232" marT="0" marB="0"/>
                </a:tc>
                <a:tc>
                  <a:txBody>
                    <a:bodyPr/>
                    <a:lstStyle/>
                    <a:p>
                      <a:pPr marL="0" marR="0">
                        <a:lnSpc>
                          <a:spcPct val="107000"/>
                        </a:lnSpc>
                        <a:spcBef>
                          <a:spcPts val="0"/>
                        </a:spcBef>
                        <a:spcAft>
                          <a:spcPts val="0"/>
                        </a:spcAft>
                      </a:pPr>
                      <a:r>
                        <a:rPr lang="en-US" sz="1350" dirty="0">
                          <a:effectLst/>
                        </a:rPr>
                        <a:t>Principals have the option of deploying discretionary resources to part-time personnel services (per diem/hourly), in addition to OTPS needs.</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Submit the HRC-2PT, via the HR Forms Portal, to request approval of employment of a part-time employee (per diem or hourly) charged to the school operating budget.</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Upon approval by the CFO, the Budget Office will set up the personnel service line #51400 in the school’s operating budget, if the line does not already exist (as part of the rollover budget).</a:t>
                      </a:r>
                    </a:p>
                    <a:p>
                      <a:pPr marL="342900" marR="0" lvl="0" indent="-342900">
                        <a:lnSpc>
                          <a:spcPct val="107000"/>
                        </a:lnSpc>
                        <a:spcBef>
                          <a:spcPts val="0"/>
                        </a:spcBef>
                        <a:spcAft>
                          <a:spcPts val="0"/>
                        </a:spcAft>
                        <a:buFont typeface="Symbol" panose="05050102010706020507" pitchFamily="18" charset="2"/>
                        <a:buChar char=""/>
                      </a:pPr>
                      <a:r>
                        <a:rPr lang="en-US" sz="1350" b="1" dirty="0">
                          <a:effectLst/>
                        </a:rPr>
                        <a:t>The Budget Office will also verify that line #51400 has an amount sufficient to fund the part-time services.  If not, the Budget Office will transfer funds from instructional supplies to line #51400.</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The recommended part-time employee may not commence employment, until the CFO, HR and Payroll grant approval.</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232" marR="45232" marT="0" marB="0"/>
                </a:tc>
                <a:extLst>
                  <a:ext uri="{0D108BD9-81ED-4DB2-BD59-A6C34878D82A}">
                    <a16:rowId xmlns:a16="http://schemas.microsoft.com/office/drawing/2014/main" val="3237436844"/>
                  </a:ext>
                </a:extLst>
              </a:tr>
            </a:tbl>
          </a:graphicData>
        </a:graphic>
      </p:graphicFrame>
    </p:spTree>
    <p:extLst>
      <p:ext uri="{BB962C8B-B14F-4D97-AF65-F5344CB8AC3E}">
        <p14:creationId xmlns:p14="http://schemas.microsoft.com/office/powerpoint/2010/main" val="630720313"/>
      </p:ext>
    </p:extLst>
  </p:cSld>
  <p:clrMapOvr>
    <a:masterClrMapping/>
  </p:clrMapOvr>
  <p:transition spd="slow">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874" y="156980"/>
            <a:ext cx="1737360" cy="1732349"/>
          </a:xfrm>
          <a:prstGeom prst="rect">
            <a:avLst/>
          </a:prstGeom>
        </p:spPr>
      </p:pic>
      <p:sp>
        <p:nvSpPr>
          <p:cNvPr id="2" name="Title 1"/>
          <p:cNvSpPr>
            <a:spLocks noGrp="1"/>
          </p:cNvSpPr>
          <p:nvPr>
            <p:ph type="title"/>
          </p:nvPr>
        </p:nvSpPr>
        <p:spPr>
          <a:xfrm>
            <a:off x="1097280" y="1802900"/>
            <a:ext cx="10058400" cy="2492266"/>
          </a:xfrm>
          <a:solidFill>
            <a:schemeClr val="accent4">
              <a:lumMod val="20000"/>
              <a:lumOff val="80000"/>
            </a:schemeClr>
          </a:solidFill>
        </p:spPr>
        <p:txBody>
          <a:bodyPr>
            <a:normAutofit/>
          </a:bodyPr>
          <a:lstStyle/>
          <a:p>
            <a:r>
              <a:rPr lang="en-US" sz="7600" b="1" dirty="0"/>
              <a:t>Optimization of </a:t>
            </a:r>
            <a:br>
              <a:rPr lang="en-US" sz="7600" b="1" dirty="0"/>
            </a:br>
            <a:r>
              <a:rPr lang="en-US" sz="7600" b="1" dirty="0"/>
              <a:t>Resources</a:t>
            </a:r>
          </a:p>
        </p:txBody>
      </p:sp>
      <p:sp>
        <p:nvSpPr>
          <p:cNvPr id="3" name="Text Placeholder 2"/>
          <p:cNvSpPr>
            <a:spLocks noGrp="1"/>
          </p:cNvSpPr>
          <p:nvPr>
            <p:ph type="body" idx="1"/>
          </p:nvPr>
        </p:nvSpPr>
        <p:spPr/>
        <p:txBody>
          <a:bodyPr>
            <a:normAutofit fontScale="85000" lnSpcReduction="20000"/>
          </a:bodyPr>
          <a:lstStyle/>
          <a:p>
            <a:pPr marL="342900" indent="-342900">
              <a:buFont typeface="Arial" panose="020B0604020202020204" pitchFamily="34" charset="0"/>
              <a:buChar char="•"/>
            </a:pPr>
            <a:r>
              <a:rPr lang="en-US" b="1" dirty="0"/>
              <a:t>Cost control and management</a:t>
            </a:r>
          </a:p>
          <a:p>
            <a:pPr marL="342900" indent="-342900">
              <a:buFont typeface="Arial" panose="020B0604020202020204" pitchFamily="34" charset="0"/>
              <a:buChar char="•"/>
            </a:pPr>
            <a:r>
              <a:rPr lang="en-US" b="1" dirty="0"/>
              <a:t>TIMELY DEPLOYMENT OF resources</a:t>
            </a:r>
          </a:p>
          <a:p>
            <a:pPr marL="342900" indent="-342900">
              <a:buFont typeface="Arial" panose="020B0604020202020204" pitchFamily="34" charset="0"/>
              <a:buChar char="•"/>
            </a:pPr>
            <a:r>
              <a:rPr lang="en-US" b="1" dirty="0"/>
              <a:t>ENERGY CONSERVATION</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100</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467" y="156980"/>
            <a:ext cx="1645920" cy="1645920"/>
          </a:xfrm>
          <a:prstGeom prst="rect">
            <a:avLst/>
          </a:prstGeom>
        </p:spPr>
      </p:pic>
      <p:sp>
        <p:nvSpPr>
          <p:cNvPr id="9" name="TextBox 8"/>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4" action="ppaction://hlinksldjump"/>
              </a:rPr>
              <a:t>TC</a:t>
            </a:r>
            <a:endParaRPr lang="en-US" sz="1600" b="1" dirty="0">
              <a:solidFill>
                <a:schemeClr val="bg1"/>
              </a:solidFill>
            </a:endParaRPr>
          </a:p>
        </p:txBody>
      </p:sp>
      <p:sp>
        <p:nvSpPr>
          <p:cNvPr id="10" name="Rounded Rectangle 9"/>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18</a:t>
            </a:r>
          </a:p>
        </p:txBody>
      </p:sp>
    </p:spTree>
    <p:extLst>
      <p:ext uri="{BB962C8B-B14F-4D97-AF65-F5344CB8AC3E}">
        <p14:creationId xmlns:p14="http://schemas.microsoft.com/office/powerpoint/2010/main" val="3071935736"/>
      </p:ext>
    </p:extLst>
  </p:cSld>
  <p:clrMapOvr>
    <a:masterClrMapping/>
  </p:clrMapOvr>
  <p:transition spd="slow">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47024"/>
            <a:ext cx="10058400" cy="1450757"/>
          </a:xfrm>
          <a:solidFill>
            <a:schemeClr val="accent4">
              <a:lumMod val="20000"/>
              <a:lumOff val="80000"/>
            </a:schemeClr>
          </a:solidFill>
        </p:spPr>
        <p:txBody>
          <a:bodyPr/>
          <a:lstStyle/>
          <a:p>
            <a:r>
              <a:rPr lang="en-US" b="1" dirty="0"/>
              <a:t>Cost Control </a:t>
            </a:r>
            <a:br>
              <a:rPr lang="en-US" b="1" dirty="0"/>
            </a:br>
            <a:r>
              <a:rPr lang="en-US" b="1" dirty="0"/>
              <a:t>and Management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101</a:t>
            </a:fld>
            <a:endParaRPr lang="en-US" dirty="0"/>
          </a:p>
        </p:txBody>
      </p:sp>
      <p:pic>
        <p:nvPicPr>
          <p:cNvPr id="7" name="Picture 2" descr="C:\Documents and Settings\Workstation\Local Settings\Temporary Internet Files\Content.IE5\3FRT14Q8\MC9002380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6702" y="286602"/>
            <a:ext cx="1358115"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54083" y="1804445"/>
            <a:ext cx="1001292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t>Essential Budget Management Strategies.   </a:t>
            </a:r>
          </a:p>
        </p:txBody>
      </p:sp>
      <p:graphicFrame>
        <p:nvGraphicFramePr>
          <p:cNvPr id="10" name="Table 9"/>
          <p:cNvGraphicFramePr>
            <a:graphicFrameLocks noGrp="1"/>
          </p:cNvGraphicFramePr>
          <p:nvPr>
            <p:extLst>
              <p:ext uri="{D42A27DB-BD31-4B8C-83A1-F6EECF244321}">
                <p14:modId xmlns:p14="http://schemas.microsoft.com/office/powerpoint/2010/main" val="166858364"/>
              </p:ext>
            </p:extLst>
          </p:nvPr>
        </p:nvGraphicFramePr>
        <p:xfrm>
          <a:off x="1154083" y="2265770"/>
          <a:ext cx="10025064" cy="3838219"/>
        </p:xfrm>
        <a:graphic>
          <a:graphicData uri="http://schemas.openxmlformats.org/drawingml/2006/table">
            <a:tbl>
              <a:tblPr firstRow="1" bandRow="1">
                <a:tableStyleId>{5C22544A-7EE6-4342-B048-85BDC9FD1C3A}</a:tableStyleId>
              </a:tblPr>
              <a:tblGrid>
                <a:gridCol w="321054">
                  <a:extLst>
                    <a:ext uri="{9D8B030D-6E8A-4147-A177-3AD203B41FA5}">
                      <a16:colId xmlns:a16="http://schemas.microsoft.com/office/drawing/2014/main" val="20000"/>
                    </a:ext>
                  </a:extLst>
                </a:gridCol>
                <a:gridCol w="7571703">
                  <a:extLst>
                    <a:ext uri="{9D8B030D-6E8A-4147-A177-3AD203B41FA5}">
                      <a16:colId xmlns:a16="http://schemas.microsoft.com/office/drawing/2014/main" val="20001"/>
                    </a:ext>
                  </a:extLst>
                </a:gridCol>
                <a:gridCol w="2132307">
                  <a:extLst>
                    <a:ext uri="{9D8B030D-6E8A-4147-A177-3AD203B41FA5}">
                      <a16:colId xmlns:a16="http://schemas.microsoft.com/office/drawing/2014/main" val="20002"/>
                    </a:ext>
                  </a:extLst>
                </a:gridCol>
              </a:tblGrid>
              <a:tr h="400556">
                <a:tc>
                  <a:txBody>
                    <a:bodyPr/>
                    <a:lstStyle/>
                    <a:p>
                      <a:r>
                        <a:rPr lang="en-US" dirty="0"/>
                        <a:t>#</a:t>
                      </a:r>
                    </a:p>
                  </a:txBody>
                  <a:tcPr/>
                </a:tc>
                <a:tc>
                  <a:txBody>
                    <a:bodyPr/>
                    <a:lstStyle/>
                    <a:p>
                      <a:r>
                        <a:rPr lang="en-US" dirty="0"/>
                        <a:t>ESSENTIAL ACTION</a:t>
                      </a:r>
                    </a:p>
                  </a:txBody>
                  <a:tcPr/>
                </a:tc>
                <a:tc>
                  <a:txBody>
                    <a:bodyPr/>
                    <a:lstStyle/>
                    <a:p>
                      <a:r>
                        <a:rPr lang="en-US" dirty="0"/>
                        <a:t>REMINDER</a:t>
                      </a: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t>
                      </a:r>
                    </a:p>
                  </a:txBody>
                  <a:tcPr/>
                </a:tc>
                <a:tc>
                  <a:txBody>
                    <a:bodyPr/>
                    <a:lstStyle/>
                    <a:p>
                      <a:r>
                        <a:rPr lang="en-US" sz="1600" dirty="0"/>
                        <a:t>Project the needs of the school prior to the start of the school year</a:t>
                      </a:r>
                      <a:r>
                        <a:rPr lang="en-US" sz="1600" baseline="0" dirty="0"/>
                        <a:t>.</a:t>
                      </a:r>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399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endParaRPr lang="en-US" dirty="0"/>
                    </a:p>
                  </a:txBody>
                  <a:tcPr/>
                </a:tc>
                <a:tc>
                  <a:txBody>
                    <a:bodyPr/>
                    <a:lstStyle/>
                    <a:p>
                      <a:r>
                        <a:rPr lang="en-US" sz="1600" dirty="0"/>
                        <a:t>Spend prudently and over time, in order to have sufficient funds to meet</a:t>
                      </a:r>
                      <a:r>
                        <a:rPr lang="en-US" sz="1600" baseline="0" dirty="0"/>
                        <a:t> needs.</a:t>
                      </a:r>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endParaRPr lang="en-US" dirty="0"/>
                    </a:p>
                  </a:txBody>
                  <a:tcPr/>
                </a:tc>
                <a:tc>
                  <a:txBody>
                    <a:bodyPr/>
                    <a:lstStyle/>
                    <a:p>
                      <a:r>
                        <a:rPr lang="en-US" sz="1600" dirty="0"/>
                        <a:t>Select the vendors who can</a:t>
                      </a:r>
                      <a:r>
                        <a:rPr lang="en-US" sz="1600" baseline="0" dirty="0"/>
                        <a:t> provide the best quality at lowest cost, always complying with the purchasing rules.</a:t>
                      </a:r>
                      <a:endParaRPr lang="en-US" sz="1600" dirty="0"/>
                    </a:p>
                  </a:txBody>
                  <a:tcPr/>
                </a:tc>
                <a:tc>
                  <a:txBody>
                    <a:bodyPr/>
                    <a:lstStyle/>
                    <a:p>
                      <a:endParaRPr lang="en-US" sz="1600" dirty="0"/>
                    </a:p>
                  </a:txBody>
                  <a:tcPr/>
                </a:tc>
                <a:extLst>
                  <a:ext uri="{0D108BD9-81ED-4DB2-BD59-A6C34878D82A}">
                    <a16:rowId xmlns:a16="http://schemas.microsoft.com/office/drawing/2014/main" val="10003"/>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endParaRPr lang="en-US" dirty="0"/>
                    </a:p>
                  </a:txBody>
                  <a:tcPr/>
                </a:tc>
                <a:tc>
                  <a:txBody>
                    <a:bodyPr/>
                    <a:lstStyle/>
                    <a:p>
                      <a:r>
                        <a:rPr lang="en-US" sz="1600" dirty="0"/>
                        <a:t>Consider State-contracted vendors wherever possible, since contracted prices are usually</a:t>
                      </a:r>
                      <a:r>
                        <a:rPr lang="en-US" sz="1600" baseline="0" dirty="0"/>
                        <a:t> lower than for other vendors.</a:t>
                      </a:r>
                      <a:endParaRPr lang="en-US" sz="1600" dirty="0"/>
                    </a:p>
                  </a:txBody>
                  <a:tcPr/>
                </a:tc>
                <a:tc>
                  <a:txBody>
                    <a:bodyPr/>
                    <a:lstStyle/>
                    <a:p>
                      <a:r>
                        <a:rPr lang="en-US" sz="1300" dirty="0"/>
                        <a:t>The Business Office will issue City-approved low cost vendors for basic</a:t>
                      </a:r>
                      <a:r>
                        <a:rPr lang="en-US" sz="1300" baseline="0" dirty="0"/>
                        <a:t> supplies.</a:t>
                      </a:r>
                      <a:endParaRPr lang="en-US" sz="1300" dirty="0"/>
                    </a:p>
                  </a:txBody>
                  <a:tcPr/>
                </a:tc>
                <a:extLst>
                  <a:ext uri="{0D108BD9-81ED-4DB2-BD59-A6C34878D82A}">
                    <a16:rowId xmlns:a16="http://schemas.microsoft.com/office/drawing/2014/main" val="10004"/>
                  </a:ext>
                </a:extLst>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p>
                  </a:txBody>
                  <a:tcPr/>
                </a:tc>
                <a:tc>
                  <a:txBody>
                    <a:bodyPr/>
                    <a:lstStyle/>
                    <a:p>
                      <a:r>
                        <a:rPr lang="en-US" sz="1600" dirty="0"/>
                        <a:t>At the start of the school year,</a:t>
                      </a:r>
                      <a:r>
                        <a:rPr lang="en-US" sz="1600" baseline="0" dirty="0"/>
                        <a:t> place orders only for essential supplies or services, in order to conserve fiscal resources.</a:t>
                      </a:r>
                      <a:endParaRPr lang="en-US" sz="1600" dirty="0"/>
                    </a:p>
                  </a:txBody>
                  <a:tcPr/>
                </a:tc>
                <a:tc>
                  <a:txBody>
                    <a:bodyPr/>
                    <a:lstStyle/>
                    <a:p>
                      <a:endParaRPr lang="en-US" sz="1600" dirty="0"/>
                    </a:p>
                  </a:txBody>
                  <a:tcPr/>
                </a:tc>
                <a:extLst>
                  <a:ext uri="{0D108BD9-81ED-4DB2-BD59-A6C34878D82A}">
                    <a16:rowId xmlns:a16="http://schemas.microsoft.com/office/drawing/2014/main" val="10005"/>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p>
                  </a:txBody>
                  <a:tcPr/>
                </a:tc>
                <a:tc>
                  <a:txBody>
                    <a:bodyPr/>
                    <a:lstStyle/>
                    <a:p>
                      <a:r>
                        <a:rPr lang="en-US" sz="1600" dirty="0"/>
                        <a:t>Plan to submit</a:t>
                      </a:r>
                      <a:r>
                        <a:rPr lang="en-US" sz="1600" baseline="0" dirty="0"/>
                        <a:t> electronic order forms by the due date in April.  This requires anticipation of activities in the April – June period and processing of orders for those events by the due date.</a:t>
                      </a:r>
                      <a:endParaRPr lang="en-US" sz="1600" dirty="0"/>
                    </a:p>
                  </a:txBody>
                  <a:tcPr/>
                </a:tc>
                <a:tc>
                  <a:txBody>
                    <a:bodyPr/>
                    <a:lstStyle/>
                    <a:p>
                      <a:endParaRPr lang="en-US" sz="1600" dirty="0"/>
                    </a:p>
                  </a:txBody>
                  <a:tcPr/>
                </a:tc>
                <a:extLst>
                  <a:ext uri="{0D108BD9-81ED-4DB2-BD59-A6C34878D82A}">
                    <a16:rowId xmlns:a16="http://schemas.microsoft.com/office/drawing/2014/main" val="10006"/>
                  </a:ext>
                </a:extLst>
              </a:tr>
            </a:tbl>
          </a:graphicData>
        </a:graphic>
      </p:graphicFrame>
      <p:pic>
        <p:nvPicPr>
          <p:cNvPr id="8" name="Picture 2" descr="C:\Documents and Settings\Workstation\Local Settings\Temporary Internet Files\Content.IE5\C0CD2UPP\MC900442163[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192185" y="180444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11297"/>
      </p:ext>
    </p:extLst>
  </p:cSld>
  <p:clrMapOvr>
    <a:masterClrMapping/>
  </p:clrMapOvr>
  <p:transition spd="slow">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143"/>
            <a:ext cx="10058400" cy="1450757"/>
          </a:xfrm>
          <a:solidFill>
            <a:schemeClr val="accent4">
              <a:lumMod val="20000"/>
              <a:lumOff val="80000"/>
            </a:schemeClr>
          </a:solidFill>
        </p:spPr>
        <p:txBody>
          <a:bodyPr/>
          <a:lstStyle/>
          <a:p>
            <a:r>
              <a:rPr lang="en-US" b="1" dirty="0"/>
              <a:t>Timely Deployment </a:t>
            </a:r>
            <a:br>
              <a:rPr lang="en-US" b="1" dirty="0"/>
            </a:br>
            <a:r>
              <a:rPr lang="en-US" b="1" dirty="0"/>
              <a:t>of Resources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102</a:t>
            </a:fld>
            <a:endParaRPr lang="en-US" dirty="0"/>
          </a:p>
        </p:txBody>
      </p:sp>
      <p:pic>
        <p:nvPicPr>
          <p:cNvPr id="7" name="Picture 3" descr="C:\Program Files (x86)\Microsoft Office\MEDIA\CAGCAT10\j028320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00682" y="331441"/>
            <a:ext cx="1308399" cy="128016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1097280" y="1822658"/>
            <a:ext cx="10058400" cy="89626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900" b="1" i="1" dirty="0">
                <a:solidFill>
                  <a:schemeClr val="accent1">
                    <a:lumMod val="75000"/>
                  </a:schemeClr>
                </a:solidFill>
              </a:rPr>
              <a:t>Principals are empowered to make decisions at the school level about the utilization of resources, in conjunction with the School Governance Council.  The academic priorities of the school and corresponding needs of students should drive fiscal decisions.</a:t>
            </a:r>
          </a:p>
        </p:txBody>
      </p:sp>
      <p:graphicFrame>
        <p:nvGraphicFramePr>
          <p:cNvPr id="6" name="Table 5"/>
          <p:cNvGraphicFramePr>
            <a:graphicFrameLocks noGrp="1"/>
          </p:cNvGraphicFramePr>
          <p:nvPr>
            <p:extLst>
              <p:ext uri="{D42A27DB-BD31-4B8C-83A1-F6EECF244321}">
                <p14:modId xmlns:p14="http://schemas.microsoft.com/office/powerpoint/2010/main" val="645500552"/>
              </p:ext>
            </p:extLst>
          </p:nvPr>
        </p:nvGraphicFramePr>
        <p:xfrm>
          <a:off x="1132120" y="2734583"/>
          <a:ext cx="9988720" cy="3325511"/>
        </p:xfrm>
        <a:graphic>
          <a:graphicData uri="http://schemas.openxmlformats.org/drawingml/2006/table">
            <a:tbl>
              <a:tblPr firstRow="1" bandRow="1">
                <a:tableStyleId>{5C22544A-7EE6-4342-B048-85BDC9FD1C3A}</a:tableStyleId>
              </a:tblPr>
              <a:tblGrid>
                <a:gridCol w="381059">
                  <a:extLst>
                    <a:ext uri="{9D8B030D-6E8A-4147-A177-3AD203B41FA5}">
                      <a16:colId xmlns:a16="http://schemas.microsoft.com/office/drawing/2014/main" val="20000"/>
                    </a:ext>
                  </a:extLst>
                </a:gridCol>
                <a:gridCol w="6493890">
                  <a:extLst>
                    <a:ext uri="{9D8B030D-6E8A-4147-A177-3AD203B41FA5}">
                      <a16:colId xmlns:a16="http://schemas.microsoft.com/office/drawing/2014/main" val="20001"/>
                    </a:ext>
                  </a:extLst>
                </a:gridCol>
                <a:gridCol w="3113771">
                  <a:extLst>
                    <a:ext uri="{9D8B030D-6E8A-4147-A177-3AD203B41FA5}">
                      <a16:colId xmlns:a16="http://schemas.microsoft.com/office/drawing/2014/main" val="20002"/>
                    </a:ext>
                  </a:extLst>
                </a:gridCol>
              </a:tblGrid>
              <a:tr h="368951">
                <a:tc>
                  <a:txBody>
                    <a:bodyPr/>
                    <a:lstStyle/>
                    <a:p>
                      <a:r>
                        <a:rPr lang="en-US" dirty="0"/>
                        <a:t> #</a:t>
                      </a:r>
                    </a:p>
                  </a:txBody>
                  <a:tcPr/>
                </a:tc>
                <a:tc>
                  <a:txBody>
                    <a:bodyPr/>
                    <a:lstStyle/>
                    <a:p>
                      <a:r>
                        <a:rPr lang="en-US" dirty="0"/>
                        <a:t>ESSENTIAL ACTION</a:t>
                      </a:r>
                    </a:p>
                  </a:txBody>
                  <a:tcPr/>
                </a:tc>
                <a:tc>
                  <a:txBody>
                    <a:bodyPr/>
                    <a:lstStyle/>
                    <a:p>
                      <a:r>
                        <a:rPr lang="en-US" dirty="0"/>
                        <a:t>REMINDER</a:t>
                      </a:r>
                    </a:p>
                  </a:txBody>
                  <a:tcPr/>
                </a:tc>
                <a:extLst>
                  <a:ext uri="{0D108BD9-81ED-4DB2-BD59-A6C34878D82A}">
                    <a16:rowId xmlns:a16="http://schemas.microsoft.com/office/drawing/2014/main" val="10000"/>
                  </a:ext>
                </a:extLst>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a:t>
                      </a:r>
                    </a:p>
                    <a:p>
                      <a:pPr algn="ctr"/>
                      <a:endParaRPr lang="en-US" sz="1600" dirty="0">
                        <a:solidFill>
                          <a:schemeClr val="accent2">
                            <a:lumMod val="75000"/>
                          </a:schemeClr>
                        </a:solidFill>
                      </a:endParaRPr>
                    </a:p>
                  </a:txBody>
                  <a:tcPr/>
                </a:tc>
                <a:tc>
                  <a:txBody>
                    <a:bodyPr/>
                    <a:lstStyle/>
                    <a:p>
                      <a:r>
                        <a:rPr lang="en-US" sz="1600" dirty="0"/>
                        <a:t>Ensure that funds are allocated in the operating account to</a:t>
                      </a:r>
                      <a:r>
                        <a:rPr lang="en-US" sz="1600" baseline="0" dirty="0"/>
                        <a:t> meet all basic operating needs for the entire school year.</a:t>
                      </a:r>
                      <a:endParaRPr lang="en-US" sz="1600" dirty="0"/>
                    </a:p>
                  </a:txBody>
                  <a:tcPr/>
                </a:tc>
                <a:tc>
                  <a:txBody>
                    <a:bodyPr/>
                    <a:lstStyle/>
                    <a:p>
                      <a:r>
                        <a:rPr lang="en-US" sz="1400" dirty="0"/>
                        <a:t>The operating</a:t>
                      </a:r>
                      <a:r>
                        <a:rPr lang="en-US" sz="1400" baseline="0" dirty="0"/>
                        <a:t> budget includes funds for art/music supplies.</a:t>
                      </a:r>
                      <a:endParaRPr lang="en-US" sz="1400" dirty="0"/>
                    </a:p>
                  </a:txBody>
                  <a:tcPr/>
                </a:tc>
                <a:extLst>
                  <a:ext uri="{0D108BD9-81ED-4DB2-BD59-A6C34878D82A}">
                    <a16:rowId xmlns:a16="http://schemas.microsoft.com/office/drawing/2014/main" val="10001"/>
                  </a:ext>
                </a:extLst>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a:t>
                      </a:r>
                    </a:p>
                    <a:p>
                      <a:pPr algn="ctr"/>
                      <a:endParaRPr lang="en-US" sz="1600" dirty="0">
                        <a:solidFill>
                          <a:schemeClr val="accent2">
                            <a:lumMod val="75000"/>
                          </a:schemeClr>
                        </a:solidFill>
                      </a:endParaRPr>
                    </a:p>
                  </a:txBody>
                  <a:tcPr/>
                </a:tc>
                <a:tc>
                  <a:txBody>
                    <a:bodyPr/>
                    <a:lstStyle/>
                    <a:p>
                      <a:r>
                        <a:rPr lang="en-US" sz="1600" dirty="0"/>
                        <a:t>Establish reserves</a:t>
                      </a:r>
                      <a:r>
                        <a:rPr lang="en-US" sz="1600" baseline="0" dirty="0"/>
                        <a:t> to address potential emergency or unforeseen situations that may arise.</a:t>
                      </a:r>
                      <a:endParaRPr lang="en-US" sz="1600" dirty="0"/>
                    </a:p>
                  </a:txBody>
                  <a:tcPr/>
                </a:tc>
                <a:tc>
                  <a:txBody>
                    <a:bodyPr/>
                    <a:lstStyle/>
                    <a:p>
                      <a:endParaRPr lang="en-US" sz="1400" dirty="0"/>
                    </a:p>
                  </a:txBody>
                  <a:tcPr/>
                </a:tc>
                <a:extLst>
                  <a:ext uri="{0D108BD9-81ED-4DB2-BD59-A6C34878D82A}">
                    <a16:rowId xmlns:a16="http://schemas.microsoft.com/office/drawing/2014/main" val="10002"/>
                  </a:ext>
                </a:extLst>
              </a:tr>
              <a:tr h="1066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a:t>
                      </a:r>
                    </a:p>
                    <a:p>
                      <a:pPr algn="ctr"/>
                      <a:endParaRPr lang="en-US" sz="1600" dirty="0">
                        <a:solidFill>
                          <a:schemeClr val="accent2">
                            <a:lumMod val="75000"/>
                          </a:schemeClr>
                        </a:solidFill>
                      </a:endParaRPr>
                    </a:p>
                  </a:txBody>
                  <a:tcPr/>
                </a:tc>
                <a:tc>
                  <a:txBody>
                    <a:bodyPr/>
                    <a:lstStyle/>
                    <a:p>
                      <a:r>
                        <a:rPr lang="en-US" sz="1600" dirty="0"/>
                        <a:t>Monitor school accounts regularly.</a:t>
                      </a:r>
                      <a:r>
                        <a:rPr lang="en-US" sz="1600" baseline="0" dirty="0"/>
                        <a:t>  Identify available funds that may be redeployed to meet needs, while ensuring stability in school operations.</a:t>
                      </a:r>
                    </a:p>
                    <a:p>
                      <a:pPr marL="285750" indent="-285750">
                        <a:buClr>
                          <a:schemeClr val="accent2">
                            <a:lumMod val="75000"/>
                          </a:schemeClr>
                        </a:buClr>
                        <a:buFont typeface="Wingdings" panose="05000000000000000000" pitchFamily="2" charset="2"/>
                        <a:buChar char="Ø"/>
                      </a:pPr>
                      <a:r>
                        <a:rPr lang="en-US" sz="1600" baseline="0" dirty="0"/>
                        <a:t>Consider redeployment of funds to part-time personnel; e.g., an hourly tutor, per diem interventionist.</a:t>
                      </a:r>
                      <a:endParaRPr lang="en-US" sz="1600" dirty="0"/>
                    </a:p>
                  </a:txBody>
                  <a:tcPr/>
                </a:tc>
                <a:tc>
                  <a:txBody>
                    <a:bodyPr/>
                    <a:lstStyle/>
                    <a:p>
                      <a:endParaRPr lang="en-US" sz="1400" dirty="0"/>
                    </a:p>
                  </a:txBody>
                  <a:tcPr/>
                </a:tc>
                <a:extLst>
                  <a:ext uri="{0D108BD9-81ED-4DB2-BD59-A6C34878D82A}">
                    <a16:rowId xmlns:a16="http://schemas.microsoft.com/office/drawing/2014/main" val="10003"/>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a:t>
                      </a:r>
                    </a:p>
                    <a:p>
                      <a:pPr algn="ctr"/>
                      <a:endParaRPr lang="en-US" sz="1600" dirty="0">
                        <a:solidFill>
                          <a:schemeClr val="accent2">
                            <a:lumMod val="75000"/>
                          </a:schemeClr>
                        </a:solidFill>
                      </a:endParaRPr>
                    </a:p>
                  </a:txBody>
                  <a:tcPr/>
                </a:tc>
                <a:tc>
                  <a:txBody>
                    <a:bodyPr/>
                    <a:lstStyle/>
                    <a:p>
                      <a:pPr marL="0" indent="0">
                        <a:buClr>
                          <a:schemeClr val="accent2">
                            <a:lumMod val="75000"/>
                          </a:schemeClr>
                        </a:buClr>
                        <a:buFont typeface="Wingdings" panose="05000000000000000000" pitchFamily="2" charset="2"/>
                        <a:buNone/>
                      </a:pPr>
                      <a:r>
                        <a:rPr lang="en-US" sz="1600" dirty="0"/>
                        <a:t>Comply</a:t>
                      </a:r>
                      <a:r>
                        <a:rPr lang="en-US" sz="1600" baseline="0" dirty="0"/>
                        <a:t> with the </a:t>
                      </a:r>
                      <a:r>
                        <a:rPr lang="en-US" sz="1600" b="1" baseline="0" dirty="0">
                          <a:solidFill>
                            <a:srgbClr val="FF0000"/>
                          </a:solidFill>
                        </a:rPr>
                        <a:t>FISCAL MANAGEMENT CALENDAR</a:t>
                      </a:r>
                      <a:r>
                        <a:rPr lang="en-US" sz="1600" baseline="0" dirty="0"/>
                        <a:t>.</a:t>
                      </a:r>
                      <a:endParaRPr lang="en-US" sz="1600" dirty="0"/>
                    </a:p>
                  </a:txBody>
                  <a:tcPr/>
                </a:tc>
                <a:tc>
                  <a:txBody>
                    <a:bodyPr/>
                    <a:lstStyle/>
                    <a:p>
                      <a:r>
                        <a:rPr lang="en-US" sz="1400" b="1" dirty="0">
                          <a:solidFill>
                            <a:srgbClr val="FF0000"/>
                          </a:solidFill>
                        </a:rPr>
                        <a:t>APRIL 9th:  </a:t>
                      </a:r>
                      <a:r>
                        <a:rPr lang="en-US" sz="1400" b="1" dirty="0"/>
                        <a:t>Last day for electronic submission of P-8, P-9S and P-10 order forms</a:t>
                      </a:r>
                      <a:r>
                        <a:rPr lang="en-US" sz="1400" b="1" baseline="0" dirty="0"/>
                        <a:t>.</a:t>
                      </a:r>
                      <a:endParaRPr lang="en-US" sz="1400" b="1" dirty="0"/>
                    </a:p>
                  </a:txBody>
                  <a:tcPr/>
                </a:tc>
                <a:extLst>
                  <a:ext uri="{0D108BD9-81ED-4DB2-BD59-A6C34878D82A}">
                    <a16:rowId xmlns:a16="http://schemas.microsoft.com/office/drawing/2014/main" val="10004"/>
                  </a:ext>
                </a:extLst>
              </a:tr>
            </a:tbl>
          </a:graphicData>
        </a:graphic>
      </p:graphicFrame>
      <p:sp>
        <p:nvSpPr>
          <p:cNvPr id="9" name="Right Arrow 8"/>
          <p:cNvSpPr/>
          <p:nvPr/>
        </p:nvSpPr>
        <p:spPr>
          <a:xfrm>
            <a:off x="379046" y="5286892"/>
            <a:ext cx="799155" cy="535570"/>
          </a:xfrm>
          <a:prstGeom prst="rightArrow">
            <a:avLst/>
          </a:prstGeom>
          <a:solidFill>
            <a:srgbClr val="FF0000"/>
          </a:solidFill>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512" y="5343730"/>
            <a:ext cx="930030" cy="822960"/>
          </a:xfrm>
          <a:prstGeom prst="rect">
            <a:avLst/>
          </a:prstGeom>
        </p:spPr>
      </p:pic>
    </p:spTree>
    <p:extLst>
      <p:ext uri="{BB962C8B-B14F-4D97-AF65-F5344CB8AC3E}">
        <p14:creationId xmlns:p14="http://schemas.microsoft.com/office/powerpoint/2010/main" val="2937184260"/>
      </p:ext>
    </p:extLst>
  </p:cSld>
  <p:clrMapOvr>
    <a:masterClrMapping/>
  </p:clrMapOvr>
  <p:transition spd="slow">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74" y="243766"/>
            <a:ext cx="10058400" cy="1450757"/>
          </a:xfrm>
          <a:solidFill>
            <a:schemeClr val="accent4">
              <a:lumMod val="20000"/>
              <a:lumOff val="80000"/>
            </a:schemeClr>
          </a:solidFill>
        </p:spPr>
        <p:txBody>
          <a:bodyPr/>
          <a:lstStyle/>
          <a:p>
            <a:r>
              <a:rPr lang="en-US" b="1" dirty="0"/>
              <a:t>Conservation of Energy</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103</a:t>
            </a:fld>
            <a:endParaRPr lang="en-US" dirty="0"/>
          </a:p>
        </p:txBody>
      </p:sp>
      <p:sp>
        <p:nvSpPr>
          <p:cNvPr id="12" name="TextBox 11"/>
          <p:cNvSpPr txBox="1"/>
          <p:nvPr/>
        </p:nvSpPr>
        <p:spPr>
          <a:xfrm>
            <a:off x="1242126" y="1785392"/>
            <a:ext cx="3142305"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OVERVIEW</a:t>
            </a:r>
          </a:p>
        </p:txBody>
      </p:sp>
      <p:sp>
        <p:nvSpPr>
          <p:cNvPr id="14" name="TextBox 13"/>
          <p:cNvSpPr txBox="1"/>
          <p:nvPr/>
        </p:nvSpPr>
        <p:spPr>
          <a:xfrm>
            <a:off x="2563446" y="2178615"/>
            <a:ext cx="848929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t>A </a:t>
            </a:r>
            <a:r>
              <a:rPr lang="en-US" sz="1200" b="1" i="1" dirty="0">
                <a:solidFill>
                  <a:schemeClr val="accent2">
                    <a:lumMod val="75000"/>
                  </a:schemeClr>
                </a:solidFill>
              </a:rPr>
              <a:t>districtwide initiative aimed at controlling energy usage </a:t>
            </a:r>
            <a:r>
              <a:rPr lang="en-US" sz="1200" dirty="0"/>
              <a:t>in response to the pressure of increased rates on the district budget.   When the cost of utilities rises, it means that less money is available in the Operating Budget to pursue the other important services in our educational plan, but energy usage can be controlled and resources conserved as a result.</a:t>
            </a:r>
            <a:endParaRPr lang="en-US" sz="500" dirty="0"/>
          </a:p>
        </p:txBody>
      </p:sp>
      <p:sp>
        <p:nvSpPr>
          <p:cNvPr id="16" name="TextBox 15"/>
          <p:cNvSpPr txBox="1"/>
          <p:nvPr/>
        </p:nvSpPr>
        <p:spPr>
          <a:xfrm>
            <a:off x="1242126" y="3738600"/>
            <a:ext cx="3142305"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ACTION STEPS</a:t>
            </a:r>
          </a:p>
        </p:txBody>
      </p:sp>
      <p:sp>
        <p:nvSpPr>
          <p:cNvPr id="17" name="TextBox 16"/>
          <p:cNvSpPr txBox="1"/>
          <p:nvPr/>
        </p:nvSpPr>
        <p:spPr>
          <a:xfrm>
            <a:off x="1242125" y="4083632"/>
            <a:ext cx="9810620" cy="169277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300" b="1" dirty="0"/>
              <a:t>Operating Practices in Buildings</a:t>
            </a:r>
          </a:p>
          <a:p>
            <a:pPr marL="742950" lvl="1" indent="-285750">
              <a:buClr>
                <a:schemeClr val="accent2">
                  <a:lumMod val="75000"/>
                </a:schemeClr>
              </a:buClr>
              <a:buFont typeface="Wingdings" panose="05000000000000000000" pitchFamily="2" charset="2"/>
              <a:buChar char="Ø"/>
            </a:pPr>
            <a:r>
              <a:rPr lang="en-US" sz="1300" dirty="0"/>
              <a:t>Schools institute practices that conserve energy, without affecting school operations; e.g., turn off lights and computers when leaving a room.</a:t>
            </a:r>
          </a:p>
          <a:p>
            <a:pPr marL="285750" indent="-285750">
              <a:buClr>
                <a:schemeClr val="accent2">
                  <a:lumMod val="75000"/>
                </a:schemeClr>
              </a:buClr>
              <a:buFont typeface="Arial" panose="020B0604020202020204" pitchFamily="34" charset="0"/>
              <a:buChar char="•"/>
            </a:pPr>
            <a:r>
              <a:rPr lang="en-US" sz="1300" b="1" dirty="0"/>
              <a:t>SMART-EE Teams [School Mobilization to Achieve Reachable Targets – Energy Efficiency]</a:t>
            </a:r>
          </a:p>
          <a:p>
            <a:pPr marL="742950" lvl="2" indent="-285750">
              <a:buClr>
                <a:schemeClr val="accent2">
                  <a:lumMod val="75000"/>
                </a:schemeClr>
              </a:buClr>
              <a:buFont typeface="Wingdings" panose="05000000000000000000" pitchFamily="2" charset="2"/>
              <a:buChar char="Ø"/>
            </a:pPr>
            <a:r>
              <a:rPr lang="en-US" sz="1300" dirty="0"/>
              <a:t>School teams, led by the principal and custodian, focus on maintaining and assessing energy reduction strategies within the school.</a:t>
            </a:r>
            <a:endParaRPr lang="en-US" sz="1300" b="1" dirty="0"/>
          </a:p>
          <a:p>
            <a:pPr marL="285750" indent="-285750">
              <a:buClr>
                <a:schemeClr val="accent2">
                  <a:lumMod val="75000"/>
                </a:schemeClr>
              </a:buClr>
              <a:buFont typeface="Arial" panose="020B0604020202020204" pitchFamily="34" charset="0"/>
              <a:buChar char="•"/>
            </a:pPr>
            <a:r>
              <a:rPr lang="en-US" sz="1300" b="1" dirty="0"/>
              <a:t>Student Green Squads</a:t>
            </a:r>
          </a:p>
          <a:p>
            <a:pPr marL="742950" lvl="1" indent="-285750">
              <a:buClr>
                <a:schemeClr val="accent2">
                  <a:lumMod val="75000"/>
                </a:schemeClr>
              </a:buClr>
              <a:buFont typeface="Wingdings" panose="05000000000000000000" pitchFamily="2" charset="2"/>
              <a:buChar char="Ø"/>
            </a:pPr>
            <a:r>
              <a:rPr lang="en-US" sz="1300" dirty="0"/>
              <a:t>Green Squads help to establish energy efficiency measures, while expanding their knowledge of energy conversation within the environment. </a:t>
            </a:r>
            <a:endParaRPr lang="en-US" sz="13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3437" y="283344"/>
            <a:ext cx="1371600" cy="1371600"/>
          </a:xfrm>
          <a:prstGeom prst="rect">
            <a:avLst/>
          </a:prstGeom>
        </p:spPr>
      </p:pic>
      <p:sp>
        <p:nvSpPr>
          <p:cNvPr id="20" name="Rounded Rectangle 19"/>
          <p:cNvSpPr/>
          <p:nvPr/>
        </p:nvSpPr>
        <p:spPr>
          <a:xfrm>
            <a:off x="1242124" y="2188307"/>
            <a:ext cx="1254891" cy="64633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Energy Conservation Campaign</a:t>
            </a:r>
          </a:p>
        </p:txBody>
      </p:sp>
      <p:sp>
        <p:nvSpPr>
          <p:cNvPr id="21" name="Rounded Rectangle 20"/>
          <p:cNvSpPr/>
          <p:nvPr/>
        </p:nvSpPr>
        <p:spPr>
          <a:xfrm>
            <a:off x="1242123" y="2868057"/>
            <a:ext cx="1254891" cy="64633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Overarching Goal</a:t>
            </a:r>
          </a:p>
        </p:txBody>
      </p:sp>
      <p:sp>
        <p:nvSpPr>
          <p:cNvPr id="22" name="Rectangle 21"/>
          <p:cNvSpPr/>
          <p:nvPr/>
        </p:nvSpPr>
        <p:spPr>
          <a:xfrm>
            <a:off x="2563446" y="2841656"/>
            <a:ext cx="8038123"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200" b="1" dirty="0">
                <a:solidFill>
                  <a:schemeClr val="accent2">
                    <a:lumMod val="75000"/>
                  </a:schemeClr>
                </a:solidFill>
              </a:rPr>
              <a:t>To mobilize everyone </a:t>
            </a:r>
            <a:r>
              <a:rPr lang="en-US" sz="1200" dirty="0"/>
              <a:t>--- administrators/supervisors, principals, assistant principals, teachers, paraprofessionals, facilities staff, nutrition staff and all school employees - </a:t>
            </a:r>
            <a:r>
              <a:rPr lang="en-US" sz="1200" b="1" dirty="0">
                <a:solidFill>
                  <a:schemeClr val="accent2">
                    <a:lumMod val="75000"/>
                  </a:schemeClr>
                </a:solidFill>
              </a:rPr>
              <a:t>to help to improve energy efficiency through changes in operating practices</a:t>
            </a:r>
            <a:r>
              <a:rPr lang="en-US" sz="1200" dirty="0"/>
              <a:t>.   The expected outcomes are sustainable reductions in energy costs over the long term.</a:t>
            </a:r>
          </a:p>
        </p:txBody>
      </p:sp>
    </p:spTree>
    <p:extLst>
      <p:ext uri="{BB962C8B-B14F-4D97-AF65-F5344CB8AC3E}">
        <p14:creationId xmlns:p14="http://schemas.microsoft.com/office/powerpoint/2010/main" val="1679069342"/>
      </p:ext>
    </p:extLst>
  </p:cSld>
  <p:clrMapOvr>
    <a:masterClrMapping/>
  </p:clrMapOvr>
  <p:transition spd="slow">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16662"/>
            <a:ext cx="10058400" cy="2492266"/>
          </a:xfrm>
          <a:solidFill>
            <a:schemeClr val="accent4">
              <a:lumMod val="20000"/>
              <a:lumOff val="80000"/>
            </a:schemeClr>
          </a:solidFill>
        </p:spPr>
        <p:txBody>
          <a:bodyPr>
            <a:normAutofit/>
          </a:bodyPr>
          <a:lstStyle/>
          <a:p>
            <a:r>
              <a:rPr lang="en-US" sz="7600" b="1" dirty="0"/>
              <a:t>Student Activity </a:t>
            </a:r>
            <a:br>
              <a:rPr lang="en-US" sz="7600" b="1" dirty="0"/>
            </a:br>
            <a:r>
              <a:rPr lang="en-US" sz="7600" b="1" dirty="0"/>
              <a:t>Account</a:t>
            </a:r>
          </a:p>
        </p:txBody>
      </p:sp>
      <p:sp>
        <p:nvSpPr>
          <p:cNvPr id="3" name="Text Placeholder 2"/>
          <p:cNvSpPr>
            <a:spLocks noGrp="1"/>
          </p:cNvSpPr>
          <p:nvPr>
            <p:ph type="body" idx="1"/>
          </p:nvPr>
        </p:nvSpPr>
        <p:spPr>
          <a:xfrm>
            <a:off x="1097280" y="4453128"/>
            <a:ext cx="10058400" cy="1425158"/>
          </a:xfrm>
        </p:spPr>
        <p:txBody>
          <a:bodyPr>
            <a:normAutofit/>
          </a:bodyPr>
          <a:lstStyle/>
          <a:p>
            <a:pPr marL="342900" indent="-342900">
              <a:buFont typeface="Arial" panose="020B0604020202020204" pitchFamily="34" charset="0"/>
              <a:buChar char="•"/>
            </a:pPr>
            <a:r>
              <a:rPr lang="en-US" b="1" dirty="0"/>
              <a:t>Operating procedures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104</a:t>
            </a:fld>
            <a:endParaRPr lang="en-US" dirty="0"/>
          </a:p>
        </p:txBody>
      </p:sp>
      <p:sp>
        <p:nvSpPr>
          <p:cNvPr id="7" name="TextBox 6"/>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2" action="ppaction://hlinksldjump"/>
              </a:rPr>
              <a:t>TC</a:t>
            </a:r>
            <a:endParaRPr lang="en-US" sz="1600" b="1"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72962"/>
            <a:ext cx="1371600" cy="1371600"/>
          </a:xfrm>
          <a:prstGeom prst="rect">
            <a:avLst/>
          </a:prstGeom>
        </p:spPr>
      </p:pic>
      <p:sp>
        <p:nvSpPr>
          <p:cNvPr id="10" name="Rounded Rectangle 9"/>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19</a:t>
            </a:r>
          </a:p>
        </p:txBody>
      </p:sp>
    </p:spTree>
    <p:extLst>
      <p:ext uri="{BB962C8B-B14F-4D97-AF65-F5344CB8AC3E}">
        <p14:creationId xmlns:p14="http://schemas.microsoft.com/office/powerpoint/2010/main" val="281047953"/>
      </p:ext>
    </p:extLst>
  </p:cSld>
  <p:clrMapOvr>
    <a:masterClrMapping/>
  </p:clrMapOvr>
  <p:transition spd="slow">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29" y="247024"/>
            <a:ext cx="10058400" cy="1450757"/>
          </a:xfrm>
          <a:solidFill>
            <a:schemeClr val="accent4">
              <a:lumMod val="20000"/>
              <a:lumOff val="80000"/>
            </a:schemeClr>
          </a:solidFill>
        </p:spPr>
        <p:txBody>
          <a:bodyPr>
            <a:normAutofit/>
          </a:bodyPr>
          <a:lstStyle/>
          <a:p>
            <a:r>
              <a:rPr lang="en-US" sz="4400" b="1" dirty="0"/>
              <a:t>Student Activity Account – </a:t>
            </a:r>
            <a:br>
              <a:rPr lang="en-US" sz="4400" b="1" dirty="0"/>
            </a:br>
            <a:r>
              <a:rPr lang="en-US" sz="4400" b="1" dirty="0"/>
              <a:t>Operating Procedures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105</a:t>
            </a:fld>
            <a:endParaRPr lang="en-US" dirty="0"/>
          </a:p>
        </p:txBody>
      </p:sp>
      <p:pic>
        <p:nvPicPr>
          <p:cNvPr id="9" name="Picture 8"/>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9387" y="326181"/>
            <a:ext cx="1325573" cy="1371600"/>
          </a:xfrm>
          <a:prstGeom prst="rect">
            <a:avLst/>
          </a:prstGeom>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774" y="1770421"/>
            <a:ext cx="795434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210879"/>
      </p:ext>
    </p:extLst>
  </p:cSld>
  <p:clrMapOvr>
    <a:masterClrMapping/>
  </p:clrMapOvr>
  <p:transition spd="slow">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US" sz="4400" b="1" dirty="0"/>
              <a:t>Student Activity Account  </a:t>
            </a:r>
            <a:br>
              <a:rPr lang="en-US" sz="4400" b="1" dirty="0"/>
            </a:br>
            <a:endParaRPr lang="en-US" sz="4400"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106</a:t>
            </a:fld>
            <a:endParaRPr lang="en-US" dirty="0"/>
          </a:p>
        </p:txBody>
      </p:sp>
      <p:pic>
        <p:nvPicPr>
          <p:cNvPr id="7"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9387" y="326181"/>
            <a:ext cx="1325573" cy="13716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020" y="1371777"/>
            <a:ext cx="5975404"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29083" y="1836751"/>
            <a:ext cx="2313832" cy="1191816"/>
          </a:xfrm>
          <a:prstGeom prst="roundRect">
            <a:avLst/>
          </a:prstGeom>
          <a:solidFill>
            <a:schemeClr val="accent4">
              <a:lumMod val="20000"/>
              <a:lumOff val="80000"/>
            </a:schemeClr>
          </a:solidFill>
        </p:spPr>
        <p:txBody>
          <a:bodyPr wrap="square" rtlCol="0">
            <a:spAutoFit/>
          </a:bodyPr>
          <a:lstStyle/>
          <a:p>
            <a:r>
              <a:rPr lang="en-US" sz="3200" b="1" dirty="0"/>
              <a:t>Operating Procedures</a:t>
            </a:r>
          </a:p>
        </p:txBody>
      </p:sp>
      <p:sp>
        <p:nvSpPr>
          <p:cNvPr id="9" name="TextBox 8"/>
          <p:cNvSpPr txBox="1"/>
          <p:nvPr/>
        </p:nvSpPr>
        <p:spPr>
          <a:xfrm>
            <a:off x="1194994" y="3620791"/>
            <a:ext cx="2312974" cy="2246769"/>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a:t>Under no circumstances may a school pay personnel or consultants from the Student Activity Account.  All payments to personnel must be processed through the BOE payroll system, in order to ensure compliance with Federal/IRS regulations.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3072151"/>
            <a:ext cx="772732" cy="548640"/>
          </a:xfrm>
          <a:prstGeom prst="rect">
            <a:avLst/>
          </a:prstGeom>
        </p:spPr>
      </p:pic>
    </p:spTree>
    <p:extLst>
      <p:ext uri="{BB962C8B-B14F-4D97-AF65-F5344CB8AC3E}">
        <p14:creationId xmlns:p14="http://schemas.microsoft.com/office/powerpoint/2010/main" val="3632019364"/>
      </p:ext>
    </p:extLst>
  </p:cSld>
  <p:clrMapOvr>
    <a:masterClrMapping/>
  </p:clrMapOvr>
  <p:transition spd="slow">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107</a:t>
            </a:fld>
            <a:endParaRPr lang="en-US" dirty="0"/>
          </a:p>
        </p:txBody>
      </p:sp>
      <p:sp>
        <p:nvSpPr>
          <p:cNvPr id="9" name="TextBox 8"/>
          <p:cNvSpPr txBox="1"/>
          <p:nvPr/>
        </p:nvSpPr>
        <p:spPr>
          <a:xfrm>
            <a:off x="1130245" y="1751542"/>
            <a:ext cx="10074292" cy="830997"/>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a:t>Under no circumstances may a school pay BOE personnel or consultants from the Student Activity Account.  All payments to BOE personnel must be processed through the BOE payroll system, and all payments to consultants (not BOE personnel) through the BOE procurement system, in order to ensure compliance with Federal/IRS regulations.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8" y="1776938"/>
            <a:ext cx="772732" cy="548640"/>
          </a:xfrm>
          <a:prstGeom prst="rect">
            <a:avLst/>
          </a:prstGeom>
        </p:spPr>
      </p:pic>
      <p:sp>
        <p:nvSpPr>
          <p:cNvPr id="17" name="Rectangle 16"/>
          <p:cNvSpPr/>
          <p:nvPr/>
        </p:nvSpPr>
        <p:spPr>
          <a:xfrm>
            <a:off x="1138192" y="2622369"/>
            <a:ext cx="10074292" cy="38010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dirty="0">
                <a:solidFill>
                  <a:srgbClr val="0070C0"/>
                </a:solidFill>
              </a:rPr>
              <a:t>BOE PERSONNEL</a:t>
            </a:r>
            <a:r>
              <a:rPr lang="en-US" sz="1600" dirty="0">
                <a:solidFill>
                  <a:srgbClr val="0070C0"/>
                </a:solidFill>
              </a:rPr>
              <a:t> </a:t>
            </a:r>
          </a:p>
          <a:p>
            <a:pPr marL="342900" indent="-342900">
              <a:buFont typeface="+mj-lt"/>
              <a:buAutoNum type="arabicPeriod"/>
            </a:pPr>
            <a:r>
              <a:rPr lang="en-US" sz="1200" b="1" dirty="0"/>
              <a:t>Cost Calculation – BOE Personnel</a:t>
            </a:r>
          </a:p>
          <a:p>
            <a:pPr marL="800100" lvl="1" indent="-342900">
              <a:buFont typeface="Arial" panose="020B0604020202020204" pitchFamily="34" charset="0"/>
              <a:buChar char="•"/>
            </a:pPr>
            <a:r>
              <a:rPr lang="en-US" sz="1100" dirty="0"/>
              <a:t>Calculate the total cost of the activity.    Confer with the Payroll Office as to the correct rates of pay, if not known.</a:t>
            </a:r>
          </a:p>
          <a:p>
            <a:pPr marL="800100" lvl="1" indent="-342900">
              <a:buFont typeface="Arial" panose="020B0604020202020204" pitchFamily="34" charset="0"/>
              <a:buChar char="•"/>
            </a:pPr>
            <a:r>
              <a:rPr lang="en-US" sz="1100" dirty="0"/>
              <a:t>For example, an activity of 10 hours x $38.50 = $385 plus Medicare @ 1.45% = $390.58</a:t>
            </a:r>
          </a:p>
          <a:p>
            <a:pPr marL="342900" indent="-342900">
              <a:buFont typeface="+mj-lt"/>
              <a:buAutoNum type="arabicPeriod"/>
            </a:pPr>
            <a:r>
              <a:rPr lang="en-US" sz="1200" b="1" dirty="0"/>
              <a:t>Notification to the CFO</a:t>
            </a:r>
          </a:p>
          <a:p>
            <a:pPr marL="800100" lvl="1" indent="-342900">
              <a:buFont typeface="Arial" panose="020B0604020202020204" pitchFamily="34" charset="0"/>
              <a:buChar char="•"/>
            </a:pPr>
            <a:r>
              <a:rPr lang="en-US" sz="1100" dirty="0"/>
              <a:t>Send an email to the CFO, explaining that the school will transfer the money for the activity from the School Activity Account to the School Operating Budget by writing a check payable to the Bridgeport BOE (refer to step #3 below).   Include the relevant details:  name of individual, type of activity, period of time, # days or hours, time of day, rate, Medicare, total cost.</a:t>
            </a:r>
          </a:p>
          <a:p>
            <a:pPr marL="800100" lvl="1" indent="-342900">
              <a:buFont typeface="Arial" panose="020B0604020202020204" pitchFamily="34" charset="0"/>
              <a:buChar char="•"/>
            </a:pPr>
            <a:r>
              <a:rPr lang="en-US" sz="1100" dirty="0"/>
              <a:t>Wait for confirmation from the CFO before proceeding to step #3.  The email confirmation will be copied to the budget, business and payroll offices.</a:t>
            </a:r>
          </a:p>
          <a:p>
            <a:pPr marL="342900" indent="-342900">
              <a:buFont typeface="+mj-lt"/>
              <a:buAutoNum type="arabicPeriod"/>
            </a:pPr>
            <a:r>
              <a:rPr lang="en-US" sz="1200" b="1" dirty="0"/>
              <a:t>Check Payable to BOE</a:t>
            </a:r>
          </a:p>
          <a:p>
            <a:pPr marL="800100" lvl="1" indent="-342900">
              <a:buFont typeface="Arial" panose="020B0604020202020204" pitchFamily="34" charset="0"/>
              <a:buChar char="•"/>
            </a:pPr>
            <a:r>
              <a:rPr lang="en-US" sz="1100" dirty="0"/>
              <a:t>Write a check from the Student Activity Account in the amount of the total calculated cost, payable to the BRIDGEPORT BOARD OF EDUCATION.  In the memo section, write: name of employee, type of activity and time period [e.g., 2/1 to 4/30].</a:t>
            </a:r>
          </a:p>
          <a:p>
            <a:pPr marL="800100" lvl="1" indent="-342900">
              <a:buFont typeface="Arial" panose="020B0604020202020204" pitchFamily="34" charset="0"/>
              <a:buChar char="•"/>
            </a:pPr>
            <a:r>
              <a:rPr lang="en-US" sz="1100" dirty="0"/>
              <a:t>Deliver the check to the Business Office (City Hall, Room 320), where it will be deposited in the district’s Operating Budget, School Operating Account.</a:t>
            </a:r>
          </a:p>
          <a:p>
            <a:pPr marL="228600" indent="-228600">
              <a:buFont typeface="+mj-lt"/>
              <a:buAutoNum type="arabicPeriod"/>
            </a:pPr>
            <a:r>
              <a:rPr lang="en-US" sz="1100" b="1" dirty="0"/>
              <a:t>District Action – School Operating Budget</a:t>
            </a:r>
          </a:p>
          <a:p>
            <a:pPr marL="685800" lvl="1" indent="-228600">
              <a:buFont typeface="Arial" panose="020B0604020202020204" pitchFamily="34" charset="0"/>
              <a:buChar char="•"/>
            </a:pPr>
            <a:r>
              <a:rPr lang="en-US" sz="1100" dirty="0"/>
              <a:t>The funds will be credited to a part-time personnel line (#51400) in the School Operating Budget.   </a:t>
            </a:r>
          </a:p>
          <a:p>
            <a:pPr marL="228600" indent="-228600">
              <a:buFont typeface="+mj-lt"/>
              <a:buAutoNum type="arabicPeriod"/>
            </a:pPr>
            <a:r>
              <a:rPr lang="en-US" sz="1100" b="1" dirty="0"/>
              <a:t>Payment for Part-time Work</a:t>
            </a:r>
          </a:p>
          <a:p>
            <a:pPr marL="685800" lvl="1" indent="-228600">
              <a:buFont typeface="Arial" panose="020B0604020202020204" pitchFamily="34" charset="0"/>
              <a:buChar char="•"/>
            </a:pPr>
            <a:r>
              <a:rPr lang="en-US" sz="1100" dirty="0"/>
              <a:t>The individual will work on a part-time basis, up to authorized time (hours or days).   In order to be paid, the individual will complete the electronic Hourly or Per Diem Time Sheet (weekly, on Fridays), selecting “School-based/(School)” and, as the fund source, “School Operating Budget 01-806.”</a:t>
            </a:r>
          </a:p>
          <a:p>
            <a:pPr marL="228600" indent="-228600">
              <a:buFont typeface="+mj-lt"/>
              <a:buAutoNum type="arabicPeriod"/>
            </a:pPr>
            <a:r>
              <a:rPr lang="en-US" sz="1100" b="1" dirty="0"/>
              <a:t>Compliance with Government Regulations</a:t>
            </a:r>
          </a:p>
          <a:p>
            <a:pPr marL="685800" lvl="1" indent="-228600">
              <a:buFont typeface="Arial" panose="020B0604020202020204" pitchFamily="34" charset="0"/>
              <a:buChar char="•"/>
            </a:pPr>
            <a:r>
              <a:rPr lang="en-US" sz="1100" dirty="0"/>
              <a:t>In this way, the individual will receive compensation through the BPS payroll; and the City will generate the paychecks with all proper deductions taken, in accordance with government regulations.  At the end of the calendar year, the individual will receive a W-2 reflective of the hourly income earned.</a:t>
            </a:r>
          </a:p>
        </p:txBody>
      </p:sp>
      <p:sp>
        <p:nvSpPr>
          <p:cNvPr id="19" name="Title 1"/>
          <p:cNvSpPr txBox="1">
            <a:spLocks/>
          </p:cNvSpPr>
          <p:nvPr/>
        </p:nvSpPr>
        <p:spPr>
          <a:xfrm>
            <a:off x="1138191" y="227587"/>
            <a:ext cx="10058400" cy="1450757"/>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a:t>Student Activity Account  </a:t>
            </a:r>
            <a:br>
              <a:rPr lang="en-US" sz="4400" b="1" dirty="0"/>
            </a:br>
            <a:endParaRPr lang="en-US" sz="4400" b="1" dirty="0"/>
          </a:p>
        </p:txBody>
      </p:sp>
      <p:sp>
        <p:nvSpPr>
          <p:cNvPr id="8" name="TextBox 7"/>
          <p:cNvSpPr txBox="1"/>
          <p:nvPr/>
        </p:nvSpPr>
        <p:spPr>
          <a:xfrm>
            <a:off x="6799095" y="379514"/>
            <a:ext cx="2313832" cy="119181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b="1" dirty="0"/>
              <a:t>Operating Procedures</a:t>
            </a:r>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81457" y="300785"/>
            <a:ext cx="1325573" cy="1349274"/>
          </a:xfrm>
          <a:prstGeom prst="rect">
            <a:avLst/>
          </a:prstGeom>
        </p:spPr>
      </p:pic>
    </p:spTree>
    <p:extLst>
      <p:ext uri="{BB962C8B-B14F-4D97-AF65-F5344CB8AC3E}">
        <p14:creationId xmlns:p14="http://schemas.microsoft.com/office/powerpoint/2010/main" val="1247809227"/>
      </p:ext>
    </p:extLst>
  </p:cSld>
  <p:clrMapOvr>
    <a:masterClrMapping/>
  </p:clrMapOvr>
  <p:transition spd="slow">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108</a:t>
            </a:fld>
            <a:endParaRPr lang="en-US" dirty="0"/>
          </a:p>
        </p:txBody>
      </p:sp>
      <p:sp>
        <p:nvSpPr>
          <p:cNvPr id="17" name="Rectangle 16"/>
          <p:cNvSpPr/>
          <p:nvPr/>
        </p:nvSpPr>
        <p:spPr>
          <a:xfrm>
            <a:off x="1138192" y="1688073"/>
            <a:ext cx="10074292"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dirty="0">
                <a:solidFill>
                  <a:srgbClr val="0070C0"/>
                </a:solidFill>
              </a:rPr>
              <a:t>CONSULTANTS</a:t>
            </a:r>
          </a:p>
          <a:p>
            <a:pPr marL="228600" indent="-228600">
              <a:buFont typeface="+mj-lt"/>
              <a:buAutoNum type="arabicPeriod"/>
            </a:pPr>
            <a:r>
              <a:rPr lang="en-US" sz="1100" b="1" dirty="0"/>
              <a:t>Memorandum of Agreement – Consultants</a:t>
            </a:r>
          </a:p>
          <a:p>
            <a:pPr marL="685800" lvl="1" indent="-228600">
              <a:buFont typeface="Arial" panose="020B0604020202020204" pitchFamily="34" charset="0"/>
              <a:buChar char="•"/>
            </a:pPr>
            <a:r>
              <a:rPr lang="en-US" sz="1100" dirty="0"/>
              <a:t>Compose a draft Memorandum of Agreement, which stipulates the services to be performed, time period, # hours or days, time of day, rate of pay, total cost; and is signed by both the principal and consultant.</a:t>
            </a:r>
          </a:p>
          <a:p>
            <a:pPr marL="685800" lvl="1" indent="-228600">
              <a:buFont typeface="Arial" panose="020B0604020202020204" pitchFamily="34" charset="0"/>
              <a:buChar char="•"/>
            </a:pPr>
            <a:r>
              <a:rPr lang="en-US" sz="1100" dirty="0"/>
              <a:t>Contact the CFO to request a sample agreement, if needed.</a:t>
            </a:r>
          </a:p>
          <a:p>
            <a:pPr marL="685800" lvl="1" indent="-228600">
              <a:buFont typeface="Arial" panose="020B0604020202020204" pitchFamily="34" charset="0"/>
              <a:buChar char="•"/>
            </a:pPr>
            <a:r>
              <a:rPr lang="en-US" sz="1100" dirty="0"/>
              <a:t>Note:  The W-9 form and W-9A form may be required if the consultant is not currently a registered vendor.  Contact the Business Office to request the forms.</a:t>
            </a:r>
          </a:p>
          <a:p>
            <a:pPr marL="228600" indent="-228600">
              <a:buFont typeface="+mj-lt"/>
              <a:buAutoNum type="arabicPeriod"/>
            </a:pPr>
            <a:r>
              <a:rPr lang="en-US" sz="1100" b="1" dirty="0"/>
              <a:t>Notification to the CFO</a:t>
            </a:r>
          </a:p>
          <a:p>
            <a:pPr marL="685800" lvl="1" indent="-228600">
              <a:buFont typeface="Arial" panose="020B0604020202020204" pitchFamily="34" charset="0"/>
              <a:buChar char="•"/>
            </a:pPr>
            <a:r>
              <a:rPr lang="en-US" sz="1100" dirty="0"/>
              <a:t>Send an email to the CFO, explaining that the school will transfer the money for the activity from the School Activity Account to the School Operating Budget by writing a check payable to the Bridgeport Board of Education (refer to step #3 below).   Include the draft agreement, inclusive of the relevant details:  name of consultant, type of activity, period of time, # days or hours, time of day, rate, total cost.</a:t>
            </a:r>
          </a:p>
          <a:p>
            <a:pPr marL="685800" lvl="1" indent="-228600">
              <a:buFont typeface="Arial" panose="020B0604020202020204" pitchFamily="34" charset="0"/>
              <a:buChar char="•"/>
            </a:pPr>
            <a:r>
              <a:rPr lang="en-US" sz="1100" dirty="0"/>
              <a:t>Wait for confirmation from the CFO before proceeding to step #3.  The email confirmation will be copied to the budget and business offices.</a:t>
            </a:r>
          </a:p>
          <a:p>
            <a:pPr marL="228600" indent="-228600">
              <a:buFont typeface="+mj-lt"/>
              <a:buAutoNum type="arabicPeriod"/>
            </a:pPr>
            <a:r>
              <a:rPr lang="en-US" sz="1100" b="1" dirty="0"/>
              <a:t>Check Payable to BOE</a:t>
            </a:r>
          </a:p>
          <a:p>
            <a:pPr marL="685800" lvl="1" indent="-228600">
              <a:buFont typeface="Arial" panose="020B0604020202020204" pitchFamily="34" charset="0"/>
              <a:buChar char="•"/>
            </a:pPr>
            <a:r>
              <a:rPr lang="en-US" sz="1100" dirty="0"/>
              <a:t>Write a check from the Student Activity Account in the amount of the total cost, payable to the BRIDGEPORT BOARD OF EDUCATION.  In the memo section, write: name of consultant, type of activity and time period [e.g., February 1st to April 30th].</a:t>
            </a:r>
          </a:p>
          <a:p>
            <a:pPr marL="685800" lvl="1" indent="-228600">
              <a:buFont typeface="Arial" panose="020B0604020202020204" pitchFamily="34" charset="0"/>
              <a:buChar char="•"/>
            </a:pPr>
            <a:r>
              <a:rPr lang="en-US" sz="1100" dirty="0"/>
              <a:t>Deliver the check to the Business Office (City Hall, Room 320), where it will be deposited in the district’s Operating Budget, School Operating Account.</a:t>
            </a:r>
          </a:p>
          <a:p>
            <a:pPr marL="228600" indent="-228600">
              <a:buFont typeface="+mj-lt"/>
              <a:buAutoNum type="arabicPeriod"/>
            </a:pPr>
            <a:r>
              <a:rPr lang="en-US" sz="1100" b="1" dirty="0"/>
              <a:t>District Action – School Operating Budget</a:t>
            </a:r>
          </a:p>
          <a:p>
            <a:pPr marL="685800" lvl="1" indent="-228600">
              <a:buFont typeface="Arial" panose="020B0604020202020204" pitchFamily="34" charset="0"/>
              <a:buChar char="•"/>
            </a:pPr>
            <a:r>
              <a:rPr lang="en-US" sz="1100" dirty="0"/>
              <a:t>The funds will be credited to an “Other Services” line (#56180) in the School Operating Budget.   </a:t>
            </a:r>
          </a:p>
          <a:p>
            <a:pPr marL="228600" indent="-228600">
              <a:buFont typeface="+mj-lt"/>
              <a:buAutoNum type="arabicPeriod"/>
            </a:pPr>
            <a:r>
              <a:rPr lang="en-US" sz="1100" b="1" dirty="0"/>
              <a:t>File the P-8 Order Form</a:t>
            </a:r>
          </a:p>
          <a:p>
            <a:pPr marL="685800" lvl="1" indent="-228600">
              <a:buFont typeface="Arial" panose="020B0604020202020204" pitchFamily="34" charset="0"/>
              <a:buChar char="•"/>
            </a:pPr>
            <a:r>
              <a:rPr lang="en-US" sz="1100" dirty="0"/>
              <a:t>Submit the electronic P-8 order form, in order to encumber the designated funds to the vendor (consultant).</a:t>
            </a:r>
          </a:p>
          <a:p>
            <a:pPr marL="685800" lvl="1" indent="-228600">
              <a:buFont typeface="Arial" panose="020B0604020202020204" pitchFamily="34" charset="0"/>
              <a:buChar char="•"/>
            </a:pPr>
            <a:r>
              <a:rPr lang="en-US" sz="1100" dirty="0"/>
              <a:t>Transmit the W-9 and W-9A forms to the Business Office, if required.</a:t>
            </a:r>
          </a:p>
          <a:p>
            <a:pPr marL="228600" indent="-228600">
              <a:buFont typeface="+mj-lt"/>
              <a:buAutoNum type="arabicPeriod"/>
            </a:pPr>
            <a:r>
              <a:rPr lang="en-US" sz="1100" b="1" dirty="0"/>
              <a:t>Payment for Part-time Work</a:t>
            </a:r>
          </a:p>
          <a:p>
            <a:pPr marL="685800" lvl="1" indent="-228600">
              <a:buFont typeface="Arial" panose="020B0604020202020204" pitchFamily="34" charset="0"/>
              <a:buChar char="•"/>
            </a:pPr>
            <a:r>
              <a:rPr lang="en-US" sz="1100" dirty="0"/>
              <a:t>The consultant will prepare weekly invoices, which the principal will sign to verify delivery of the stated services.</a:t>
            </a:r>
          </a:p>
          <a:p>
            <a:pPr marL="685800" lvl="1" indent="-228600">
              <a:buFont typeface="Arial" panose="020B0604020202020204" pitchFamily="34" charset="0"/>
              <a:buChar char="•"/>
            </a:pPr>
            <a:r>
              <a:rPr lang="en-US" sz="1100" dirty="0"/>
              <a:t>Transmit the signed invoices to the Business Office for processing of payment.</a:t>
            </a:r>
          </a:p>
          <a:p>
            <a:pPr marL="228600" indent="-228600">
              <a:buFont typeface="+mj-lt"/>
              <a:buAutoNum type="arabicPeriod"/>
            </a:pPr>
            <a:r>
              <a:rPr lang="en-US" sz="1100" b="1" dirty="0"/>
              <a:t>Compliance with Government Regulations</a:t>
            </a:r>
          </a:p>
          <a:p>
            <a:pPr marL="685800" lvl="1" indent="-228600">
              <a:buFont typeface="Arial" panose="020B0604020202020204" pitchFamily="34" charset="0"/>
              <a:buChar char="•"/>
            </a:pPr>
            <a:r>
              <a:rPr lang="en-US" sz="1050" dirty="0"/>
              <a:t>In this way, the </a:t>
            </a:r>
            <a:r>
              <a:rPr lang="en-US" sz="1100" dirty="0"/>
              <a:t>consultant will receive compensation for work performed through the procurement system; and the City will generate the checks in accordance with regulations.  At the end of the calendar year, the consultant will receive a 1099 form reflective of the income earned, for the purpose of filing income tax.</a:t>
            </a:r>
          </a:p>
        </p:txBody>
      </p:sp>
      <p:sp>
        <p:nvSpPr>
          <p:cNvPr id="19" name="Title 1"/>
          <p:cNvSpPr txBox="1">
            <a:spLocks/>
          </p:cNvSpPr>
          <p:nvPr/>
        </p:nvSpPr>
        <p:spPr>
          <a:xfrm>
            <a:off x="1138191" y="227587"/>
            <a:ext cx="10058400" cy="1450757"/>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dirty="0"/>
              <a:t>Student Activity Account  </a:t>
            </a:r>
            <a:br>
              <a:rPr lang="en-US" sz="4400" b="1" dirty="0"/>
            </a:br>
            <a:endParaRPr lang="en-US" sz="4400" b="1" dirty="0"/>
          </a:p>
        </p:txBody>
      </p:sp>
      <p:sp>
        <p:nvSpPr>
          <p:cNvPr id="8" name="TextBox 7"/>
          <p:cNvSpPr txBox="1"/>
          <p:nvPr/>
        </p:nvSpPr>
        <p:spPr>
          <a:xfrm>
            <a:off x="6799095" y="379514"/>
            <a:ext cx="2313832" cy="119181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b="1" dirty="0"/>
              <a:t>Operating Procedures</a:t>
            </a:r>
          </a:p>
        </p:txBody>
      </p:sp>
      <p:pic>
        <p:nvPicPr>
          <p:cNvPr id="7"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81457" y="300785"/>
            <a:ext cx="1325573" cy="1349274"/>
          </a:xfrm>
          <a:prstGeom prst="rect">
            <a:avLst/>
          </a:prstGeom>
        </p:spPr>
      </p:pic>
    </p:spTree>
    <p:extLst>
      <p:ext uri="{BB962C8B-B14F-4D97-AF65-F5344CB8AC3E}">
        <p14:creationId xmlns:p14="http://schemas.microsoft.com/office/powerpoint/2010/main" val="100665718"/>
      </p:ext>
    </p:extLst>
  </p:cSld>
  <p:clrMapOvr>
    <a:masterClrMapping/>
  </p:clrMapOvr>
  <p:transition spd="slow">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7024"/>
            <a:ext cx="10058400" cy="1450757"/>
          </a:xfrm>
          <a:solidFill>
            <a:schemeClr val="accent4">
              <a:lumMod val="20000"/>
              <a:lumOff val="80000"/>
            </a:schemeClr>
          </a:solidFill>
        </p:spPr>
        <p:txBody>
          <a:bodyPr/>
          <a:lstStyle/>
          <a:p>
            <a:r>
              <a:rPr lang="en-US" b="1" dirty="0"/>
              <a:t>	Challenge </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109</a:t>
            </a:fld>
            <a:endParaRPr lang="en-US" dirty="0"/>
          </a:p>
        </p:txBody>
      </p:sp>
      <p:sp>
        <p:nvSpPr>
          <p:cNvPr id="6" name="TextBox 5"/>
          <p:cNvSpPr txBox="1"/>
          <p:nvPr/>
        </p:nvSpPr>
        <p:spPr>
          <a:xfrm>
            <a:off x="1225942" y="1804046"/>
            <a:ext cx="8468737"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a:pPr>
            <a:r>
              <a:rPr lang="en-US" sz="1400" b="1" dirty="0"/>
              <a:t>What is the due date for electronic submission of P-8, P-9 and P-10 order forms via the BPS Portal?</a:t>
            </a:r>
          </a:p>
          <a:p>
            <a:pPr marL="800100" lvl="1" indent="-342900">
              <a:buFont typeface="+mj-lt"/>
              <a:buAutoNum type="alphaLcParenR"/>
            </a:pPr>
            <a:r>
              <a:rPr lang="en-US" sz="1400" dirty="0"/>
              <a:t>June 30th</a:t>
            </a:r>
          </a:p>
          <a:p>
            <a:pPr marL="800100" lvl="1" indent="-342900">
              <a:buFont typeface="+mj-lt"/>
              <a:buAutoNum type="alphaLcParenR"/>
            </a:pPr>
            <a:r>
              <a:rPr lang="en-US" sz="1400" dirty="0"/>
              <a:t>April 6th</a:t>
            </a:r>
          </a:p>
          <a:p>
            <a:pPr marL="800100" lvl="1" indent="-342900">
              <a:buFont typeface="+mj-lt"/>
              <a:buAutoNum type="alphaLcParenR"/>
            </a:pPr>
            <a:r>
              <a:rPr lang="en-US" sz="1400" dirty="0"/>
              <a:t>May 30th</a:t>
            </a:r>
          </a:p>
        </p:txBody>
      </p:sp>
      <p:sp>
        <p:nvSpPr>
          <p:cNvPr id="9" name="TextBox 8"/>
          <p:cNvSpPr txBox="1"/>
          <p:nvPr/>
        </p:nvSpPr>
        <p:spPr>
          <a:xfrm>
            <a:off x="1225940" y="2765223"/>
            <a:ext cx="8468737" cy="98488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00050" indent="-400050"/>
            <a:r>
              <a:rPr lang="en-US" sz="1400" b="1" dirty="0"/>
              <a:t>(2)</a:t>
            </a:r>
            <a:r>
              <a:rPr lang="en-US" sz="1600" dirty="0"/>
              <a:t>	</a:t>
            </a:r>
            <a:r>
              <a:rPr lang="en-US" sz="1400" b="1" dirty="0"/>
              <a:t>What should the principal do if an order has not been delivered within 30 calendar days?</a:t>
            </a:r>
          </a:p>
          <a:p>
            <a:pPr marL="800100" lvl="1" indent="-342900">
              <a:buFont typeface="+mj-lt"/>
              <a:buAutoNum type="alphaLcParenR"/>
            </a:pPr>
            <a:r>
              <a:rPr lang="en-US" sz="1400" dirty="0"/>
              <a:t>Notify the Business Office to cancel the order, since delivery was not made on time.</a:t>
            </a:r>
          </a:p>
          <a:p>
            <a:pPr marL="800100" lvl="1" indent="-342900">
              <a:buFont typeface="+mj-lt"/>
              <a:buAutoNum type="alphaLcParenR"/>
            </a:pPr>
            <a:r>
              <a:rPr lang="en-US" sz="1400" dirty="0"/>
              <a:t>Contact the vendor directly to inquire about the reason for the delay.</a:t>
            </a:r>
          </a:p>
          <a:p>
            <a:pPr marL="800100" lvl="1" indent="-342900">
              <a:buFont typeface="+mj-lt"/>
              <a:buAutoNum type="alphaLcParenR"/>
            </a:pPr>
            <a:r>
              <a:rPr lang="en-US" sz="1400" dirty="0"/>
              <a:t>Ask the Business Office to inquire about the status of the order.</a:t>
            </a:r>
          </a:p>
        </p:txBody>
      </p:sp>
      <p:sp>
        <p:nvSpPr>
          <p:cNvPr id="10" name="TextBox 9"/>
          <p:cNvSpPr txBox="1"/>
          <p:nvPr/>
        </p:nvSpPr>
        <p:spPr>
          <a:xfrm>
            <a:off x="1225939" y="3750108"/>
            <a:ext cx="8468738" cy="141577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a:t>(3)</a:t>
            </a:r>
            <a:r>
              <a:rPr lang="en-US" sz="1600" dirty="0"/>
              <a:t>	</a:t>
            </a:r>
            <a:r>
              <a:rPr lang="en-US" sz="1400" b="1" dirty="0"/>
              <a:t>What should the principal do if a donor makes a donation of $4,000 (check) to the school?</a:t>
            </a:r>
            <a:endParaRPr lang="en-US" sz="1400" dirty="0"/>
          </a:p>
          <a:p>
            <a:pPr marL="800100" lvl="1" indent="-342900">
              <a:buFont typeface="+mj-lt"/>
              <a:buAutoNum type="alphaLcParenR"/>
            </a:pPr>
            <a:r>
              <a:rPr lang="en-US" sz="1400" dirty="0"/>
              <a:t>Deposit the check in the Student Activity Account.</a:t>
            </a:r>
          </a:p>
          <a:p>
            <a:pPr marL="800100" lvl="1" indent="-342900">
              <a:buFont typeface="+mj-lt"/>
              <a:buAutoNum type="alphaLcParenR"/>
            </a:pPr>
            <a:r>
              <a:rPr lang="en-US" sz="1400" dirty="0"/>
              <a:t>Notify the Grants Office. Transmit the check to the Grants Office for deposit in a reimbursable account in MUNIS, for access by the school.</a:t>
            </a:r>
          </a:p>
          <a:p>
            <a:pPr marL="800100" lvl="1" indent="-342900">
              <a:buFont typeface="+mj-lt"/>
              <a:buAutoNum type="alphaLcParenR"/>
            </a:pPr>
            <a:r>
              <a:rPr lang="en-US" sz="1400" dirty="0"/>
              <a:t>Cash the check.</a:t>
            </a:r>
          </a:p>
          <a:p>
            <a:pPr marL="800100" lvl="1" indent="-342900">
              <a:buFont typeface="+mj-lt"/>
              <a:buAutoNum type="alphaLcParenR"/>
            </a:pPr>
            <a:endParaRPr lang="en-US" sz="1400" dirty="0"/>
          </a:p>
        </p:txBody>
      </p:sp>
      <p:sp>
        <p:nvSpPr>
          <p:cNvPr id="11" name="TextBox 10"/>
          <p:cNvSpPr txBox="1"/>
          <p:nvPr/>
        </p:nvSpPr>
        <p:spPr>
          <a:xfrm>
            <a:off x="1225939" y="4981218"/>
            <a:ext cx="8468738" cy="9079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startAt="4"/>
            </a:pPr>
            <a:r>
              <a:rPr lang="en-US" sz="1400" b="1" dirty="0"/>
              <a:t>  Which of the following is false in regard to Conference/Travel Authorization Requests?</a:t>
            </a:r>
          </a:p>
          <a:p>
            <a:pPr marL="800100" lvl="1" indent="-342900">
              <a:buFont typeface="+mj-lt"/>
              <a:buAutoNum type="alphaLcParenR"/>
            </a:pPr>
            <a:r>
              <a:rPr lang="en-US" sz="1300" dirty="0"/>
              <a:t>The final approval rests with the Superintendent or designee.</a:t>
            </a:r>
          </a:p>
          <a:p>
            <a:pPr marL="800100" lvl="1" indent="-342900">
              <a:buFont typeface="+mj-lt"/>
              <a:buAutoNum type="alphaLcParenR"/>
            </a:pPr>
            <a:r>
              <a:rPr lang="en-US" sz="1300" dirty="0"/>
              <a:t>Funding must be available in the designated account, if expenses are involved.</a:t>
            </a:r>
          </a:p>
          <a:p>
            <a:pPr marL="800100" lvl="1" indent="-342900">
              <a:buFont typeface="+mj-lt"/>
              <a:buAutoNum type="alphaLcParenR"/>
            </a:pPr>
            <a:r>
              <a:rPr lang="en-US" sz="1300" dirty="0"/>
              <a:t>A Conference Report is to be filed within sixty (60) business days of returning from the conference.</a:t>
            </a:r>
          </a:p>
        </p:txBody>
      </p:sp>
      <p:sp>
        <p:nvSpPr>
          <p:cNvPr id="12" name="Oval 11"/>
          <p:cNvSpPr/>
          <p:nvPr/>
        </p:nvSpPr>
        <p:spPr>
          <a:xfrm>
            <a:off x="6471815" y="577847"/>
            <a:ext cx="1005840" cy="1005840"/>
          </a:xfrm>
          <a:prstGeom prst="ellipse">
            <a:avLst/>
          </a:prstGeom>
          <a:ln w="28575">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031" y="286602"/>
            <a:ext cx="1245414" cy="1371600"/>
          </a:xfrm>
          <a:prstGeom prst="rect">
            <a:avLst/>
          </a:prstGeom>
        </p:spPr>
      </p:pic>
      <p:sp>
        <p:nvSpPr>
          <p:cNvPr id="7" name="Rectangle 6"/>
          <p:cNvSpPr/>
          <p:nvPr/>
        </p:nvSpPr>
        <p:spPr>
          <a:xfrm>
            <a:off x="4586747" y="764570"/>
            <a:ext cx="162736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QUIZ</a:t>
            </a:r>
          </a:p>
        </p:txBody>
      </p:sp>
      <p:sp>
        <p:nvSpPr>
          <p:cNvPr id="13" name="Rectangle 12"/>
          <p:cNvSpPr/>
          <p:nvPr/>
        </p:nvSpPr>
        <p:spPr>
          <a:xfrm>
            <a:off x="1048632" y="247024"/>
            <a:ext cx="1745158" cy="923330"/>
          </a:xfrm>
          <a:prstGeom prst="rect">
            <a:avLst/>
          </a:prstGeom>
          <a:noFill/>
          <a:scene3d>
            <a:camera prst="isometricOffAxis1Right"/>
            <a:lightRig rig="threePt" dir="t"/>
          </a:scene3d>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Fiscal</a:t>
            </a:r>
          </a:p>
        </p:txBody>
      </p:sp>
    </p:spTree>
    <p:extLst>
      <p:ext uri="{BB962C8B-B14F-4D97-AF65-F5344CB8AC3E}">
        <p14:creationId xmlns:p14="http://schemas.microsoft.com/office/powerpoint/2010/main" val="245564226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8051"/>
            <a:ext cx="10058400" cy="1450757"/>
          </a:xfrm>
          <a:solidFill>
            <a:schemeClr val="accent4">
              <a:lumMod val="20000"/>
              <a:lumOff val="80000"/>
            </a:schemeClr>
          </a:solidFill>
        </p:spPr>
        <p:txBody>
          <a:bodyPr>
            <a:normAutofit/>
          </a:bodyPr>
          <a:lstStyle/>
          <a:p>
            <a:r>
              <a:rPr lang="en-US" b="1" dirty="0"/>
              <a:t>Operating Account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186139247"/>
              </p:ext>
            </p:extLst>
          </p:nvPr>
        </p:nvGraphicFramePr>
        <p:xfrm>
          <a:off x="1111827" y="1772412"/>
          <a:ext cx="10029305" cy="3667466"/>
        </p:xfrm>
        <a:graphic>
          <a:graphicData uri="http://schemas.openxmlformats.org/drawingml/2006/table">
            <a:tbl>
              <a:tblPr firstRow="1" firstCol="1" bandRow="1">
                <a:tableStyleId>{5C22544A-7EE6-4342-B048-85BDC9FD1C3A}</a:tableStyleId>
              </a:tblPr>
              <a:tblGrid>
                <a:gridCol w="1282238">
                  <a:extLst>
                    <a:ext uri="{9D8B030D-6E8A-4147-A177-3AD203B41FA5}">
                      <a16:colId xmlns:a16="http://schemas.microsoft.com/office/drawing/2014/main" val="457251244"/>
                    </a:ext>
                  </a:extLst>
                </a:gridCol>
                <a:gridCol w="8747067">
                  <a:extLst>
                    <a:ext uri="{9D8B030D-6E8A-4147-A177-3AD203B41FA5}">
                      <a16:colId xmlns:a16="http://schemas.microsoft.com/office/drawing/2014/main" val="256481451"/>
                    </a:ext>
                  </a:extLst>
                </a:gridCol>
              </a:tblGrid>
              <a:tr h="262896">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AREA</a:t>
                      </a:r>
                    </a:p>
                  </a:txBody>
                  <a:tcPr marL="45232" marR="45232" marT="0" marB="0"/>
                </a:tc>
                <a:tc>
                  <a:txBody>
                    <a:bodyPr/>
                    <a:lstStyle/>
                    <a:p>
                      <a:pPr marL="45720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Directions</a:t>
                      </a:r>
                    </a:p>
                  </a:txBody>
                  <a:tcPr marL="45232" marR="45232" marT="0" marB="0"/>
                </a:tc>
                <a:extLst>
                  <a:ext uri="{0D108BD9-81ED-4DB2-BD59-A6C34878D82A}">
                    <a16:rowId xmlns:a16="http://schemas.microsoft.com/office/drawing/2014/main" val="1639784139"/>
                  </a:ext>
                </a:extLst>
              </a:tr>
              <a:tr h="1131841">
                <a:tc>
                  <a:txBody>
                    <a:bodyPr/>
                    <a:lstStyle/>
                    <a:p>
                      <a:pPr marL="0" marR="0">
                        <a:lnSpc>
                          <a:spcPct val="107000"/>
                        </a:lnSpc>
                        <a:spcBef>
                          <a:spcPts val="0"/>
                        </a:spcBef>
                        <a:spcAft>
                          <a:spcPts val="0"/>
                        </a:spcAft>
                      </a:pPr>
                      <a:r>
                        <a:rPr lang="en-US" sz="1600" dirty="0">
                          <a:effectLst/>
                          <a:latin typeface="+mn-lt"/>
                        </a:rPr>
                        <a:t>Budget Transfers</a:t>
                      </a:r>
                      <a:endParaRPr lang="en-US" sz="1600" dirty="0">
                        <a:effectLst/>
                        <a:latin typeface="+mn-lt"/>
                        <a:ea typeface="Calibri" panose="020F0502020204030204" pitchFamily="34" charset="0"/>
                        <a:cs typeface="Times New Roman" panose="02020603050405020304" pitchFamily="18" charset="0"/>
                      </a:endParaRPr>
                    </a:p>
                  </a:txBody>
                  <a:tcPr marL="45232" marR="45232" marT="0" marB="0"/>
                </a:tc>
                <a:tc>
                  <a:txBody>
                    <a:bodyPr/>
                    <a:lstStyle/>
                    <a:p>
                      <a:pPr marL="285750" marR="0" lvl="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Schools may enter Budget Transfer Requests to the Business Office, Financial Management Supervisor.</a:t>
                      </a:r>
                    </a:p>
                    <a:p>
                      <a:pPr marL="285750" marR="0" lvl="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However, the rollover amounts in postage, extended use and stipend lines may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not</a:t>
                      </a:r>
                      <a:r>
                        <a:rPr lang="en-US" sz="1400" dirty="0">
                          <a:effectLst/>
                          <a:latin typeface="Calibri" panose="020F0502020204030204" pitchFamily="34" charset="0"/>
                          <a:ea typeface="Calibri" panose="020F0502020204030204" pitchFamily="34" charset="0"/>
                          <a:cs typeface="Times New Roman" panose="02020603050405020304" pitchFamily="18" charset="0"/>
                        </a:rPr>
                        <a:t> be modified in the September – December period.  </a:t>
                      </a:r>
                      <a:r>
                        <a:rPr lang="en-US" sz="1400" dirty="0">
                          <a:effectLst/>
                        </a:rPr>
                        <a:t>In January, based on an assessment of usage to date and projection of usage in the remainder of the fiscal year, the principal may enter budget transfers for consideration by the Finance Office.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32" marR="45232" marT="0" marB="0"/>
                </a:tc>
                <a:extLst>
                  <a:ext uri="{0D108BD9-81ED-4DB2-BD59-A6C34878D82A}">
                    <a16:rowId xmlns:a16="http://schemas.microsoft.com/office/drawing/2014/main" val="274401026"/>
                  </a:ext>
                </a:extLst>
              </a:tr>
              <a:tr h="1131841">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Student Vandalism</a:t>
                      </a:r>
                    </a:p>
                  </a:txBody>
                  <a:tcPr marL="45232" marR="45232" marT="0" marB="0"/>
                </a:tc>
                <a:tc>
                  <a:txBody>
                    <a:bodyPr/>
                    <a:lstStyle/>
                    <a:p>
                      <a:pPr marL="285750" marR="0" lvl="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costs of repairs for damage to school facilities caused by student vandalism will be charged to the school’s operating budget.</a:t>
                      </a:r>
                    </a:p>
                    <a:p>
                      <a:pPr marL="285750" marR="0" lvl="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Monthly, the Facilities Department submits, to the Finance Office, claims for reimbursement of expenses incurred to repair damage allegedly caused by student vandalism.</a:t>
                      </a:r>
                    </a:p>
                    <a:p>
                      <a:pPr marL="285750" marR="0" lvl="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In accordance with district policy, a claim will be forwarded to the principal for review, prior to a final determination being made.</a:t>
                      </a:r>
                    </a:p>
                    <a:p>
                      <a:pPr marL="285750" marR="0" lvl="0" indent="-2857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After the procurement close date in April, when a claim is found to be valid, it will be charged to the school’s operating budget, if a balance exists; if not, to the school’s operating budget in the next fiscal year.</a:t>
                      </a:r>
                    </a:p>
                    <a:p>
                      <a:pPr marL="285750" marR="0" lvl="0" indent="-285750">
                        <a:lnSpc>
                          <a:spcPct val="107000"/>
                        </a:lnSpc>
                        <a:spcBef>
                          <a:spcPts val="0"/>
                        </a:spcBef>
                        <a:spcAft>
                          <a:spcPts val="0"/>
                        </a:spcAft>
                        <a:buFont typeface="Arial" panose="020B0604020202020204" pitchFamily="34" charset="0"/>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 the school’s accounting records, include deductions for funds directed to the cost of such repairs.</a:t>
                      </a:r>
                    </a:p>
                    <a:p>
                      <a:pPr marL="0" marR="0" lvl="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32" marR="45232" marT="0" marB="0"/>
                </a:tc>
                <a:extLst>
                  <a:ext uri="{0D108BD9-81ED-4DB2-BD59-A6C34878D82A}">
                    <a16:rowId xmlns:a16="http://schemas.microsoft.com/office/drawing/2014/main" val="4258712279"/>
                  </a:ext>
                </a:extLst>
              </a:tr>
            </a:tbl>
          </a:graphicData>
        </a:graphic>
      </p:graphicFrame>
    </p:spTree>
    <p:extLst>
      <p:ext uri="{BB962C8B-B14F-4D97-AF65-F5344CB8AC3E}">
        <p14:creationId xmlns:p14="http://schemas.microsoft.com/office/powerpoint/2010/main" val="3135910884"/>
      </p:ext>
    </p:extLst>
  </p:cSld>
  <p:clrMapOvr>
    <a:masterClrMapping/>
  </p:clrMapOvr>
  <p:transition spd="slow">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0"/>
            <a:ext cx="2017503" cy="2011680"/>
          </a:xfrm>
          <a:prstGeom prst="rect">
            <a:avLst/>
          </a:prstGeom>
        </p:spPr>
      </p:pic>
      <p:sp>
        <p:nvSpPr>
          <p:cNvPr id="2" name="Title 1"/>
          <p:cNvSpPr>
            <a:spLocks noGrp="1"/>
          </p:cNvSpPr>
          <p:nvPr>
            <p:ph type="title"/>
          </p:nvPr>
        </p:nvSpPr>
        <p:spPr>
          <a:xfrm>
            <a:off x="1097280" y="1816662"/>
            <a:ext cx="10058400" cy="2492266"/>
          </a:xfrm>
          <a:solidFill>
            <a:schemeClr val="accent4">
              <a:lumMod val="20000"/>
              <a:lumOff val="80000"/>
            </a:schemeClr>
          </a:solidFill>
        </p:spPr>
        <p:txBody>
          <a:bodyPr>
            <a:normAutofit/>
          </a:bodyPr>
          <a:lstStyle/>
          <a:p>
            <a:r>
              <a:rPr lang="en-US" sz="7600" b="1" dirty="0"/>
              <a:t>District Office – </a:t>
            </a:r>
            <a:br>
              <a:rPr lang="en-US" sz="7600" b="1" dirty="0"/>
            </a:br>
            <a:r>
              <a:rPr lang="en-US" sz="7600" b="1" dirty="0"/>
              <a:t>Operational Support</a:t>
            </a:r>
          </a:p>
        </p:txBody>
      </p:sp>
      <p:sp>
        <p:nvSpPr>
          <p:cNvPr id="3" name="Text Placeholder 2"/>
          <p:cNvSpPr>
            <a:spLocks noGrp="1"/>
          </p:cNvSpPr>
          <p:nvPr>
            <p:ph type="body" idx="1"/>
          </p:nvPr>
        </p:nvSpPr>
        <p:spPr>
          <a:xfrm>
            <a:off x="1216549" y="4408467"/>
            <a:ext cx="4913906" cy="1610671"/>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342900" indent="-342900">
              <a:buFont typeface="Arial" panose="020B0604020202020204" pitchFamily="34" charset="0"/>
              <a:buChar char="•"/>
            </a:pPr>
            <a:r>
              <a:rPr lang="en-US" b="1" dirty="0"/>
              <a:t>Budget</a:t>
            </a:r>
          </a:p>
          <a:p>
            <a:pPr marL="342900" indent="-342900">
              <a:buFont typeface="Arial" panose="020B0604020202020204" pitchFamily="34" charset="0"/>
              <a:buChar char="•"/>
            </a:pPr>
            <a:r>
              <a:rPr lang="en-US" b="1" dirty="0"/>
              <a:t>grants</a:t>
            </a:r>
          </a:p>
          <a:p>
            <a:pPr marL="342900" indent="-342900">
              <a:buFont typeface="Arial" panose="020B0604020202020204" pitchFamily="34" charset="0"/>
              <a:buChar char="•"/>
            </a:pPr>
            <a:r>
              <a:rPr lang="en-US" b="1" dirty="0"/>
              <a:t>BUSINESS</a:t>
            </a:r>
          </a:p>
          <a:p>
            <a:pPr marL="342900" indent="-342900">
              <a:buFont typeface="Arial" panose="020B0604020202020204" pitchFamily="34" charset="0"/>
              <a:buChar char="•"/>
            </a:pPr>
            <a:r>
              <a:rPr lang="en-US" b="1" dirty="0"/>
              <a:t>PAYROLL</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110</a:t>
            </a:fld>
            <a:endParaRPr lang="en-US" dirty="0"/>
          </a:p>
        </p:txBody>
      </p:sp>
      <p:sp>
        <p:nvSpPr>
          <p:cNvPr id="8" name="TextBox 7"/>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3" action="ppaction://hlinksldjump"/>
              </a:rPr>
              <a:t>TC</a:t>
            </a:r>
            <a:endParaRPr lang="en-US" sz="1600" b="1" dirty="0">
              <a:solidFill>
                <a:schemeClr val="bg1"/>
              </a:solidFill>
            </a:endParaRPr>
          </a:p>
        </p:txBody>
      </p:sp>
      <p:sp>
        <p:nvSpPr>
          <p:cNvPr id="9" name="Rounded Rectangle 8"/>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20</a:t>
            </a:r>
          </a:p>
        </p:txBody>
      </p:sp>
      <p:sp>
        <p:nvSpPr>
          <p:cNvPr id="11" name="Text Placeholder 2"/>
          <p:cNvSpPr txBox="1">
            <a:spLocks/>
          </p:cNvSpPr>
          <p:nvPr/>
        </p:nvSpPr>
        <p:spPr>
          <a:xfrm>
            <a:off x="6195391" y="4408467"/>
            <a:ext cx="4913906" cy="160934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b="1" dirty="0"/>
              <a:t>TECHNOLOGY</a:t>
            </a:r>
          </a:p>
          <a:p>
            <a:pPr marL="342900" indent="-342900">
              <a:buFont typeface="Arial" panose="020B0604020202020204" pitchFamily="34" charset="0"/>
              <a:buChar char="•"/>
            </a:pPr>
            <a:r>
              <a:rPr lang="en-US" b="1" dirty="0"/>
              <a:t>TRANSPORTATION</a:t>
            </a:r>
          </a:p>
          <a:p>
            <a:pPr marL="342900" indent="-342900">
              <a:buFont typeface="Arial" panose="020B0604020202020204" pitchFamily="34" charset="0"/>
              <a:buChar char="•"/>
            </a:pPr>
            <a:r>
              <a:rPr lang="en-US" b="1" dirty="0"/>
              <a:t>FOOD SERVICES</a:t>
            </a:r>
          </a:p>
        </p:txBody>
      </p:sp>
    </p:spTree>
    <p:extLst>
      <p:ext uri="{BB962C8B-B14F-4D97-AF65-F5344CB8AC3E}">
        <p14:creationId xmlns:p14="http://schemas.microsoft.com/office/powerpoint/2010/main" val="2329655610"/>
      </p:ext>
    </p:extLst>
  </p:cSld>
  <p:clrMapOvr>
    <a:masterClrMapping/>
  </p:clrMapOvr>
  <p:transition spd="slow">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8052"/>
            <a:ext cx="10058400" cy="1263489"/>
          </a:xfrm>
          <a:solidFill>
            <a:schemeClr val="accent4">
              <a:lumMod val="20000"/>
              <a:lumOff val="80000"/>
            </a:schemeClr>
          </a:solidFill>
        </p:spPr>
        <p:txBody>
          <a:bodyPr/>
          <a:lstStyle/>
          <a:p>
            <a:r>
              <a:rPr lang="en-US" b="1" dirty="0"/>
              <a:t>District Support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111</a:t>
            </a:fld>
            <a:endParaRPr lang="en-US" dirty="0"/>
          </a:p>
        </p:txBody>
      </p:sp>
      <p:pic>
        <p:nvPicPr>
          <p:cNvPr id="9" name="Picture 8" descr="C:\Users\Marlene\AppData\Local\Microsoft\Windows\Temporary Internet Files\Content.IE5\N6LU9B5Z\MC900325982[1].wmf"/>
          <p:cNvPicPr>
            <a:picLocks noChangeAspect="1" noChangeArrowheads="1"/>
          </p:cNvPicPr>
          <p:nvPr/>
        </p:nvPicPr>
        <p:blipFill>
          <a:blip r:embed="rId2" cstate="print"/>
          <a:srcRect/>
          <a:stretch>
            <a:fillRect/>
          </a:stretch>
        </p:blipFill>
        <p:spPr bwMode="auto">
          <a:xfrm>
            <a:off x="9689385" y="229716"/>
            <a:ext cx="1273529" cy="1280160"/>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3931077932"/>
              </p:ext>
            </p:extLst>
          </p:nvPr>
        </p:nvGraphicFramePr>
        <p:xfrm>
          <a:off x="1105171" y="1521941"/>
          <a:ext cx="10042618" cy="4668155"/>
        </p:xfrm>
        <a:graphic>
          <a:graphicData uri="http://schemas.openxmlformats.org/drawingml/2006/table">
            <a:tbl>
              <a:tblPr firstRow="1" bandRow="1">
                <a:tableStyleId>{5C22544A-7EE6-4342-B048-85BDC9FD1C3A}</a:tableStyleId>
              </a:tblPr>
              <a:tblGrid>
                <a:gridCol w="1437047">
                  <a:extLst>
                    <a:ext uri="{9D8B030D-6E8A-4147-A177-3AD203B41FA5}">
                      <a16:colId xmlns:a16="http://schemas.microsoft.com/office/drawing/2014/main" val="20000"/>
                    </a:ext>
                  </a:extLst>
                </a:gridCol>
                <a:gridCol w="1726684">
                  <a:extLst>
                    <a:ext uri="{9D8B030D-6E8A-4147-A177-3AD203B41FA5}">
                      <a16:colId xmlns:a16="http://schemas.microsoft.com/office/drawing/2014/main" val="20001"/>
                    </a:ext>
                  </a:extLst>
                </a:gridCol>
                <a:gridCol w="3030094">
                  <a:extLst>
                    <a:ext uri="{9D8B030D-6E8A-4147-A177-3AD203B41FA5}">
                      <a16:colId xmlns:a16="http://schemas.microsoft.com/office/drawing/2014/main" val="20002"/>
                    </a:ext>
                  </a:extLst>
                </a:gridCol>
                <a:gridCol w="1363288">
                  <a:extLst>
                    <a:ext uri="{9D8B030D-6E8A-4147-A177-3AD203B41FA5}">
                      <a16:colId xmlns:a16="http://schemas.microsoft.com/office/drawing/2014/main" val="20003"/>
                    </a:ext>
                  </a:extLst>
                </a:gridCol>
                <a:gridCol w="2485505">
                  <a:extLst>
                    <a:ext uri="{9D8B030D-6E8A-4147-A177-3AD203B41FA5}">
                      <a16:colId xmlns:a16="http://schemas.microsoft.com/office/drawing/2014/main" val="20004"/>
                    </a:ext>
                  </a:extLst>
                </a:gridCol>
              </a:tblGrid>
              <a:tr h="365760">
                <a:tc>
                  <a:txBody>
                    <a:bodyPr/>
                    <a:lstStyle/>
                    <a:p>
                      <a:r>
                        <a:rPr lang="en-US" dirty="0"/>
                        <a:t>Area</a:t>
                      </a:r>
                    </a:p>
                  </a:txBody>
                  <a:tcPr/>
                </a:tc>
                <a:tc>
                  <a:txBody>
                    <a:bodyPr/>
                    <a:lstStyle/>
                    <a:p>
                      <a:r>
                        <a:rPr lang="en-US" dirty="0"/>
                        <a:t>Name</a:t>
                      </a:r>
                    </a:p>
                  </a:txBody>
                  <a:tcPr/>
                </a:tc>
                <a:tc>
                  <a:txBody>
                    <a:bodyPr/>
                    <a:lstStyle/>
                    <a:p>
                      <a:r>
                        <a:rPr lang="en-US" dirty="0"/>
                        <a:t>Title</a:t>
                      </a:r>
                    </a:p>
                  </a:txBody>
                  <a:tcPr/>
                </a:tc>
                <a:tc>
                  <a:txBody>
                    <a:bodyPr/>
                    <a:lstStyle/>
                    <a:p>
                      <a:r>
                        <a:rPr lang="en-US" dirty="0"/>
                        <a:t>Telephone</a:t>
                      </a:r>
                    </a:p>
                  </a:txBody>
                  <a:tcPr/>
                </a:tc>
                <a:tc>
                  <a:txBody>
                    <a:bodyPr/>
                    <a:lstStyle/>
                    <a:p>
                      <a:r>
                        <a:rPr lang="en-US" sz="1600" dirty="0"/>
                        <a:t>Email  @bridgeportedu.net</a:t>
                      </a:r>
                    </a:p>
                  </a:txBody>
                  <a:tcPr/>
                </a:tc>
                <a:extLst>
                  <a:ext uri="{0D108BD9-81ED-4DB2-BD59-A6C34878D82A}">
                    <a16:rowId xmlns:a16="http://schemas.microsoft.com/office/drawing/2014/main" val="10000"/>
                  </a:ext>
                </a:extLst>
              </a:tr>
              <a:tr h="370840">
                <a:tc>
                  <a:txBody>
                    <a:bodyPr/>
                    <a:lstStyle/>
                    <a:p>
                      <a:r>
                        <a:rPr lang="en-US" sz="1600" b="1" dirty="0"/>
                        <a:t>Finance</a:t>
                      </a:r>
                    </a:p>
                  </a:txBody>
                  <a:tcPr/>
                </a:tc>
                <a:tc>
                  <a:txBody>
                    <a:bodyPr/>
                    <a:lstStyle/>
                    <a:p>
                      <a:r>
                        <a:rPr lang="en-US" sz="1600" dirty="0"/>
                        <a:t>Marlene Siegel</a:t>
                      </a:r>
                    </a:p>
                  </a:txBody>
                  <a:tcPr/>
                </a:tc>
                <a:tc>
                  <a:txBody>
                    <a:bodyPr/>
                    <a:lstStyle/>
                    <a:p>
                      <a:r>
                        <a:rPr lang="en-US" sz="1600" dirty="0"/>
                        <a:t>Chief</a:t>
                      </a:r>
                      <a:r>
                        <a:rPr lang="en-US" sz="1600" baseline="0" dirty="0"/>
                        <a:t> Financial Officer</a:t>
                      </a:r>
                      <a:endParaRPr lang="en-US" sz="1600" dirty="0"/>
                    </a:p>
                  </a:txBody>
                  <a:tcPr/>
                </a:tc>
                <a:tc>
                  <a:txBody>
                    <a:bodyPr/>
                    <a:lstStyle/>
                    <a:p>
                      <a:r>
                        <a:rPr lang="en-US" sz="1600" dirty="0"/>
                        <a:t>203-275-1013</a:t>
                      </a:r>
                    </a:p>
                  </a:txBody>
                  <a:tcPr/>
                </a:tc>
                <a:tc>
                  <a:txBody>
                    <a:bodyPr/>
                    <a:lstStyle/>
                    <a:p>
                      <a:r>
                        <a:rPr lang="en-US" sz="1600" dirty="0"/>
                        <a:t>msiegel@</a:t>
                      </a:r>
                    </a:p>
                  </a:txBody>
                  <a:tcPr/>
                </a:tc>
                <a:extLst>
                  <a:ext uri="{0D108BD9-81ED-4DB2-BD59-A6C34878D82A}">
                    <a16:rowId xmlns:a16="http://schemas.microsoft.com/office/drawing/2014/main" val="10001"/>
                  </a:ext>
                </a:extLst>
              </a:tr>
              <a:tr h="579120">
                <a:tc>
                  <a:txBody>
                    <a:bodyPr/>
                    <a:lstStyle/>
                    <a:p>
                      <a:r>
                        <a:rPr lang="en-US" sz="1600" b="1" dirty="0"/>
                        <a:t>Budget</a:t>
                      </a:r>
                    </a:p>
                  </a:txBody>
                  <a:tcPr/>
                </a:tc>
                <a:tc>
                  <a:txBody>
                    <a:bodyPr/>
                    <a:lstStyle/>
                    <a:p>
                      <a:r>
                        <a:rPr lang="en-US" sz="1600" dirty="0"/>
                        <a:t>Patricia St. Louis</a:t>
                      </a:r>
                    </a:p>
                  </a:txBody>
                  <a:tcPr/>
                </a:tc>
                <a:tc>
                  <a:txBody>
                    <a:bodyPr/>
                    <a:lstStyle/>
                    <a:p>
                      <a:r>
                        <a:rPr lang="en-US" sz="1600" dirty="0"/>
                        <a:t>Manager, Budget and Financial</a:t>
                      </a:r>
                      <a:r>
                        <a:rPr lang="en-US" sz="1600" baseline="0" dirty="0"/>
                        <a:t> Reporting</a:t>
                      </a:r>
                      <a:endParaRPr lang="en-US" sz="1600" dirty="0"/>
                    </a:p>
                  </a:txBody>
                  <a:tcPr/>
                </a:tc>
                <a:tc>
                  <a:txBody>
                    <a:bodyPr/>
                    <a:lstStyle/>
                    <a:p>
                      <a:r>
                        <a:rPr lang="en-US" sz="1600" dirty="0"/>
                        <a:t>203-275-1070</a:t>
                      </a:r>
                    </a:p>
                  </a:txBody>
                  <a:tcPr/>
                </a:tc>
                <a:tc>
                  <a:txBody>
                    <a:bodyPr/>
                    <a:lstStyle/>
                    <a:p>
                      <a:r>
                        <a:rPr lang="en-US" sz="1600"/>
                        <a:t>pstlouis@</a:t>
                      </a:r>
                      <a:endParaRPr lang="en-US" sz="1600" dirty="0"/>
                    </a:p>
                  </a:txBody>
                  <a:tcPr/>
                </a:tc>
                <a:extLst>
                  <a:ext uri="{0D108BD9-81ED-4DB2-BD59-A6C34878D82A}">
                    <a16:rowId xmlns:a16="http://schemas.microsoft.com/office/drawing/2014/main" val="10002"/>
                  </a:ext>
                </a:extLst>
              </a:tr>
              <a:tr h="579120">
                <a:tc>
                  <a:txBody>
                    <a:bodyPr/>
                    <a:lstStyle/>
                    <a:p>
                      <a:r>
                        <a:rPr lang="en-US" sz="1600" b="1" dirty="0"/>
                        <a:t>Grants</a:t>
                      </a:r>
                    </a:p>
                  </a:txBody>
                  <a:tcPr/>
                </a:tc>
                <a:tc>
                  <a:txBody>
                    <a:bodyPr/>
                    <a:lstStyle/>
                    <a:p>
                      <a:r>
                        <a:rPr lang="en-US" sz="1600" dirty="0"/>
                        <a:t>Nadira Clarke</a:t>
                      </a:r>
                    </a:p>
                  </a:txBody>
                  <a:tcPr/>
                </a:tc>
                <a:tc>
                  <a:txBody>
                    <a:bodyPr/>
                    <a:lstStyle/>
                    <a:p>
                      <a:r>
                        <a:rPr lang="en-US" sz="1600" dirty="0"/>
                        <a:t>Director, Grants Development &amp; Management</a:t>
                      </a:r>
                    </a:p>
                  </a:txBody>
                  <a:tcPr/>
                </a:tc>
                <a:tc>
                  <a:txBody>
                    <a:bodyPr/>
                    <a:lstStyle/>
                    <a:p>
                      <a:r>
                        <a:rPr lang="en-US" sz="1600" dirty="0"/>
                        <a:t>203-275-1065</a:t>
                      </a:r>
                    </a:p>
                  </a:txBody>
                  <a:tcPr/>
                </a:tc>
                <a:tc>
                  <a:txBody>
                    <a:bodyPr/>
                    <a:lstStyle/>
                    <a:p>
                      <a:r>
                        <a:rPr lang="en-US" sz="1600" dirty="0"/>
                        <a:t>nclarke1@</a:t>
                      </a:r>
                    </a:p>
                  </a:txBody>
                  <a:tcPr/>
                </a:tc>
                <a:extLst>
                  <a:ext uri="{0D108BD9-81ED-4DB2-BD59-A6C34878D82A}">
                    <a16:rowId xmlns:a16="http://schemas.microsoft.com/office/drawing/2014/main" val="10003"/>
                  </a:ext>
                </a:extLst>
              </a:tr>
              <a:tr h="370840">
                <a:tc>
                  <a:txBody>
                    <a:bodyPr/>
                    <a:lstStyle/>
                    <a:p>
                      <a:r>
                        <a:rPr lang="en-US" sz="1600" b="1" dirty="0"/>
                        <a:t>Grants</a:t>
                      </a:r>
                    </a:p>
                  </a:txBody>
                  <a:tcPr/>
                </a:tc>
                <a:tc>
                  <a:txBody>
                    <a:bodyPr/>
                    <a:lstStyle/>
                    <a:p>
                      <a:r>
                        <a:rPr lang="en-US" sz="1600" dirty="0"/>
                        <a:t>Andrea Broderick</a:t>
                      </a:r>
                    </a:p>
                  </a:txBody>
                  <a:tcPr/>
                </a:tc>
                <a:tc>
                  <a:txBody>
                    <a:bodyPr/>
                    <a:lstStyle/>
                    <a:p>
                      <a:r>
                        <a:rPr lang="en-US" sz="1600" dirty="0"/>
                        <a:t>Chief Accountant</a:t>
                      </a:r>
                    </a:p>
                  </a:txBody>
                  <a:tcPr/>
                </a:tc>
                <a:tc>
                  <a:txBody>
                    <a:bodyPr/>
                    <a:lstStyle/>
                    <a:p>
                      <a:r>
                        <a:rPr lang="en-US" sz="1600" dirty="0"/>
                        <a:t>203-275-1026</a:t>
                      </a:r>
                    </a:p>
                  </a:txBody>
                  <a:tcPr/>
                </a:tc>
                <a:tc>
                  <a:txBody>
                    <a:bodyPr/>
                    <a:lstStyle/>
                    <a:p>
                      <a:r>
                        <a:rPr lang="en-US" sz="1600" dirty="0"/>
                        <a:t>abroderick@</a:t>
                      </a:r>
                    </a:p>
                  </a:txBody>
                  <a:tcPr/>
                </a:tc>
                <a:extLst>
                  <a:ext uri="{0D108BD9-81ED-4DB2-BD59-A6C34878D82A}">
                    <a16:rowId xmlns:a16="http://schemas.microsoft.com/office/drawing/2014/main" val="10004"/>
                  </a:ext>
                </a:extLst>
              </a:tr>
              <a:tr h="370840">
                <a:tc>
                  <a:txBody>
                    <a:bodyPr/>
                    <a:lstStyle/>
                    <a:p>
                      <a:r>
                        <a:rPr lang="en-US" sz="1600" b="1" dirty="0"/>
                        <a:t>Payroll</a:t>
                      </a:r>
                    </a:p>
                  </a:txBody>
                  <a:tcPr/>
                </a:tc>
                <a:tc>
                  <a:txBody>
                    <a:bodyPr/>
                    <a:lstStyle/>
                    <a:p>
                      <a:r>
                        <a:rPr lang="en-US" sz="1600" dirty="0"/>
                        <a:t>Ulysses Jay Rogers</a:t>
                      </a:r>
                    </a:p>
                  </a:txBody>
                  <a:tcPr/>
                </a:tc>
                <a:tc>
                  <a:txBody>
                    <a:bodyPr/>
                    <a:lstStyle/>
                    <a:p>
                      <a:r>
                        <a:rPr lang="en-US" sz="1600" dirty="0"/>
                        <a:t>Director,</a:t>
                      </a:r>
                      <a:r>
                        <a:rPr lang="en-US" sz="1600" baseline="0" dirty="0"/>
                        <a:t> Payroll/Benefits</a:t>
                      </a:r>
                      <a:endParaRPr lang="en-US" sz="1600" dirty="0"/>
                    </a:p>
                  </a:txBody>
                  <a:tcPr/>
                </a:tc>
                <a:tc>
                  <a:txBody>
                    <a:bodyPr/>
                    <a:lstStyle/>
                    <a:p>
                      <a:r>
                        <a:rPr lang="en-US" sz="1600" dirty="0"/>
                        <a:t>203-275-1055</a:t>
                      </a:r>
                    </a:p>
                  </a:txBody>
                  <a:tcPr/>
                </a:tc>
                <a:tc>
                  <a:txBody>
                    <a:bodyPr/>
                    <a:lstStyle/>
                    <a:p>
                      <a:r>
                        <a:rPr lang="en-US" sz="1600" dirty="0" err="1"/>
                        <a:t>urogers</a:t>
                      </a:r>
                      <a:r>
                        <a:rPr lang="en-US" sz="1600" dirty="0"/>
                        <a:t>@</a:t>
                      </a:r>
                    </a:p>
                  </a:txBody>
                  <a:tcPr/>
                </a:tc>
                <a:extLst>
                  <a:ext uri="{0D108BD9-81ED-4DB2-BD59-A6C34878D82A}">
                    <a16:rowId xmlns:a16="http://schemas.microsoft.com/office/drawing/2014/main" val="10005"/>
                  </a:ext>
                </a:extLst>
              </a:tr>
              <a:tr h="370840">
                <a:tc>
                  <a:txBody>
                    <a:bodyPr/>
                    <a:lstStyle/>
                    <a:p>
                      <a:r>
                        <a:rPr lang="en-US" sz="1600" b="1" dirty="0"/>
                        <a:t>Business</a:t>
                      </a:r>
                    </a:p>
                  </a:txBody>
                  <a:tcPr/>
                </a:tc>
                <a:tc>
                  <a:txBody>
                    <a:bodyPr/>
                    <a:lstStyle/>
                    <a:p>
                      <a:r>
                        <a:rPr lang="en-US" sz="1600" dirty="0"/>
                        <a:t>Tony Pires</a:t>
                      </a:r>
                    </a:p>
                  </a:txBody>
                  <a:tcPr/>
                </a:tc>
                <a:tc>
                  <a:txBody>
                    <a:bodyPr/>
                    <a:lstStyle/>
                    <a:p>
                      <a:r>
                        <a:rPr lang="en-US" sz="1600" dirty="0"/>
                        <a:t>Manager, Business</a:t>
                      </a:r>
                      <a:r>
                        <a:rPr lang="en-US" sz="1600" baseline="0" dirty="0"/>
                        <a:t> Operations</a:t>
                      </a:r>
                      <a:endParaRPr lang="en-US" sz="1600" dirty="0"/>
                    </a:p>
                  </a:txBody>
                  <a:tcPr/>
                </a:tc>
                <a:tc>
                  <a:txBody>
                    <a:bodyPr/>
                    <a:lstStyle/>
                    <a:p>
                      <a:r>
                        <a:rPr lang="en-US" sz="1600" dirty="0"/>
                        <a:t>203-275-1299</a:t>
                      </a:r>
                    </a:p>
                  </a:txBody>
                  <a:tcPr/>
                </a:tc>
                <a:tc>
                  <a:txBody>
                    <a:bodyPr/>
                    <a:lstStyle/>
                    <a:p>
                      <a:r>
                        <a:rPr lang="en-US" sz="1600" dirty="0"/>
                        <a:t>tpires@</a:t>
                      </a:r>
                    </a:p>
                  </a:txBody>
                  <a:tcPr/>
                </a:tc>
                <a:extLst>
                  <a:ext uri="{0D108BD9-81ED-4DB2-BD59-A6C34878D82A}">
                    <a16:rowId xmlns:a16="http://schemas.microsoft.com/office/drawing/2014/main" val="10006"/>
                  </a:ext>
                </a:extLst>
              </a:tr>
              <a:tr h="339995">
                <a:tc>
                  <a:txBody>
                    <a:bodyPr/>
                    <a:lstStyle/>
                    <a:p>
                      <a:r>
                        <a:rPr lang="en-US" sz="1600" b="1" dirty="0"/>
                        <a:t>Business</a:t>
                      </a:r>
                    </a:p>
                  </a:txBody>
                  <a:tcPr/>
                </a:tc>
                <a:tc>
                  <a:txBody>
                    <a:bodyPr/>
                    <a:lstStyle/>
                    <a:p>
                      <a:r>
                        <a:rPr lang="en-US" sz="1600" dirty="0"/>
                        <a:t>Angelica Morales</a:t>
                      </a:r>
                    </a:p>
                  </a:txBody>
                  <a:tcPr/>
                </a:tc>
                <a:tc>
                  <a:txBody>
                    <a:bodyPr/>
                    <a:lstStyle/>
                    <a:p>
                      <a:r>
                        <a:rPr lang="en-US" sz="1600" dirty="0"/>
                        <a:t>Financial Management Supervisor</a:t>
                      </a:r>
                    </a:p>
                  </a:txBody>
                  <a:tcPr/>
                </a:tc>
                <a:tc>
                  <a:txBody>
                    <a:bodyPr/>
                    <a:lstStyle/>
                    <a:p>
                      <a:r>
                        <a:rPr lang="en-US" sz="1600" dirty="0"/>
                        <a:t>203-275-1071</a:t>
                      </a:r>
                    </a:p>
                  </a:txBody>
                  <a:tcPr/>
                </a:tc>
                <a:tc>
                  <a:txBody>
                    <a:bodyPr/>
                    <a:lstStyle/>
                    <a:p>
                      <a:r>
                        <a:rPr lang="en-US" sz="1600" dirty="0" err="1"/>
                        <a:t>amorales</a:t>
                      </a:r>
                      <a:r>
                        <a:rPr lang="en-US" sz="1600" dirty="0"/>
                        <a:t>@</a:t>
                      </a:r>
                    </a:p>
                  </a:txBody>
                  <a:tcPr/>
                </a:tc>
                <a:extLst>
                  <a:ext uri="{0D108BD9-81ED-4DB2-BD59-A6C34878D82A}">
                    <a16:rowId xmlns:a16="http://schemas.microsoft.com/office/drawing/2014/main" val="10007"/>
                  </a:ext>
                </a:extLst>
              </a:tr>
              <a:tr h="370840">
                <a:tc>
                  <a:txBody>
                    <a:bodyPr/>
                    <a:lstStyle/>
                    <a:p>
                      <a:r>
                        <a:rPr lang="en-US" sz="1600" b="1" dirty="0"/>
                        <a:t>Technology</a:t>
                      </a:r>
                    </a:p>
                  </a:txBody>
                  <a:tcPr/>
                </a:tc>
                <a:tc>
                  <a:txBody>
                    <a:bodyPr/>
                    <a:lstStyle/>
                    <a:p>
                      <a:r>
                        <a:rPr lang="en-US" sz="1600" dirty="0"/>
                        <a:t>Jeffrey Postolowski</a:t>
                      </a:r>
                    </a:p>
                  </a:txBody>
                  <a:tcPr/>
                </a:tc>
                <a:tc>
                  <a:txBody>
                    <a:bodyPr/>
                    <a:lstStyle/>
                    <a:p>
                      <a:r>
                        <a:rPr lang="en-US" sz="1600" dirty="0"/>
                        <a:t>Director, Technology Services</a:t>
                      </a:r>
                    </a:p>
                  </a:txBody>
                  <a:tcPr/>
                </a:tc>
                <a:tc>
                  <a:txBody>
                    <a:bodyPr/>
                    <a:lstStyle/>
                    <a:p>
                      <a:r>
                        <a:rPr lang="en-US" sz="1600" dirty="0"/>
                        <a:t>203-275-1137</a:t>
                      </a:r>
                    </a:p>
                  </a:txBody>
                  <a:tcPr/>
                </a:tc>
                <a:tc>
                  <a:txBody>
                    <a:bodyPr/>
                    <a:lstStyle/>
                    <a:p>
                      <a:r>
                        <a:rPr lang="en-US" sz="1600" dirty="0"/>
                        <a:t>jpostolowski@</a:t>
                      </a:r>
                    </a:p>
                  </a:txBody>
                  <a:tcPr/>
                </a:tc>
                <a:extLst>
                  <a:ext uri="{0D108BD9-81ED-4DB2-BD59-A6C34878D82A}">
                    <a16:rowId xmlns:a16="http://schemas.microsoft.com/office/drawing/2014/main" val="3011193334"/>
                  </a:ext>
                </a:extLst>
              </a:tr>
              <a:tr h="370840">
                <a:tc>
                  <a:txBody>
                    <a:bodyPr/>
                    <a:lstStyle/>
                    <a:p>
                      <a:r>
                        <a:rPr lang="en-US" sz="1600" b="1" dirty="0"/>
                        <a:t>Transportation</a:t>
                      </a:r>
                    </a:p>
                  </a:txBody>
                  <a:tcPr/>
                </a:tc>
                <a:tc>
                  <a:txBody>
                    <a:bodyPr/>
                    <a:lstStyle/>
                    <a:p>
                      <a:r>
                        <a:rPr lang="en-US" sz="1600" dirty="0"/>
                        <a:t>George Ocasio</a:t>
                      </a:r>
                    </a:p>
                  </a:txBody>
                  <a:tcPr/>
                </a:tc>
                <a:tc>
                  <a:txBody>
                    <a:bodyPr/>
                    <a:lstStyle/>
                    <a:p>
                      <a:r>
                        <a:rPr lang="en-US" sz="1600" dirty="0"/>
                        <a:t>Transportation Specialist</a:t>
                      </a:r>
                    </a:p>
                  </a:txBody>
                  <a:tcPr/>
                </a:tc>
                <a:tc>
                  <a:txBody>
                    <a:bodyPr/>
                    <a:lstStyle/>
                    <a:p>
                      <a:r>
                        <a:rPr lang="en-US" sz="1600" dirty="0"/>
                        <a:t>203-275-1020</a:t>
                      </a:r>
                    </a:p>
                  </a:txBody>
                  <a:tcPr/>
                </a:tc>
                <a:tc>
                  <a:txBody>
                    <a:bodyPr/>
                    <a:lstStyle/>
                    <a:p>
                      <a:r>
                        <a:rPr lang="en-US" sz="1600" dirty="0" err="1"/>
                        <a:t>gocasio</a:t>
                      </a:r>
                      <a:r>
                        <a:rPr lang="en-US" sz="1600" dirty="0"/>
                        <a:t>@</a:t>
                      </a:r>
                    </a:p>
                  </a:txBody>
                  <a:tcPr/>
                </a:tc>
                <a:extLst>
                  <a:ext uri="{0D108BD9-81ED-4DB2-BD59-A6C34878D82A}">
                    <a16:rowId xmlns:a16="http://schemas.microsoft.com/office/drawing/2014/main" val="10008"/>
                  </a:ext>
                </a:extLst>
              </a:tr>
              <a:tr h="370840">
                <a:tc>
                  <a:txBody>
                    <a:bodyPr/>
                    <a:lstStyle/>
                    <a:p>
                      <a:r>
                        <a:rPr lang="en-US" sz="1600" b="1" dirty="0"/>
                        <a:t>Food Services</a:t>
                      </a:r>
                    </a:p>
                  </a:txBody>
                  <a:tcPr/>
                </a:tc>
                <a:tc>
                  <a:txBody>
                    <a:bodyPr/>
                    <a:lstStyle/>
                    <a:p>
                      <a:r>
                        <a:rPr lang="en-US" sz="1600" dirty="0"/>
                        <a:t>Keoma Steele</a:t>
                      </a:r>
                    </a:p>
                  </a:txBody>
                  <a:tcPr/>
                </a:tc>
                <a:tc>
                  <a:txBody>
                    <a:bodyPr/>
                    <a:lstStyle/>
                    <a:p>
                      <a:r>
                        <a:rPr lang="en-US" sz="1600" dirty="0"/>
                        <a:t>Director,</a:t>
                      </a:r>
                      <a:r>
                        <a:rPr lang="en-US" sz="1600" baseline="0" dirty="0"/>
                        <a:t> Food/Nutrition </a:t>
                      </a:r>
                      <a:r>
                        <a:rPr lang="en-US" sz="1600" dirty="0"/>
                        <a:t>Services</a:t>
                      </a:r>
                    </a:p>
                  </a:txBody>
                  <a:tcPr/>
                </a:tc>
                <a:tc>
                  <a:txBody>
                    <a:bodyPr/>
                    <a:lstStyle/>
                    <a:p>
                      <a:r>
                        <a:rPr lang="en-US" sz="1600" dirty="0"/>
                        <a:t>203-275-1201</a:t>
                      </a:r>
                    </a:p>
                  </a:txBody>
                  <a:tcPr/>
                </a:tc>
                <a:tc>
                  <a:txBody>
                    <a:bodyPr/>
                    <a:lstStyle/>
                    <a:p>
                      <a:r>
                        <a:rPr lang="en-US" sz="1600" dirty="0" err="1"/>
                        <a:t>ksteele</a:t>
                      </a:r>
                      <a:r>
                        <a:rPr lang="en-US" sz="1600" dirty="0"/>
                        <a:t>@</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17875560"/>
      </p:ext>
    </p:extLst>
  </p:cSld>
  <p:clrMapOvr>
    <a:masterClrMapping/>
  </p:clrMapOvr>
  <p:transition spd="slow">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8051"/>
            <a:ext cx="10058400" cy="1450757"/>
          </a:xfrm>
          <a:solidFill>
            <a:schemeClr val="accent4">
              <a:lumMod val="20000"/>
              <a:lumOff val="80000"/>
            </a:schemeClr>
          </a:solidFill>
        </p:spPr>
        <p:txBody>
          <a:bodyPr/>
          <a:lstStyle/>
          <a:p>
            <a:r>
              <a:rPr lang="en-US" b="1" dirty="0"/>
              <a:t>Business/Grants Office Support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112</a:t>
            </a:fld>
            <a:endParaRPr lang="en-US" dirty="0"/>
          </a:p>
        </p:txBody>
      </p:sp>
      <p:pic>
        <p:nvPicPr>
          <p:cNvPr id="9" name="Picture 8" descr="C:\Users\Marlene\AppData\Local\Microsoft\Windows\Temporary Internet Files\Content.IE5\N6LU9B5Z\MC900325982[1].wmf"/>
          <p:cNvPicPr>
            <a:picLocks noChangeAspect="1" noChangeArrowheads="1"/>
          </p:cNvPicPr>
          <p:nvPr/>
        </p:nvPicPr>
        <p:blipFill>
          <a:blip r:embed="rId2" cstate="print"/>
          <a:srcRect/>
          <a:stretch>
            <a:fillRect/>
          </a:stretch>
        </p:blipFill>
        <p:spPr bwMode="auto">
          <a:xfrm>
            <a:off x="9709061" y="323349"/>
            <a:ext cx="1273529" cy="1280160"/>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2810949754"/>
              </p:ext>
            </p:extLst>
          </p:nvPr>
        </p:nvGraphicFramePr>
        <p:xfrm>
          <a:off x="1151656" y="1774106"/>
          <a:ext cx="10004024" cy="3729888"/>
        </p:xfrm>
        <a:graphic>
          <a:graphicData uri="http://schemas.openxmlformats.org/drawingml/2006/table">
            <a:tbl>
              <a:tblPr firstRow="1" bandRow="1">
                <a:tableStyleId>{5C22544A-7EE6-4342-B048-85BDC9FD1C3A}</a:tableStyleId>
              </a:tblPr>
              <a:tblGrid>
                <a:gridCol w="340344">
                  <a:extLst>
                    <a:ext uri="{9D8B030D-6E8A-4147-A177-3AD203B41FA5}">
                      <a16:colId xmlns:a16="http://schemas.microsoft.com/office/drawing/2014/main" val="20000"/>
                    </a:ext>
                  </a:extLst>
                </a:gridCol>
                <a:gridCol w="1825309">
                  <a:extLst>
                    <a:ext uri="{9D8B030D-6E8A-4147-A177-3AD203B41FA5}">
                      <a16:colId xmlns:a16="http://schemas.microsoft.com/office/drawing/2014/main" val="20001"/>
                    </a:ext>
                  </a:extLst>
                </a:gridCol>
                <a:gridCol w="2253115">
                  <a:extLst>
                    <a:ext uri="{9D8B030D-6E8A-4147-A177-3AD203B41FA5}">
                      <a16:colId xmlns:a16="http://schemas.microsoft.com/office/drawing/2014/main" val="20002"/>
                    </a:ext>
                  </a:extLst>
                </a:gridCol>
                <a:gridCol w="1704266">
                  <a:extLst>
                    <a:ext uri="{9D8B030D-6E8A-4147-A177-3AD203B41FA5}">
                      <a16:colId xmlns:a16="http://schemas.microsoft.com/office/drawing/2014/main" val="20003"/>
                    </a:ext>
                  </a:extLst>
                </a:gridCol>
                <a:gridCol w="1556573">
                  <a:extLst>
                    <a:ext uri="{9D8B030D-6E8A-4147-A177-3AD203B41FA5}">
                      <a16:colId xmlns:a16="http://schemas.microsoft.com/office/drawing/2014/main" val="20006"/>
                    </a:ext>
                  </a:extLst>
                </a:gridCol>
                <a:gridCol w="2324417">
                  <a:extLst>
                    <a:ext uri="{9D8B030D-6E8A-4147-A177-3AD203B41FA5}">
                      <a16:colId xmlns:a16="http://schemas.microsoft.com/office/drawing/2014/main" val="20007"/>
                    </a:ext>
                  </a:extLst>
                </a:gridCol>
              </a:tblGrid>
              <a:tr h="651408">
                <a:tc>
                  <a:txBody>
                    <a:bodyPr/>
                    <a:lstStyle/>
                    <a:p>
                      <a:r>
                        <a:rPr lang="en-US" dirty="0"/>
                        <a:t>#</a:t>
                      </a:r>
                    </a:p>
                  </a:txBody>
                  <a:tcPr/>
                </a:tc>
                <a:tc>
                  <a:txBody>
                    <a:bodyPr/>
                    <a:lstStyle/>
                    <a:p>
                      <a:r>
                        <a:rPr lang="en-US" dirty="0"/>
                        <a:t>Name</a:t>
                      </a:r>
                    </a:p>
                  </a:txBody>
                  <a:tcPr/>
                </a:tc>
                <a:tc>
                  <a:txBody>
                    <a:bodyPr/>
                    <a:lstStyle/>
                    <a:p>
                      <a:r>
                        <a:rPr lang="en-US" dirty="0"/>
                        <a:t>Title</a:t>
                      </a:r>
                    </a:p>
                  </a:txBody>
                  <a:tcPr/>
                </a:tc>
                <a:tc>
                  <a:txBody>
                    <a:bodyPr/>
                    <a:lstStyle/>
                    <a:p>
                      <a:r>
                        <a:rPr lang="en-US" sz="1600" dirty="0"/>
                        <a:t>Area</a:t>
                      </a:r>
                    </a:p>
                  </a:txBody>
                  <a:tcPr/>
                </a:tc>
                <a:tc>
                  <a:txBody>
                    <a:bodyPr/>
                    <a:lstStyle/>
                    <a:p>
                      <a:r>
                        <a:rPr lang="en-US" sz="1600" dirty="0"/>
                        <a:t>Telephone</a:t>
                      </a:r>
                    </a:p>
                  </a:txBody>
                  <a:tcPr/>
                </a:tc>
                <a:tc>
                  <a:txBody>
                    <a:bodyPr/>
                    <a:lstStyle/>
                    <a:p>
                      <a:r>
                        <a:rPr lang="en-US" sz="1600" dirty="0"/>
                        <a:t>Email</a:t>
                      </a:r>
                    </a:p>
                    <a:p>
                      <a:r>
                        <a:rPr lang="en-US" sz="1600" dirty="0"/>
                        <a:t>@bridgeportedu.net</a:t>
                      </a:r>
                    </a:p>
                  </a:txBody>
                  <a:tcPr/>
                </a:tc>
                <a:extLst>
                  <a:ext uri="{0D108BD9-81ED-4DB2-BD59-A6C34878D82A}">
                    <a16:rowId xmlns:a16="http://schemas.microsoft.com/office/drawing/2014/main" val="10000"/>
                  </a:ext>
                </a:extLst>
              </a:tr>
              <a:tr h="370840">
                <a:tc>
                  <a:txBody>
                    <a:bodyPr/>
                    <a:lstStyle/>
                    <a:p>
                      <a:r>
                        <a:rPr lang="en-US" sz="1400" b="1" dirty="0"/>
                        <a:t>1</a:t>
                      </a:r>
                    </a:p>
                  </a:txBody>
                  <a:tcPr/>
                </a:tc>
                <a:tc>
                  <a:txBody>
                    <a:bodyPr/>
                    <a:lstStyle/>
                    <a:p>
                      <a:r>
                        <a:rPr lang="en-US" sz="1400" dirty="0"/>
                        <a:t>Angelica</a:t>
                      </a:r>
                      <a:r>
                        <a:rPr lang="en-US" sz="1400" baseline="0" dirty="0"/>
                        <a:t> Morales</a:t>
                      </a:r>
                      <a:endParaRPr lang="en-US" sz="1400" dirty="0"/>
                    </a:p>
                  </a:txBody>
                  <a:tcPr/>
                </a:tc>
                <a:tc>
                  <a:txBody>
                    <a:bodyPr/>
                    <a:lstStyle/>
                    <a:p>
                      <a:r>
                        <a:rPr lang="en-US" sz="1400" dirty="0"/>
                        <a:t>Financial Management Supervisor</a:t>
                      </a:r>
                    </a:p>
                  </a:txBody>
                  <a:tcPr/>
                </a:tc>
                <a:tc>
                  <a:txBody>
                    <a:bodyPr/>
                    <a:lstStyle/>
                    <a:p>
                      <a:r>
                        <a:rPr lang="en-US" sz="1400" dirty="0"/>
                        <a:t>Business Office</a:t>
                      </a:r>
                    </a:p>
                  </a:txBody>
                  <a:tcPr/>
                </a:tc>
                <a:tc>
                  <a:txBody>
                    <a:bodyPr/>
                    <a:lstStyle/>
                    <a:p>
                      <a:r>
                        <a:rPr lang="en-US" sz="1400" dirty="0"/>
                        <a:t>203-275-1071</a:t>
                      </a:r>
                    </a:p>
                  </a:txBody>
                  <a:tcPr/>
                </a:tc>
                <a:tc>
                  <a:txBody>
                    <a:bodyPr/>
                    <a:lstStyle/>
                    <a:p>
                      <a:r>
                        <a:rPr lang="en-US" sz="1400" dirty="0"/>
                        <a:t>amorales@</a:t>
                      </a:r>
                    </a:p>
                  </a:txBody>
                  <a:tcPr/>
                </a:tc>
                <a:extLst>
                  <a:ext uri="{0D108BD9-81ED-4DB2-BD59-A6C34878D82A}">
                    <a16:rowId xmlns:a16="http://schemas.microsoft.com/office/drawing/2014/main" val="10001"/>
                  </a:ext>
                </a:extLst>
              </a:tr>
              <a:tr h="487680">
                <a:tc>
                  <a:txBody>
                    <a:bodyPr/>
                    <a:lstStyle/>
                    <a:p>
                      <a:r>
                        <a:rPr lang="en-US" sz="1400" b="1" dirty="0"/>
                        <a:t>2</a:t>
                      </a:r>
                    </a:p>
                  </a:txBody>
                  <a:tcPr/>
                </a:tc>
                <a:tc>
                  <a:txBody>
                    <a:bodyPr/>
                    <a:lstStyle/>
                    <a:p>
                      <a:r>
                        <a:rPr lang="en-US" sz="1400" dirty="0"/>
                        <a:t>Jacqueline Duenges</a:t>
                      </a:r>
                    </a:p>
                  </a:txBody>
                  <a:tcPr/>
                </a:tc>
                <a:tc>
                  <a:txBody>
                    <a:bodyPr/>
                    <a:lstStyle/>
                    <a:p>
                      <a:r>
                        <a:rPr lang="en-US" sz="1400" dirty="0"/>
                        <a:t>Accounting Assistant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All book orders</a:t>
                      </a:r>
                    </a:p>
                  </a:txBody>
                  <a:tcPr/>
                </a:tc>
                <a:tc>
                  <a:txBody>
                    <a:bodyPr/>
                    <a:lstStyle/>
                    <a:p>
                      <a:r>
                        <a:rPr lang="en-US" sz="1400"/>
                        <a:t>203-275-1068</a:t>
                      </a:r>
                      <a:endParaRPr lang="en-US" sz="1400" dirty="0"/>
                    </a:p>
                  </a:txBody>
                  <a:tcPr/>
                </a:tc>
                <a:tc>
                  <a:txBody>
                    <a:bodyPr/>
                    <a:lstStyle/>
                    <a:p>
                      <a:r>
                        <a:rPr lang="en-US" sz="1400" dirty="0" err="1"/>
                        <a:t>jduenges</a:t>
                      </a:r>
                      <a:r>
                        <a:rPr lang="en-US" sz="1400" dirty="0"/>
                        <a:t>@</a:t>
                      </a:r>
                    </a:p>
                  </a:txBody>
                  <a:tcPr/>
                </a:tc>
                <a:extLst>
                  <a:ext uri="{0D108BD9-81ED-4DB2-BD59-A6C34878D82A}">
                    <a16:rowId xmlns:a16="http://schemas.microsoft.com/office/drawing/2014/main" val="10002"/>
                  </a:ext>
                </a:extLst>
              </a:tr>
              <a:tr h="487680">
                <a:tc>
                  <a:txBody>
                    <a:bodyPr/>
                    <a:lstStyle/>
                    <a:p>
                      <a:r>
                        <a:rPr lang="en-US" sz="1400" b="1" dirty="0"/>
                        <a:t>3</a:t>
                      </a:r>
                    </a:p>
                  </a:txBody>
                  <a:tcPr/>
                </a:tc>
                <a:tc>
                  <a:txBody>
                    <a:bodyPr/>
                    <a:lstStyle/>
                    <a:p>
                      <a:r>
                        <a:rPr lang="en-US" sz="1400" dirty="0"/>
                        <a:t>Leticia Rivera</a:t>
                      </a:r>
                    </a:p>
                  </a:txBody>
                  <a:tcPr/>
                </a:tc>
                <a:tc>
                  <a:txBody>
                    <a:bodyPr/>
                    <a:lstStyle/>
                    <a:p>
                      <a:r>
                        <a:rPr lang="en-US" sz="1400" dirty="0"/>
                        <a:t>Financial Management Specialist</a:t>
                      </a:r>
                    </a:p>
                  </a:txBody>
                  <a:tcPr/>
                </a:tc>
                <a:tc>
                  <a:txBody>
                    <a:bodyPr/>
                    <a:lstStyle/>
                    <a:p>
                      <a:r>
                        <a:rPr lang="en-US" sz="1400" dirty="0"/>
                        <a:t>Transportation orders</a:t>
                      </a:r>
                    </a:p>
                  </a:txBody>
                  <a:tcPr/>
                </a:tc>
                <a:tc>
                  <a:txBody>
                    <a:bodyPr/>
                    <a:lstStyle/>
                    <a:p>
                      <a:r>
                        <a:rPr lang="en-US" sz="1400" dirty="0"/>
                        <a:t>203-275-1072</a:t>
                      </a:r>
                    </a:p>
                  </a:txBody>
                  <a:tcPr/>
                </a:tc>
                <a:tc>
                  <a:txBody>
                    <a:bodyPr/>
                    <a:lstStyle/>
                    <a:p>
                      <a:r>
                        <a:rPr lang="en-US" sz="1400" dirty="0"/>
                        <a:t>lrivera3@</a:t>
                      </a:r>
                    </a:p>
                  </a:txBody>
                  <a:tcPr/>
                </a:tc>
                <a:extLst>
                  <a:ext uri="{0D108BD9-81ED-4DB2-BD59-A6C34878D82A}">
                    <a16:rowId xmlns:a16="http://schemas.microsoft.com/office/drawing/2014/main" val="2955708472"/>
                  </a:ext>
                </a:extLst>
              </a:tr>
              <a:tr h="518160">
                <a:tc>
                  <a:txBody>
                    <a:bodyPr/>
                    <a:lstStyle/>
                    <a:p>
                      <a:r>
                        <a:rPr lang="en-US" sz="1400" b="1" dirty="0"/>
                        <a:t>4</a:t>
                      </a:r>
                    </a:p>
                  </a:txBody>
                  <a:tcPr/>
                </a:tc>
                <a:tc>
                  <a:txBody>
                    <a:bodyPr/>
                    <a:lstStyle/>
                    <a:p>
                      <a:r>
                        <a:rPr lang="en-US" sz="1400" dirty="0"/>
                        <a:t>Terri Melchionno</a:t>
                      </a:r>
                    </a:p>
                  </a:txBody>
                  <a:tcPr/>
                </a:tc>
                <a:tc>
                  <a:txBody>
                    <a:bodyPr/>
                    <a:lstStyle/>
                    <a:p>
                      <a:r>
                        <a:rPr lang="en-US" sz="1400" dirty="0"/>
                        <a:t>Hourly Business Specialist</a:t>
                      </a:r>
                    </a:p>
                  </a:txBody>
                  <a:tcPr/>
                </a:tc>
                <a:tc>
                  <a:txBody>
                    <a:bodyPr/>
                    <a:lstStyle/>
                    <a:p>
                      <a:r>
                        <a:rPr lang="en-US" sz="1400" dirty="0"/>
                        <a:t>ESSER grant support</a:t>
                      </a:r>
                    </a:p>
                  </a:txBody>
                  <a:tcPr/>
                </a:tc>
                <a:tc>
                  <a:txBody>
                    <a:bodyPr/>
                    <a:lstStyle/>
                    <a:p>
                      <a:r>
                        <a:rPr lang="en-US" sz="1400" dirty="0"/>
                        <a:t>203-275-1068</a:t>
                      </a:r>
                    </a:p>
                  </a:txBody>
                  <a:tcPr/>
                </a:tc>
                <a:tc>
                  <a:txBody>
                    <a:bodyPr/>
                    <a:lstStyle/>
                    <a:p>
                      <a:r>
                        <a:rPr lang="en-US" sz="1400" dirty="0"/>
                        <a:t>tmelchionno@</a:t>
                      </a:r>
                    </a:p>
                  </a:txBody>
                  <a:tcPr/>
                </a:tc>
                <a:extLst>
                  <a:ext uri="{0D108BD9-81ED-4DB2-BD59-A6C34878D82A}">
                    <a16:rowId xmlns:a16="http://schemas.microsoft.com/office/drawing/2014/main" val="419639348"/>
                  </a:ext>
                </a:extLst>
              </a:tr>
              <a:tr h="259080">
                <a:tc>
                  <a:txBody>
                    <a:bodyPr/>
                    <a:lstStyle/>
                    <a:p>
                      <a:r>
                        <a:rPr lang="en-US" sz="1400" b="1" dirty="0"/>
                        <a:t>5</a:t>
                      </a:r>
                    </a:p>
                  </a:txBody>
                  <a:tcPr/>
                </a:tc>
                <a:tc>
                  <a:txBody>
                    <a:bodyPr/>
                    <a:lstStyle/>
                    <a:p>
                      <a:r>
                        <a:rPr lang="en-US" sz="1400" dirty="0"/>
                        <a:t>Shakira Watson</a:t>
                      </a:r>
                    </a:p>
                  </a:txBody>
                  <a:tcPr/>
                </a:tc>
                <a:tc>
                  <a:txBody>
                    <a:bodyPr/>
                    <a:lstStyle/>
                    <a:p>
                      <a:r>
                        <a:rPr lang="en-US" sz="1400" dirty="0"/>
                        <a:t>Manager, Grants Financial Operations</a:t>
                      </a:r>
                    </a:p>
                  </a:txBody>
                  <a:tcPr/>
                </a:tc>
                <a:tc>
                  <a:txBody>
                    <a:bodyPr/>
                    <a:lstStyle/>
                    <a:p>
                      <a:r>
                        <a:rPr lang="en-US" sz="1400" dirty="0"/>
                        <a:t>Fiscal</a:t>
                      </a:r>
                      <a:r>
                        <a:rPr lang="en-US" sz="1400" baseline="0" dirty="0"/>
                        <a:t> Grant Reports</a:t>
                      </a:r>
                      <a:endParaRPr lang="en-US" sz="1400" dirty="0"/>
                    </a:p>
                  </a:txBody>
                  <a:tcPr/>
                </a:tc>
                <a:tc>
                  <a:txBody>
                    <a:bodyPr/>
                    <a:lstStyle/>
                    <a:p>
                      <a:r>
                        <a:rPr lang="en-US" sz="1400" dirty="0"/>
                        <a:t>203-275-1025</a:t>
                      </a:r>
                    </a:p>
                  </a:txBody>
                  <a:tcPr/>
                </a:tc>
                <a:tc>
                  <a:txBody>
                    <a:bodyPr/>
                    <a:lstStyle/>
                    <a:p>
                      <a:r>
                        <a:rPr lang="en-US" sz="1400" dirty="0"/>
                        <a:t>swatson1@</a:t>
                      </a:r>
                    </a:p>
                  </a:txBody>
                  <a:tcPr/>
                </a:tc>
                <a:extLst>
                  <a:ext uri="{0D108BD9-81ED-4DB2-BD59-A6C34878D82A}">
                    <a16:rowId xmlns:a16="http://schemas.microsoft.com/office/drawing/2014/main" val="3276840260"/>
                  </a:ext>
                </a:extLst>
              </a:tr>
              <a:tr h="518160">
                <a:tc>
                  <a:txBody>
                    <a:bodyPr/>
                    <a:lstStyle/>
                    <a:p>
                      <a:r>
                        <a:rPr lang="en-US" sz="1400" b="1" dirty="0"/>
                        <a:t>6</a:t>
                      </a:r>
                    </a:p>
                  </a:txBody>
                  <a:tcPr/>
                </a:tc>
                <a:tc>
                  <a:txBody>
                    <a:bodyPr/>
                    <a:lstStyle/>
                    <a:p>
                      <a:r>
                        <a:rPr lang="en-US" sz="1400" dirty="0"/>
                        <a:t>Tina Cortello</a:t>
                      </a:r>
                    </a:p>
                  </a:txBody>
                  <a:tcPr/>
                </a:tc>
                <a:tc>
                  <a:txBody>
                    <a:bodyPr/>
                    <a:lstStyle/>
                    <a:p>
                      <a:r>
                        <a:rPr lang="en-US" sz="1400" dirty="0"/>
                        <a:t>Grants Support Partner</a:t>
                      </a:r>
                    </a:p>
                  </a:txBody>
                  <a:tcPr/>
                </a:tc>
                <a:tc>
                  <a:txBody>
                    <a:bodyPr/>
                    <a:lstStyle/>
                    <a:p>
                      <a:r>
                        <a:rPr lang="en-US" sz="1400" dirty="0"/>
                        <a:t>PP, P-9S,</a:t>
                      </a:r>
                      <a:r>
                        <a:rPr lang="en-US" sz="1400" baseline="0" dirty="0"/>
                        <a:t> P-10</a:t>
                      </a:r>
                      <a:endParaRPr lang="en-US" sz="1400" dirty="0"/>
                    </a:p>
                  </a:txBody>
                  <a:tcPr/>
                </a:tc>
                <a:tc>
                  <a:txBody>
                    <a:bodyPr/>
                    <a:lstStyle/>
                    <a:p>
                      <a:r>
                        <a:rPr lang="en-US" sz="1400" dirty="0"/>
                        <a:t>203-275-1025</a:t>
                      </a:r>
                    </a:p>
                  </a:txBody>
                  <a:tcPr/>
                </a:tc>
                <a:tc>
                  <a:txBody>
                    <a:bodyPr/>
                    <a:lstStyle/>
                    <a:p>
                      <a:r>
                        <a:rPr lang="en-US" sz="1400" dirty="0"/>
                        <a:t>tcortello@</a:t>
                      </a:r>
                    </a:p>
                  </a:txBody>
                  <a:tcPr/>
                </a:tc>
                <a:extLst>
                  <a:ext uri="{0D108BD9-81ED-4DB2-BD59-A6C34878D82A}">
                    <a16:rowId xmlns:a16="http://schemas.microsoft.com/office/drawing/2014/main" val="1875459207"/>
                  </a:ext>
                </a:extLst>
              </a:tr>
            </a:tbl>
          </a:graphicData>
        </a:graphic>
      </p:graphicFrame>
      <p:sp>
        <p:nvSpPr>
          <p:cNvPr id="7" name="TextBox 6"/>
          <p:cNvSpPr txBox="1"/>
          <p:nvPr/>
        </p:nvSpPr>
        <p:spPr>
          <a:xfrm>
            <a:off x="1094852" y="5968243"/>
            <a:ext cx="3471483"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chemeClr val="accent2">
                    <a:lumMod val="75000"/>
                  </a:schemeClr>
                </a:solidFill>
              </a:rPr>
              <a:t>PP = Parent Engagement Budget Plan</a:t>
            </a:r>
          </a:p>
        </p:txBody>
      </p:sp>
    </p:spTree>
    <p:extLst>
      <p:ext uri="{BB962C8B-B14F-4D97-AF65-F5344CB8AC3E}">
        <p14:creationId xmlns:p14="http://schemas.microsoft.com/office/powerpoint/2010/main" val="2022721517"/>
      </p:ext>
    </p:extLst>
  </p:cSld>
  <p:clrMapOvr>
    <a:masterClrMapping/>
  </p:clrMapOvr>
  <p:transition spd="slow">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23" y="1816662"/>
            <a:ext cx="10058400" cy="2492266"/>
          </a:xfrm>
          <a:solidFill>
            <a:schemeClr val="accent4">
              <a:lumMod val="20000"/>
              <a:lumOff val="80000"/>
            </a:schemeClr>
          </a:solidFill>
        </p:spPr>
        <p:txBody>
          <a:bodyPr>
            <a:normAutofit/>
          </a:bodyPr>
          <a:lstStyle/>
          <a:p>
            <a:r>
              <a:rPr lang="en-US" sz="7600" b="1" dirty="0"/>
              <a:t>APPENDIX</a:t>
            </a:r>
          </a:p>
        </p:txBody>
      </p:sp>
      <p:sp>
        <p:nvSpPr>
          <p:cNvPr id="3" name="Text Placeholder 2"/>
          <p:cNvSpPr>
            <a:spLocks noGrp="1"/>
          </p:cNvSpPr>
          <p:nvPr>
            <p:ph type="body" idx="1"/>
          </p:nvPr>
        </p:nvSpPr>
        <p:spPr>
          <a:xfrm>
            <a:off x="1097280" y="4453128"/>
            <a:ext cx="10058400" cy="1425158"/>
          </a:xfrm>
        </p:spPr>
        <p:txBody>
          <a:bodyPr>
            <a:normAutofit lnSpcReduction="10000"/>
          </a:bodyPr>
          <a:lstStyle/>
          <a:p>
            <a:pPr marL="342900" indent="-342900">
              <a:buFont typeface="Arial" panose="020B0604020202020204" pitchFamily="34" charset="0"/>
              <a:buChar char="•"/>
            </a:pPr>
            <a:r>
              <a:rPr lang="en-US" b="1" dirty="0"/>
              <a:t>EFFECTIVE FISCAL MANAGEMENT: PARADIGM</a:t>
            </a:r>
          </a:p>
          <a:p>
            <a:pPr marL="342900" indent="-342900">
              <a:buFont typeface="Arial" panose="020B0604020202020204" pitchFamily="34" charset="0"/>
              <a:buChar char="•"/>
            </a:pPr>
            <a:r>
              <a:rPr lang="en-US" b="1" dirty="0"/>
              <a:t>SCHOOL/LOCATIon CODES</a:t>
            </a:r>
          </a:p>
          <a:p>
            <a:pPr marL="342900" indent="-342900">
              <a:buFont typeface="Arial" panose="020B0604020202020204" pitchFamily="34" charset="0"/>
              <a:buChar char="•"/>
            </a:pPr>
            <a:r>
              <a:rPr lang="en-US" b="1" dirty="0"/>
              <a:t>MUNIS ScreenshoTS: </a:t>
            </a:r>
            <a:r>
              <a:rPr lang="en-US" b="1" dirty="0">
                <a:solidFill>
                  <a:srgbClr val="FF0000"/>
                </a:solidFill>
              </a:rPr>
              <a:t>REFER TO THE SEPARATE APPENDIX.</a:t>
            </a:r>
          </a:p>
          <a:p>
            <a:pPr marL="342900" indent="-342900">
              <a:buFont typeface="Arial" panose="020B0604020202020204" pitchFamily="34" charset="0"/>
              <a:buChar char="•"/>
            </a:pPr>
            <a:endParaRPr lang="en-US" b="1" dirty="0"/>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113</a:t>
            </a:fld>
            <a:endParaRPr lang="en-US" dirty="0"/>
          </a:p>
        </p:txBody>
      </p:sp>
      <p:sp>
        <p:nvSpPr>
          <p:cNvPr id="8" name="TextBox 7"/>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2" action="ppaction://hlinksldjump"/>
              </a:rPr>
              <a:t>TC</a:t>
            </a:r>
            <a:endParaRPr lang="en-US" sz="1600" b="1" dirty="0">
              <a:solidFill>
                <a:schemeClr val="bg1"/>
              </a:solidFill>
            </a:endParaRPr>
          </a:p>
        </p:txBody>
      </p:sp>
      <p:sp>
        <p:nvSpPr>
          <p:cNvPr id="9" name="Rounded Rectangle 8"/>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21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51" y="170742"/>
            <a:ext cx="1855307" cy="1645920"/>
          </a:xfrm>
          <a:prstGeom prst="rect">
            <a:avLst/>
          </a:prstGeom>
        </p:spPr>
      </p:pic>
      <p:sp>
        <p:nvSpPr>
          <p:cNvPr id="12" name="Rectangle 11"/>
          <p:cNvSpPr/>
          <p:nvPr/>
        </p:nvSpPr>
        <p:spPr>
          <a:xfrm>
            <a:off x="7036905" y="1816662"/>
            <a:ext cx="4079018" cy="1200329"/>
          </a:xfrm>
          <a:prstGeom prst="rect">
            <a:avLst/>
          </a:prstGeom>
          <a:ln w="12700">
            <a:solidFill>
              <a:schemeClr val="accent2">
                <a:lumMod val="75000"/>
              </a:schemeClr>
            </a:solidFill>
          </a:ln>
        </p:spPr>
        <p:txBody>
          <a:bodyPr wrap="square">
            <a:spAutoFit/>
          </a:bodyPr>
          <a:lstStyle/>
          <a:p>
            <a:pPr lvl="0">
              <a:buClr>
                <a:srgbClr val="2683C6">
                  <a:lumMod val="75000"/>
                </a:srgbClr>
              </a:buClr>
            </a:pPr>
            <a:r>
              <a:rPr lang="en-US" sz="1200" b="1" dirty="0">
                <a:solidFill>
                  <a:srgbClr val="2683C6">
                    <a:lumMod val="75000"/>
                  </a:srgbClr>
                </a:solidFill>
              </a:rPr>
              <a:t>BPS web site: </a:t>
            </a:r>
            <a:r>
              <a:rPr lang="en-US" sz="1200" dirty="0">
                <a:solidFill>
                  <a:prstClr val="black"/>
                </a:solidFill>
              </a:rPr>
              <a:t>Staff; MyBPS School Portals; Admin/Office</a:t>
            </a:r>
          </a:p>
          <a:p>
            <a:pPr marL="285750" indent="-285750">
              <a:buClr>
                <a:srgbClr val="2683C6">
                  <a:lumMod val="75000"/>
                </a:srgbClr>
              </a:buClr>
              <a:buFont typeface="Wingdings" panose="05000000000000000000" pitchFamily="2" charset="2"/>
              <a:buChar char="§"/>
            </a:pPr>
            <a:r>
              <a:rPr lang="en-US" sz="1200" b="1" dirty="0">
                <a:solidFill>
                  <a:srgbClr val="2683C6">
                    <a:lumMod val="75000"/>
                  </a:srgbClr>
                </a:solidFill>
                <a:hlinkClick r:id="rId4"/>
              </a:rPr>
              <a:t>https://www.bridgeportedu.net/Page/13931</a:t>
            </a:r>
            <a:endParaRPr lang="en-US" sz="1200" b="1" dirty="0">
              <a:solidFill>
                <a:srgbClr val="2683C6">
                  <a:lumMod val="75000"/>
                </a:srgbClr>
              </a:solidFill>
            </a:endParaRPr>
          </a:p>
          <a:p>
            <a:pPr marL="285750" indent="-285750">
              <a:buClr>
                <a:srgbClr val="2683C6">
                  <a:lumMod val="75000"/>
                </a:srgbClr>
              </a:buClr>
              <a:buFont typeface="Wingdings" panose="05000000000000000000" pitchFamily="2" charset="2"/>
              <a:buChar char="§"/>
            </a:pPr>
            <a:r>
              <a:rPr lang="en-US" sz="1200" b="1" dirty="0">
                <a:solidFill>
                  <a:srgbClr val="2683C6">
                    <a:lumMod val="75000"/>
                  </a:srgbClr>
                </a:solidFill>
              </a:rPr>
              <a:t>BUDGET/BUSINESS PORTAL: Forms and Financial Management Resources</a:t>
            </a:r>
          </a:p>
          <a:p>
            <a:pPr marL="742950" lvl="1" indent="-285750">
              <a:buClr>
                <a:srgbClr val="2683C6">
                  <a:lumMod val="75000"/>
                </a:srgbClr>
              </a:buClr>
              <a:buFont typeface="Wingdings" panose="05000000000000000000" pitchFamily="2" charset="2"/>
              <a:buChar char="Ø"/>
            </a:pPr>
            <a:r>
              <a:rPr lang="en-US" sz="1200" b="1" dirty="0">
                <a:solidFill>
                  <a:srgbClr val="2683C6">
                    <a:lumMod val="75000"/>
                  </a:srgbClr>
                </a:solidFill>
              </a:rPr>
              <a:t>Financial Management for School Administrators</a:t>
            </a:r>
          </a:p>
          <a:p>
            <a:pPr marL="742950" lvl="1" indent="-285750">
              <a:buClr>
                <a:srgbClr val="2683C6">
                  <a:lumMod val="75000"/>
                </a:srgbClr>
              </a:buClr>
              <a:buFont typeface="Wingdings" panose="05000000000000000000" pitchFamily="2" charset="2"/>
              <a:buChar char="Ø"/>
            </a:pPr>
            <a:r>
              <a:rPr lang="en-US" sz="1200" b="1" dirty="0">
                <a:solidFill>
                  <a:srgbClr val="2683C6">
                    <a:lumMod val="75000"/>
                  </a:srgbClr>
                </a:solidFill>
              </a:rPr>
              <a:t>Parent Engagement Budget Toolkit</a:t>
            </a:r>
          </a:p>
        </p:txBody>
      </p:sp>
    </p:spTree>
    <p:extLst>
      <p:ext uri="{BB962C8B-B14F-4D97-AF65-F5344CB8AC3E}">
        <p14:creationId xmlns:p14="http://schemas.microsoft.com/office/powerpoint/2010/main" val="4016430202"/>
      </p:ext>
    </p:extLst>
  </p:cSld>
  <p:clrMapOvr>
    <a:masterClrMapping/>
  </p:clrMapOvr>
  <p:transition spd="slow">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pPr algn="ctr"/>
            <a:r>
              <a:rPr lang="en-US" sz="4400" b="1" dirty="0">
                <a:latin typeface="+mn-lt"/>
              </a:rPr>
              <a:t>EFFECTIVE FISCAL MANAGEMENT</a:t>
            </a:r>
            <a:br>
              <a:rPr lang="en-US" sz="4400" b="1" dirty="0"/>
            </a:br>
            <a:endParaRPr lang="en-US" sz="4400"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114</a:t>
            </a:fld>
            <a:endParaRPr lang="en-US" dirty="0"/>
          </a:p>
        </p:txBody>
      </p:sp>
      <p:sp>
        <p:nvSpPr>
          <p:cNvPr id="6" name="Date Placeholder 1"/>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July 2015</a:t>
            </a:r>
          </a:p>
        </p:txBody>
      </p:sp>
      <p:sp>
        <p:nvSpPr>
          <p:cNvPr id="7" name="Footer Placeholder 2"/>
          <p:cNvSpPr txBox="1">
            <a:spLocks/>
          </p:cNvSpPr>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Fiscal Management for School Administrators</a:t>
            </a:r>
          </a:p>
        </p:txBody>
      </p:sp>
      <p:sp>
        <p:nvSpPr>
          <p:cNvPr id="8" name="Slide Number Placeholder 3"/>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114</a:t>
            </a:fld>
            <a:endParaRPr lang="en-US" dirty="0"/>
          </a:p>
        </p:txBody>
      </p:sp>
      <p:graphicFrame>
        <p:nvGraphicFramePr>
          <p:cNvPr id="9" name="Diagram 8"/>
          <p:cNvGraphicFramePr/>
          <p:nvPr>
            <p:extLst>
              <p:ext uri="{D42A27DB-BD31-4B8C-83A1-F6EECF244321}">
                <p14:modId xmlns:p14="http://schemas.microsoft.com/office/powerpoint/2010/main" val="1377259182"/>
              </p:ext>
            </p:extLst>
          </p:nvPr>
        </p:nvGraphicFramePr>
        <p:xfrm>
          <a:off x="3936989" y="1609685"/>
          <a:ext cx="4572000" cy="464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5308957" y="3055936"/>
            <a:ext cx="1828800" cy="1828800"/>
          </a:xfrm>
          <a:prstGeom prst="ellipse">
            <a:avLst/>
          </a:prstGeom>
          <a:ln w="76200"/>
          <a:scene3d>
            <a:camera prst="orthographicFront">
              <a:rot lat="0" lon="0" rev="0"/>
            </a:camera>
            <a:lightRig rig="brightRoom" dir="t"/>
          </a:scene3d>
          <a:sp3d prstMaterial="softEdge">
            <a:bevelT w="25400" h="69850" prst="convex"/>
            <a:bevelB w="82550" h="5715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t>BUDGET: </a:t>
            </a:r>
            <a:r>
              <a:rPr lang="en-US" b="1" i="1" dirty="0"/>
              <a:t>Balanced &amp; Optimized</a:t>
            </a:r>
          </a:p>
        </p:txBody>
      </p:sp>
      <p:sp>
        <p:nvSpPr>
          <p:cNvPr id="11" name="TextBox 10"/>
          <p:cNvSpPr txBox="1"/>
          <p:nvPr/>
        </p:nvSpPr>
        <p:spPr>
          <a:xfrm>
            <a:off x="2965836" y="1126972"/>
            <a:ext cx="6225871" cy="408623"/>
          </a:xfrm>
          <a:prstGeom prst="roundRect">
            <a:avLst/>
          </a:prstGeom>
          <a:ln w="28575">
            <a:solidFill>
              <a:schemeClr val="accent1">
                <a:lumMod val="20000"/>
                <a:lumOff val="80000"/>
              </a:schemeClr>
            </a:solidFill>
          </a:ln>
          <a:scene3d>
            <a:camera prst="orthographicFront">
              <a:rot lat="0" lon="0" rev="0"/>
            </a:camera>
            <a:lightRig rig="threePt" dir="t">
              <a:rot lat="0" lon="0" rev="19800000"/>
            </a:lightRig>
          </a:scene3d>
          <a:sp3d extrusionH="25400" prstMaterial="flat">
            <a:bevelT w="25400" h="31750" prst="softRound"/>
            <a:bevelB h="127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i="1" dirty="0"/>
              <a:t>Timely fiscal decisions aligned to educational priorities</a:t>
            </a:r>
            <a:endParaRPr lang="en-US" sz="1600" b="1" i="1" dirty="0"/>
          </a:p>
        </p:txBody>
      </p:sp>
      <p:sp>
        <p:nvSpPr>
          <p:cNvPr id="12" name="Chevron 11"/>
          <p:cNvSpPr/>
          <p:nvPr/>
        </p:nvSpPr>
        <p:spPr>
          <a:xfrm>
            <a:off x="1395754" y="1126972"/>
            <a:ext cx="1371600" cy="457200"/>
          </a:xfrm>
          <a:prstGeom prst="chevron">
            <a:avLst/>
          </a:prstGeom>
          <a:ln w="38100">
            <a:solidFill>
              <a:schemeClr val="accent1">
                <a:lumMod val="20000"/>
                <a:lumOff val="80000"/>
              </a:schemeClr>
            </a:solidFill>
          </a:ln>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bg1"/>
                </a:solidFill>
              </a:rPr>
              <a:t>FOCUS</a:t>
            </a:r>
          </a:p>
        </p:txBody>
      </p:sp>
      <p:sp>
        <p:nvSpPr>
          <p:cNvPr id="13" name="TextBox 12"/>
          <p:cNvSpPr txBox="1"/>
          <p:nvPr/>
        </p:nvSpPr>
        <p:spPr>
          <a:xfrm>
            <a:off x="11440620" y="6459785"/>
            <a:ext cx="389255" cy="338554"/>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600" b="1" dirty="0">
                <a:solidFill>
                  <a:schemeClr val="bg1"/>
                </a:solidFill>
                <a:hlinkClick r:id="rId7" action="ppaction://hlinksldjump"/>
              </a:rPr>
              <a:t>TC</a:t>
            </a:r>
            <a:endParaRPr lang="en-US" sz="1600" b="1" dirty="0">
              <a:solidFill>
                <a:schemeClr val="bg1"/>
              </a:solidFill>
            </a:endParaRPr>
          </a:p>
        </p:txBody>
      </p:sp>
      <p:sp>
        <p:nvSpPr>
          <p:cNvPr id="14" name="Chevron 13"/>
          <p:cNvSpPr/>
          <p:nvPr/>
        </p:nvSpPr>
        <p:spPr>
          <a:xfrm flipH="1">
            <a:off x="9433173" y="1126972"/>
            <a:ext cx="1371600" cy="457200"/>
          </a:xfrm>
          <a:prstGeom prst="chevron">
            <a:avLst/>
          </a:prstGeom>
          <a:ln w="38100">
            <a:solidFill>
              <a:schemeClr val="accent1">
                <a:lumMod val="20000"/>
                <a:lumOff val="80000"/>
              </a:schemeClr>
            </a:solidFill>
          </a:ln>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bg1"/>
                </a:solidFill>
              </a:rPr>
              <a:t>FOCUS</a:t>
            </a:r>
          </a:p>
        </p:txBody>
      </p:sp>
      <p:sp>
        <p:nvSpPr>
          <p:cNvPr id="15" name="TextBox 14"/>
          <p:cNvSpPr txBox="1"/>
          <p:nvPr/>
        </p:nvSpPr>
        <p:spPr>
          <a:xfrm>
            <a:off x="1429604" y="1993473"/>
            <a:ext cx="1932705" cy="1685568"/>
          </a:xfrm>
          <a:prstGeom prst="roundRect">
            <a:avLst/>
          </a:prstGeom>
          <a:solidFill>
            <a:schemeClr val="accent4">
              <a:lumMod val="20000"/>
              <a:lumOff val="80000"/>
            </a:schemeClr>
          </a:solidFill>
          <a:ln w="28575">
            <a:solidFill>
              <a:schemeClr val="accent4">
                <a:lumMod val="75000"/>
              </a:schemeClr>
            </a:solidFill>
            <a:prstDash val="solid"/>
          </a:ln>
          <a:scene3d>
            <a:camera prst="orthographicFront"/>
            <a:lightRig rig="threePt" dir="t"/>
          </a:scene3d>
          <a:sp3d>
            <a:bevelT w="139700" prst="cross"/>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550" b="1" u="sng" dirty="0">
                <a:solidFill>
                  <a:schemeClr val="accent2">
                    <a:lumMod val="75000"/>
                  </a:schemeClr>
                </a:solidFill>
              </a:rPr>
              <a:t>F</a:t>
            </a:r>
            <a:r>
              <a:rPr lang="en-US" sz="1550" b="1" dirty="0">
                <a:solidFill>
                  <a:schemeClr val="accent2">
                    <a:lumMod val="75000"/>
                  </a:schemeClr>
                </a:solidFill>
              </a:rPr>
              <a:t>ocus</a:t>
            </a:r>
          </a:p>
          <a:p>
            <a:r>
              <a:rPr lang="en-US" sz="1550" b="1" u="sng" dirty="0">
                <a:solidFill>
                  <a:schemeClr val="accent2">
                    <a:lumMod val="75000"/>
                  </a:schemeClr>
                </a:solidFill>
              </a:rPr>
              <a:t>I</a:t>
            </a:r>
            <a:r>
              <a:rPr lang="en-US" sz="1550" b="1" dirty="0">
                <a:solidFill>
                  <a:schemeClr val="accent2">
                    <a:lumMod val="75000"/>
                  </a:schemeClr>
                </a:solidFill>
              </a:rPr>
              <a:t>ntegrity</a:t>
            </a:r>
          </a:p>
          <a:p>
            <a:r>
              <a:rPr lang="en-US" sz="1550" b="1" u="sng" dirty="0">
                <a:solidFill>
                  <a:schemeClr val="accent2">
                    <a:lumMod val="75000"/>
                  </a:schemeClr>
                </a:solidFill>
              </a:rPr>
              <a:t>S</a:t>
            </a:r>
            <a:r>
              <a:rPr lang="en-US" sz="1550" b="1" dirty="0">
                <a:solidFill>
                  <a:schemeClr val="accent2">
                    <a:lumMod val="75000"/>
                  </a:schemeClr>
                </a:solidFill>
              </a:rPr>
              <a:t>ystems</a:t>
            </a:r>
          </a:p>
          <a:p>
            <a:r>
              <a:rPr lang="en-US" sz="1550" b="1" u="sng" dirty="0">
                <a:solidFill>
                  <a:schemeClr val="accent2">
                    <a:lumMod val="75000"/>
                  </a:schemeClr>
                </a:solidFill>
              </a:rPr>
              <a:t>C</a:t>
            </a:r>
            <a:r>
              <a:rPr lang="en-US" sz="1550" b="1" dirty="0">
                <a:solidFill>
                  <a:schemeClr val="accent2">
                    <a:lumMod val="75000"/>
                  </a:schemeClr>
                </a:solidFill>
              </a:rPr>
              <a:t>ontrols</a:t>
            </a:r>
          </a:p>
          <a:p>
            <a:r>
              <a:rPr lang="en-US" sz="1550" b="1" u="sng" dirty="0">
                <a:solidFill>
                  <a:schemeClr val="accent2">
                    <a:lumMod val="75000"/>
                  </a:schemeClr>
                </a:solidFill>
              </a:rPr>
              <a:t>A</a:t>
            </a:r>
            <a:r>
              <a:rPr lang="en-US" sz="1550" b="1" dirty="0">
                <a:solidFill>
                  <a:schemeClr val="accent2">
                    <a:lumMod val="75000"/>
                  </a:schemeClr>
                </a:solidFill>
              </a:rPr>
              <a:t>ccountability</a:t>
            </a:r>
          </a:p>
          <a:p>
            <a:r>
              <a:rPr lang="en-US" sz="1550" b="1" u="sng" dirty="0">
                <a:solidFill>
                  <a:schemeClr val="accent2">
                    <a:lumMod val="75000"/>
                  </a:schemeClr>
                </a:solidFill>
              </a:rPr>
              <a:t>L</a:t>
            </a:r>
            <a:r>
              <a:rPr lang="en-US" sz="1550" b="1" dirty="0">
                <a:solidFill>
                  <a:schemeClr val="accent2">
                    <a:lumMod val="75000"/>
                  </a:schemeClr>
                </a:solidFill>
              </a:rPr>
              <a:t>everage resources</a:t>
            </a:r>
            <a:endParaRPr lang="en-US" sz="1550" dirty="0">
              <a:solidFill>
                <a:schemeClr val="accent2">
                  <a:lumMod val="75000"/>
                </a:schemeClr>
              </a:solidFill>
            </a:endParaRPr>
          </a:p>
        </p:txBody>
      </p:sp>
      <p:sp>
        <p:nvSpPr>
          <p:cNvPr id="18" name="Rounded Rectangle 17"/>
          <p:cNvSpPr/>
          <p:nvPr/>
        </p:nvSpPr>
        <p:spPr>
          <a:xfrm>
            <a:off x="1097280" y="2124158"/>
            <a:ext cx="332324" cy="1424199"/>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FISCAL</a:t>
            </a:r>
          </a:p>
        </p:txBody>
      </p:sp>
    </p:spTree>
    <p:extLst>
      <p:ext uri="{BB962C8B-B14F-4D97-AF65-F5344CB8AC3E}">
        <p14:creationId xmlns:p14="http://schemas.microsoft.com/office/powerpoint/2010/main" val="1251431672"/>
      </p:ext>
    </p:extLst>
  </p:cSld>
  <p:clrMapOvr>
    <a:masterClrMapping/>
  </p:clrMapOvr>
  <p:transition spd="slow">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29" y="270701"/>
            <a:ext cx="10058400" cy="1450757"/>
          </a:xfrm>
          <a:solidFill>
            <a:schemeClr val="accent4">
              <a:lumMod val="20000"/>
              <a:lumOff val="80000"/>
            </a:schemeClr>
          </a:solidFill>
        </p:spPr>
        <p:txBody>
          <a:bodyPr/>
          <a:lstStyle/>
          <a:p>
            <a:r>
              <a:rPr lang="en-US" b="1" dirty="0">
                <a:solidFill>
                  <a:schemeClr val="accent2">
                    <a:lumMod val="75000"/>
                  </a:schemeClr>
                </a:solidFill>
              </a:rPr>
              <a:t>School/Location Codes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84363329"/>
              </p:ext>
            </p:extLst>
          </p:nvPr>
        </p:nvGraphicFramePr>
        <p:xfrm>
          <a:off x="1286000" y="1789041"/>
          <a:ext cx="2447157" cy="4458000"/>
        </p:xfrm>
        <a:graphic>
          <a:graphicData uri="http://schemas.openxmlformats.org/drawingml/2006/table">
            <a:tbl>
              <a:tblPr>
                <a:tableStyleId>{5C22544A-7EE6-4342-B048-85BDC9FD1C3A}</a:tableStyleId>
              </a:tblPr>
              <a:tblGrid>
                <a:gridCol w="343508">
                  <a:extLst>
                    <a:ext uri="{9D8B030D-6E8A-4147-A177-3AD203B41FA5}">
                      <a16:colId xmlns:a16="http://schemas.microsoft.com/office/drawing/2014/main" val="20000"/>
                    </a:ext>
                  </a:extLst>
                </a:gridCol>
                <a:gridCol w="2103649">
                  <a:extLst>
                    <a:ext uri="{9D8B030D-6E8A-4147-A177-3AD203B41FA5}">
                      <a16:colId xmlns:a16="http://schemas.microsoft.com/office/drawing/2014/main" val="20001"/>
                    </a:ext>
                  </a:extLst>
                </a:gridCol>
              </a:tblGrid>
              <a:tr h="185750">
                <a:tc>
                  <a:txBody>
                    <a:bodyPr/>
                    <a:lstStyle/>
                    <a:p>
                      <a:pPr algn="ctr" fontAlgn="b"/>
                      <a:r>
                        <a:rPr lang="en-US" sz="1000" b="1" u="sng" strike="noStrike" dirty="0">
                          <a:solidFill>
                            <a:schemeClr val="accent2">
                              <a:lumMod val="75000"/>
                            </a:schemeClr>
                          </a:solidFill>
                          <a:effectLst/>
                        </a:rPr>
                        <a:t>801</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BARNUM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0"/>
                  </a:ext>
                </a:extLst>
              </a:tr>
              <a:tr h="185750">
                <a:tc>
                  <a:txBody>
                    <a:bodyPr/>
                    <a:lstStyle/>
                    <a:p>
                      <a:pPr algn="ctr" fontAlgn="b"/>
                      <a:r>
                        <a:rPr lang="en-US" sz="1000" b="1" u="sng" strike="noStrike" dirty="0">
                          <a:solidFill>
                            <a:schemeClr val="accent2">
                              <a:lumMod val="75000"/>
                            </a:schemeClr>
                          </a:solidFill>
                          <a:effectLst/>
                        </a:rPr>
                        <a:t>802</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BEARDSLEY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1"/>
                  </a:ext>
                </a:extLst>
              </a:tr>
              <a:tr h="185750">
                <a:tc>
                  <a:txBody>
                    <a:bodyPr/>
                    <a:lstStyle/>
                    <a:p>
                      <a:pPr algn="ctr" fontAlgn="b"/>
                      <a:r>
                        <a:rPr lang="en-US" sz="1000" b="1" u="sng" strike="noStrike" dirty="0">
                          <a:solidFill>
                            <a:schemeClr val="accent2">
                              <a:lumMod val="75000"/>
                            </a:schemeClr>
                          </a:solidFill>
                          <a:effectLst/>
                        </a:rPr>
                        <a:t>803</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BLACK ROCK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2"/>
                  </a:ext>
                </a:extLst>
              </a:tr>
              <a:tr h="185750">
                <a:tc>
                  <a:txBody>
                    <a:bodyPr/>
                    <a:lstStyle/>
                    <a:p>
                      <a:pPr algn="ctr" fontAlgn="b"/>
                      <a:r>
                        <a:rPr lang="en-US" sz="1000" b="1" u="sng" strike="noStrike" dirty="0">
                          <a:solidFill>
                            <a:schemeClr val="accent2">
                              <a:lumMod val="75000"/>
                            </a:schemeClr>
                          </a:solidFill>
                          <a:effectLst/>
                        </a:rPr>
                        <a:t>804</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BRYANT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3"/>
                  </a:ext>
                </a:extLst>
              </a:tr>
              <a:tr h="185750">
                <a:tc>
                  <a:txBody>
                    <a:bodyPr/>
                    <a:lstStyle/>
                    <a:p>
                      <a:pPr algn="ctr" fontAlgn="b"/>
                      <a:r>
                        <a:rPr lang="en-US" sz="1000" b="1" u="sng" strike="noStrike" dirty="0">
                          <a:solidFill>
                            <a:schemeClr val="accent2">
                              <a:lumMod val="75000"/>
                            </a:schemeClr>
                          </a:solidFill>
                          <a:effectLst/>
                        </a:rPr>
                        <a:t>805</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COLUMBUS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4"/>
                  </a:ext>
                </a:extLst>
              </a:tr>
              <a:tr h="185750">
                <a:tc>
                  <a:txBody>
                    <a:bodyPr/>
                    <a:lstStyle/>
                    <a:p>
                      <a:pPr algn="ctr" fontAlgn="b"/>
                      <a:r>
                        <a:rPr lang="en-US" sz="1000" b="1" u="sng" strike="noStrike" dirty="0">
                          <a:solidFill>
                            <a:schemeClr val="accent2">
                              <a:lumMod val="75000"/>
                            </a:schemeClr>
                          </a:solidFill>
                          <a:effectLst/>
                        </a:rPr>
                        <a:t>806</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ZOOLOGICAL RESCH &amp; BIOTECH HS</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5"/>
                  </a:ext>
                </a:extLst>
              </a:tr>
              <a:tr h="185750">
                <a:tc>
                  <a:txBody>
                    <a:bodyPr/>
                    <a:lstStyle/>
                    <a:p>
                      <a:pPr algn="ctr" fontAlgn="b"/>
                      <a:r>
                        <a:rPr lang="en-US" sz="1000" b="1" u="sng" strike="noStrike" dirty="0">
                          <a:solidFill>
                            <a:schemeClr val="accent2">
                              <a:lumMod val="75000"/>
                            </a:schemeClr>
                          </a:solidFill>
                          <a:effectLst/>
                        </a:rPr>
                        <a:t>807</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EDISON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6"/>
                  </a:ext>
                </a:extLst>
              </a:tr>
              <a:tr h="185750">
                <a:tc>
                  <a:txBody>
                    <a:bodyPr/>
                    <a:lstStyle/>
                    <a:p>
                      <a:pPr algn="ctr" fontAlgn="b"/>
                      <a:r>
                        <a:rPr lang="en-US" sz="1000" b="1" u="sng" strike="noStrike" dirty="0">
                          <a:solidFill>
                            <a:schemeClr val="accent2">
                              <a:lumMod val="75000"/>
                            </a:schemeClr>
                          </a:solidFill>
                          <a:effectLst/>
                        </a:rPr>
                        <a:t>808</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PHYS SCI  ENG &amp; AERO/HYDRO HS</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7"/>
                  </a:ext>
                </a:extLst>
              </a:tr>
              <a:tr h="185750">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8"/>
                  </a:ext>
                </a:extLst>
              </a:tr>
              <a:tr h="185750">
                <a:tc>
                  <a:txBody>
                    <a:bodyPr/>
                    <a:lstStyle/>
                    <a:p>
                      <a:pPr algn="ctr" fontAlgn="b"/>
                      <a:r>
                        <a:rPr lang="en-US" sz="1000" b="1" u="sng" strike="noStrike" dirty="0">
                          <a:solidFill>
                            <a:schemeClr val="accent2">
                              <a:lumMod val="75000"/>
                            </a:schemeClr>
                          </a:solidFill>
                          <a:effectLst/>
                        </a:rPr>
                        <a:t>810</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MARIN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9"/>
                  </a:ext>
                </a:extLst>
              </a:tr>
              <a:tr h="185750">
                <a:tc>
                  <a:txBody>
                    <a:bodyPr/>
                    <a:lstStyle/>
                    <a:p>
                      <a:pPr algn="ctr" fontAlgn="b"/>
                      <a:r>
                        <a:rPr lang="en-US" sz="1000" b="1" u="sng" strike="noStrike" dirty="0">
                          <a:solidFill>
                            <a:schemeClr val="accent2">
                              <a:lumMod val="75000"/>
                            </a:schemeClr>
                          </a:solidFill>
                          <a:effectLst/>
                        </a:rPr>
                        <a:t>811</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HALL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0"/>
                  </a:ext>
                </a:extLst>
              </a:tr>
              <a:tr h="185750">
                <a:tc>
                  <a:txBody>
                    <a:bodyPr/>
                    <a:lstStyle/>
                    <a:p>
                      <a:pPr algn="ctr" fontAlgn="b"/>
                      <a:r>
                        <a:rPr lang="en-US" sz="1000" b="1" u="sng" strike="noStrike" dirty="0">
                          <a:solidFill>
                            <a:schemeClr val="accent2">
                              <a:lumMod val="75000"/>
                            </a:schemeClr>
                          </a:solidFill>
                          <a:effectLst/>
                        </a:rPr>
                        <a:t>812</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HALLEN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1"/>
                  </a:ext>
                </a:extLst>
              </a:tr>
              <a:tr h="185750">
                <a:tc>
                  <a:txBody>
                    <a:bodyPr/>
                    <a:lstStyle/>
                    <a:p>
                      <a:pPr algn="ctr" fontAlgn="b"/>
                      <a:r>
                        <a:rPr lang="en-US" sz="1000" b="1" u="sng" strike="noStrike" dirty="0">
                          <a:solidFill>
                            <a:schemeClr val="accent2">
                              <a:lumMod val="75000"/>
                            </a:schemeClr>
                          </a:solidFill>
                          <a:effectLst/>
                        </a:rPr>
                        <a:t>813</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HOOKER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2"/>
                  </a:ext>
                </a:extLst>
              </a:tr>
              <a:tr h="185750">
                <a:tc>
                  <a:txBody>
                    <a:bodyPr/>
                    <a:lstStyle/>
                    <a:p>
                      <a:pPr algn="ctr" fontAlgn="b"/>
                      <a:r>
                        <a:rPr lang="en-US" sz="1000" b="1" u="sng" strike="noStrike" dirty="0">
                          <a:solidFill>
                            <a:schemeClr val="accent2">
                              <a:lumMod val="75000"/>
                            </a:schemeClr>
                          </a:solidFill>
                          <a:effectLst/>
                        </a:rPr>
                        <a:t>814</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BATALLA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3"/>
                  </a:ext>
                </a:extLst>
              </a:tr>
              <a:tr h="185750">
                <a:tc>
                  <a:txBody>
                    <a:bodyPr/>
                    <a:lstStyle/>
                    <a:p>
                      <a:pPr algn="ctr" fontAlgn="b"/>
                      <a:r>
                        <a:rPr lang="en-US" sz="1000" b="1" u="sng" strike="noStrike" dirty="0">
                          <a:solidFill>
                            <a:schemeClr val="accent2">
                              <a:lumMod val="75000"/>
                            </a:schemeClr>
                          </a:solidFill>
                          <a:effectLst/>
                        </a:rPr>
                        <a:t>815</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IT &amp; SOFTWARE ENGIN HS</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4"/>
                  </a:ext>
                </a:extLst>
              </a:tr>
              <a:tr h="185750">
                <a:tc>
                  <a:txBody>
                    <a:bodyPr/>
                    <a:lstStyle/>
                    <a:p>
                      <a:pPr algn="ctr" fontAlgn="b"/>
                      <a:r>
                        <a:rPr lang="en-US" sz="1000" b="1" u="sng" strike="noStrike" dirty="0">
                          <a:solidFill>
                            <a:schemeClr val="accent2">
                              <a:lumMod val="75000"/>
                            </a:schemeClr>
                          </a:solidFill>
                          <a:effectLst/>
                        </a:rPr>
                        <a:t>816</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BPT MILITARY ACADEMY HS</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5"/>
                  </a:ext>
                </a:extLst>
              </a:tr>
              <a:tr h="185750">
                <a:tc>
                  <a:txBody>
                    <a:bodyPr/>
                    <a:lstStyle/>
                    <a:p>
                      <a:pPr algn="ctr" fontAlgn="b"/>
                      <a:r>
                        <a:rPr lang="en-US" sz="1000" b="1" u="sng" strike="noStrike" dirty="0">
                          <a:solidFill>
                            <a:schemeClr val="accent2">
                              <a:lumMod val="75000"/>
                            </a:schemeClr>
                          </a:solidFill>
                          <a:effectLst/>
                        </a:rPr>
                        <a:t>817</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PARK CITY MAGNET</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6"/>
                  </a:ext>
                </a:extLst>
              </a:tr>
              <a:tr h="185750">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7"/>
                  </a:ext>
                </a:extLst>
              </a:tr>
              <a:tr h="185750">
                <a:tc>
                  <a:txBody>
                    <a:bodyPr/>
                    <a:lstStyle/>
                    <a:p>
                      <a:pPr algn="ctr" fontAlgn="b"/>
                      <a:r>
                        <a:rPr lang="en-US" sz="1000" b="1" u="sng" strike="noStrike" dirty="0">
                          <a:solidFill>
                            <a:schemeClr val="accent2">
                              <a:lumMod val="75000"/>
                            </a:schemeClr>
                          </a:solidFill>
                          <a:effectLst/>
                        </a:rPr>
                        <a:t>820</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MADISON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8"/>
                  </a:ext>
                </a:extLst>
              </a:tr>
              <a:tr h="185750">
                <a:tc>
                  <a:txBody>
                    <a:bodyPr/>
                    <a:lstStyle/>
                    <a:p>
                      <a:pPr algn="ctr" fontAlgn="b"/>
                      <a:r>
                        <a:rPr lang="en-US" sz="1000" b="1" u="sng" strike="noStrike" dirty="0">
                          <a:solidFill>
                            <a:schemeClr val="accent2">
                              <a:lumMod val="75000"/>
                            </a:schemeClr>
                          </a:solidFill>
                          <a:effectLst/>
                        </a:rPr>
                        <a:t>821</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CLASSICAL STUDIES</a:t>
                      </a:r>
                      <a:r>
                        <a:rPr lang="en-US" sz="1000" u="none" strike="noStrike" baseline="0" dirty="0">
                          <a:effectLst/>
                        </a:rPr>
                        <a:t> MAGNET </a:t>
                      </a:r>
                      <a:r>
                        <a:rPr lang="en-US" sz="1000" u="none" strike="noStrike" dirty="0">
                          <a:effectLst/>
                        </a:rPr>
                        <a:t>ACADEMY</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9"/>
                  </a:ext>
                </a:extLst>
              </a:tr>
              <a:tr h="185750">
                <a:tc>
                  <a:txBody>
                    <a:bodyPr/>
                    <a:lstStyle/>
                    <a:p>
                      <a:pPr algn="ctr" fontAlgn="b"/>
                      <a:r>
                        <a:rPr lang="en-US" sz="1000" b="1" u="sng" strike="noStrike" dirty="0">
                          <a:solidFill>
                            <a:schemeClr val="accent2">
                              <a:lumMod val="75000"/>
                            </a:schemeClr>
                          </a:solidFill>
                          <a:effectLst/>
                        </a:rPr>
                        <a:t>822</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TISDALE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0"/>
                  </a:ext>
                </a:extLst>
              </a:tr>
              <a:tr h="185750">
                <a:tc>
                  <a:txBody>
                    <a:bodyPr/>
                    <a:lstStyle/>
                    <a:p>
                      <a:pPr algn="ctr" fontAlgn="b"/>
                      <a:r>
                        <a:rPr lang="en-US" sz="1000" b="1" u="sng" strike="noStrike" dirty="0">
                          <a:solidFill>
                            <a:schemeClr val="accent2">
                              <a:lumMod val="75000"/>
                            </a:schemeClr>
                          </a:solidFill>
                          <a:effectLst/>
                        </a:rPr>
                        <a:t>825</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READ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1"/>
                  </a:ext>
                </a:extLst>
              </a:tr>
              <a:tr h="185750">
                <a:tc>
                  <a:txBody>
                    <a:bodyPr/>
                    <a:lstStyle/>
                    <a:p>
                      <a:pPr algn="ctr" fontAlgn="b"/>
                      <a:r>
                        <a:rPr lang="en-US" sz="1000" b="1" u="sng" strike="noStrike" dirty="0">
                          <a:solidFill>
                            <a:schemeClr val="accent2">
                              <a:lumMod val="75000"/>
                            </a:schemeClr>
                          </a:solidFill>
                          <a:effectLst/>
                        </a:rPr>
                        <a:t>826</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ROOSEVELT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2"/>
                  </a:ext>
                </a:extLst>
              </a:tr>
              <a:tr h="185750">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81034599"/>
              </p:ext>
            </p:extLst>
          </p:nvPr>
        </p:nvGraphicFramePr>
        <p:xfrm>
          <a:off x="3935550" y="1787769"/>
          <a:ext cx="2447157" cy="4459272"/>
        </p:xfrm>
        <a:graphic>
          <a:graphicData uri="http://schemas.openxmlformats.org/drawingml/2006/table">
            <a:tbl>
              <a:tblPr>
                <a:tableStyleId>{5C22544A-7EE6-4342-B048-85BDC9FD1C3A}</a:tableStyleId>
              </a:tblPr>
              <a:tblGrid>
                <a:gridCol w="323834">
                  <a:extLst>
                    <a:ext uri="{9D8B030D-6E8A-4147-A177-3AD203B41FA5}">
                      <a16:colId xmlns:a16="http://schemas.microsoft.com/office/drawing/2014/main" val="20000"/>
                    </a:ext>
                  </a:extLst>
                </a:gridCol>
                <a:gridCol w="2123323">
                  <a:extLst>
                    <a:ext uri="{9D8B030D-6E8A-4147-A177-3AD203B41FA5}">
                      <a16:colId xmlns:a16="http://schemas.microsoft.com/office/drawing/2014/main" val="20001"/>
                    </a:ext>
                  </a:extLst>
                </a:gridCol>
              </a:tblGrid>
              <a:tr h="185088">
                <a:tc>
                  <a:txBody>
                    <a:bodyPr/>
                    <a:lstStyle/>
                    <a:p>
                      <a:pPr algn="ctr" fontAlgn="b"/>
                      <a:r>
                        <a:rPr lang="en-US" sz="1000" b="1" u="sng" strike="noStrike" dirty="0">
                          <a:solidFill>
                            <a:schemeClr val="accent2">
                              <a:lumMod val="75000"/>
                            </a:schemeClr>
                          </a:solidFill>
                          <a:effectLst/>
                        </a:rPr>
                        <a:t>828</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BPT LEARNING CENTER</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0"/>
                  </a:ext>
                </a:extLst>
              </a:tr>
              <a:tr h="185088">
                <a:tc>
                  <a:txBody>
                    <a:bodyPr/>
                    <a:lstStyle/>
                    <a:p>
                      <a:pPr algn="ctr" fontAlgn="b"/>
                      <a:r>
                        <a:rPr lang="en-US" sz="1000" b="1" u="sng" strike="noStrike" dirty="0">
                          <a:solidFill>
                            <a:schemeClr val="accent2">
                              <a:lumMod val="75000"/>
                            </a:schemeClr>
                          </a:solidFill>
                          <a:effectLst/>
                        </a:rPr>
                        <a:t>830</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WALTERSVILLE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1"/>
                  </a:ext>
                </a:extLst>
              </a:tr>
              <a:tr h="185088">
                <a:tc>
                  <a:txBody>
                    <a:bodyPr/>
                    <a:lstStyle/>
                    <a:p>
                      <a:pPr algn="ctr" fontAlgn="b"/>
                      <a:r>
                        <a:rPr lang="en-US" sz="1000" b="1" u="sng" strike="noStrike" dirty="0">
                          <a:solidFill>
                            <a:schemeClr val="accent2">
                              <a:lumMod val="75000"/>
                            </a:schemeClr>
                          </a:solidFill>
                          <a:effectLst/>
                        </a:rPr>
                        <a:t>831</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CLAYTOR</a:t>
                      </a:r>
                      <a:r>
                        <a:rPr lang="en-US" sz="1000" u="none" strike="noStrike" baseline="0" dirty="0">
                          <a:effectLst/>
                        </a:rPr>
                        <a:t> MAGNET ACADEMY</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2"/>
                  </a:ext>
                </a:extLst>
              </a:tr>
              <a:tr h="185088">
                <a:tc>
                  <a:txBody>
                    <a:bodyPr/>
                    <a:lstStyle/>
                    <a:p>
                      <a:pPr algn="ctr" fontAlgn="b"/>
                      <a:r>
                        <a:rPr lang="en-US" sz="1000" b="1" u="sng" strike="noStrike" dirty="0">
                          <a:solidFill>
                            <a:schemeClr val="accent2">
                              <a:lumMod val="75000"/>
                            </a:schemeClr>
                          </a:solidFill>
                          <a:effectLst/>
                        </a:rPr>
                        <a:t>832</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b="0" i="0" u="none" strike="noStrike" dirty="0">
                          <a:solidFill>
                            <a:schemeClr val="dk1"/>
                          </a:solidFill>
                          <a:effectLst/>
                          <a:latin typeface="+mn-lt"/>
                        </a:rPr>
                        <a:t>GERALDINE</a:t>
                      </a:r>
                      <a:r>
                        <a:rPr lang="en-US" sz="1000" b="0" i="0" u="none" strike="noStrike" baseline="0" dirty="0">
                          <a:solidFill>
                            <a:schemeClr val="dk1"/>
                          </a:solidFill>
                          <a:effectLst/>
                          <a:latin typeface="+mn-lt"/>
                        </a:rPr>
                        <a:t> JOHNSON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3"/>
                  </a:ext>
                </a:extLst>
              </a:tr>
              <a:tr h="185088">
                <a:tc>
                  <a:txBody>
                    <a:bodyPr/>
                    <a:lstStyle/>
                    <a:p>
                      <a:pPr algn="ctr" fontAlgn="b"/>
                      <a:r>
                        <a:rPr lang="en-US" sz="1000" b="1" u="sng" strike="noStrike" dirty="0">
                          <a:solidFill>
                            <a:schemeClr val="accent2">
                              <a:lumMod val="75000"/>
                            </a:schemeClr>
                          </a:solidFill>
                          <a:effectLst/>
                        </a:rPr>
                        <a:t>836</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b="0" i="0" u="none" strike="noStrike" dirty="0">
                          <a:solidFill>
                            <a:schemeClr val="dk1"/>
                          </a:solidFill>
                          <a:effectLst/>
                          <a:latin typeface="+mn-lt"/>
                        </a:rPr>
                        <a:t>WINTHROP</a:t>
                      </a:r>
                      <a:r>
                        <a:rPr lang="en-US" sz="1000" b="0" i="0" u="none" strike="noStrike" baseline="0" dirty="0">
                          <a:solidFill>
                            <a:schemeClr val="dk1"/>
                          </a:solidFill>
                          <a:effectLst/>
                          <a:latin typeface="+mn-lt"/>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4"/>
                  </a:ext>
                </a:extLst>
              </a:tr>
              <a:tr h="185088">
                <a:tc>
                  <a:txBody>
                    <a:bodyPr/>
                    <a:lstStyle/>
                    <a:p>
                      <a:pPr algn="ctr" fontAlgn="b"/>
                      <a:r>
                        <a:rPr lang="en-US" sz="1000" b="1" u="sng" strike="noStrike" dirty="0">
                          <a:solidFill>
                            <a:schemeClr val="accent2">
                              <a:lumMod val="75000"/>
                            </a:schemeClr>
                          </a:solidFill>
                          <a:effectLst/>
                        </a:rPr>
                        <a:t>837</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b="0" i="0" u="none" strike="noStrike" dirty="0">
                          <a:solidFill>
                            <a:schemeClr val="dk1"/>
                          </a:solidFill>
                          <a:effectLst/>
                          <a:latin typeface="+mn-lt"/>
                        </a:rPr>
                        <a:t>DISCOVERY</a:t>
                      </a:r>
                      <a:r>
                        <a:rPr lang="en-US" sz="1000" b="0" i="0" u="none" strike="noStrike" baseline="0" dirty="0">
                          <a:solidFill>
                            <a:schemeClr val="dk1"/>
                          </a:solidFill>
                          <a:effectLst/>
                          <a:latin typeface="+mn-lt"/>
                        </a:rPr>
                        <a:t> MAGNET</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5"/>
                  </a:ext>
                </a:extLst>
              </a:tr>
              <a:tr h="185088">
                <a:tc>
                  <a:txBody>
                    <a:bodyPr/>
                    <a:lstStyle/>
                    <a:p>
                      <a:pPr algn="ctr" fontAlgn="b"/>
                      <a:r>
                        <a:rPr lang="en-US" sz="1000" b="1" u="sng" strike="noStrike" dirty="0">
                          <a:solidFill>
                            <a:schemeClr val="accent2">
                              <a:lumMod val="75000"/>
                            </a:schemeClr>
                          </a:solidFill>
                          <a:effectLst/>
                        </a:rPr>
                        <a:t>839</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b="0" i="0" u="none" strike="noStrike" dirty="0">
                          <a:solidFill>
                            <a:schemeClr val="dk1"/>
                          </a:solidFill>
                          <a:effectLst/>
                          <a:latin typeface="+mn-lt"/>
                        </a:rPr>
                        <a:t>CROSS</a:t>
                      </a:r>
                      <a:r>
                        <a:rPr lang="en-US" sz="1000" b="0" i="0" u="none" strike="noStrike" baseline="0" dirty="0">
                          <a:solidFill>
                            <a:schemeClr val="dk1"/>
                          </a:solidFill>
                          <a:effectLst/>
                          <a:latin typeface="+mn-lt"/>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6"/>
                  </a:ext>
                </a:extLst>
              </a:tr>
              <a:tr h="185088">
                <a:tc>
                  <a:txBody>
                    <a:bodyPr/>
                    <a:lstStyle/>
                    <a:p>
                      <a:pPr algn="ctr" fontAlgn="b"/>
                      <a:r>
                        <a:rPr lang="en-US" sz="1000" b="1" u="sng" strike="noStrike" dirty="0">
                          <a:solidFill>
                            <a:schemeClr val="accent2">
                              <a:lumMod val="75000"/>
                            </a:schemeClr>
                          </a:solidFill>
                          <a:effectLst/>
                        </a:rPr>
                        <a:t>840</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BLACKHAM</a:t>
                      </a:r>
                      <a:r>
                        <a:rPr lang="en-US" sz="1000" u="none" strike="noStrike" baseline="0" dirty="0">
                          <a:effectLst/>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7"/>
                  </a:ext>
                </a:extLst>
              </a:tr>
              <a:tr h="185088">
                <a:tc>
                  <a:txBody>
                    <a:bodyPr/>
                    <a:lstStyle/>
                    <a:p>
                      <a:pPr algn="ctr" fontAlgn="b"/>
                      <a:r>
                        <a:rPr lang="en-US" sz="1000" b="1" u="sng" strike="noStrike" dirty="0">
                          <a:solidFill>
                            <a:schemeClr val="accent2">
                              <a:lumMod val="75000"/>
                            </a:schemeClr>
                          </a:solidFill>
                          <a:effectLst/>
                        </a:rPr>
                        <a:t>841</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b="0" i="0" u="none" strike="noStrike" dirty="0">
                          <a:solidFill>
                            <a:schemeClr val="dk1"/>
                          </a:solidFill>
                          <a:effectLst/>
                          <a:latin typeface="+mn-lt"/>
                        </a:rPr>
                        <a:t>DUNBAR</a:t>
                      </a:r>
                      <a:r>
                        <a:rPr lang="en-US" sz="1000" b="0" i="0" u="none" strike="noStrike" baseline="0" dirty="0">
                          <a:solidFill>
                            <a:schemeClr val="dk1"/>
                          </a:solidFill>
                          <a:effectLst/>
                          <a:latin typeface="+mn-lt"/>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8"/>
                  </a:ext>
                </a:extLst>
              </a:tr>
              <a:tr h="185088">
                <a:tc>
                  <a:txBody>
                    <a:bodyPr/>
                    <a:lstStyle/>
                    <a:p>
                      <a:pPr algn="ctr" fontAlgn="b"/>
                      <a:r>
                        <a:rPr lang="en-US" sz="1000" b="1" i="0" u="sng" strike="noStrike" dirty="0">
                          <a:solidFill>
                            <a:schemeClr val="accent2">
                              <a:lumMod val="75000"/>
                            </a:schemeClr>
                          </a:solidFill>
                          <a:effectLst/>
                          <a:latin typeface="Calibri"/>
                        </a:rPr>
                        <a:t>842</a:t>
                      </a:r>
                    </a:p>
                  </a:txBody>
                  <a:tcPr marL="8381" marR="8381" marT="8381" marB="0" anchor="b"/>
                </a:tc>
                <a:tc>
                  <a:txBody>
                    <a:bodyPr/>
                    <a:lstStyle/>
                    <a:p>
                      <a:pPr algn="l" fontAlgn="b"/>
                      <a:r>
                        <a:rPr lang="en-US" sz="1000" b="0" i="0" u="none" strike="noStrike" dirty="0">
                          <a:solidFill>
                            <a:srgbClr val="000000"/>
                          </a:solidFill>
                          <a:effectLst/>
                          <a:latin typeface="Calibri"/>
                        </a:rPr>
                        <a:t>CURIALE</a:t>
                      </a:r>
                      <a:r>
                        <a:rPr lang="en-US" sz="1000" b="0" i="0" u="none" strike="noStrike" baseline="0" dirty="0">
                          <a:solidFill>
                            <a:srgbClr val="000000"/>
                          </a:solidFill>
                          <a:effectLst/>
                          <a:latin typeface="Calibri"/>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09"/>
                  </a:ext>
                </a:extLst>
              </a:tr>
              <a:tr h="185088">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0"/>
                  </a:ext>
                </a:extLst>
              </a:tr>
              <a:tr h="185088">
                <a:tc>
                  <a:txBody>
                    <a:bodyPr/>
                    <a:lstStyle/>
                    <a:p>
                      <a:pPr algn="ctr" fontAlgn="b"/>
                      <a:r>
                        <a:rPr lang="en-US" sz="1000" b="1" u="sng" strike="noStrike" dirty="0">
                          <a:solidFill>
                            <a:schemeClr val="accent2">
                              <a:lumMod val="75000"/>
                            </a:schemeClr>
                          </a:solidFill>
                          <a:effectLst/>
                        </a:rPr>
                        <a:t>844</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SKANE</a:t>
                      </a:r>
                      <a:r>
                        <a:rPr lang="en-US" sz="1000" u="none" strike="noStrike" baseline="0" dirty="0">
                          <a:effectLst/>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1"/>
                  </a:ext>
                </a:extLst>
              </a:tr>
              <a:tr h="185088">
                <a:tc>
                  <a:txBody>
                    <a:bodyPr/>
                    <a:lstStyle/>
                    <a:p>
                      <a:pPr algn="ctr" fontAlgn="b"/>
                      <a:r>
                        <a:rPr lang="en-US" sz="1000" b="1" u="sng" strike="noStrike" dirty="0">
                          <a:solidFill>
                            <a:schemeClr val="accent2">
                              <a:lumMod val="75000"/>
                            </a:schemeClr>
                          </a:solidFill>
                          <a:effectLst/>
                        </a:rPr>
                        <a:t>845</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HIGH HORIZONS</a:t>
                      </a:r>
                      <a:r>
                        <a:rPr lang="en-US" sz="1000" u="none" strike="noStrike" baseline="0" dirty="0">
                          <a:effectLst/>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2"/>
                  </a:ext>
                </a:extLst>
              </a:tr>
              <a:tr h="202248">
                <a:tc>
                  <a:txBody>
                    <a:bodyPr/>
                    <a:lstStyle/>
                    <a:p>
                      <a:pPr algn="ctr" fontAlgn="b"/>
                      <a:r>
                        <a:rPr lang="en-US" sz="1000" b="1" i="0" u="sng" strike="noStrike" dirty="0">
                          <a:solidFill>
                            <a:schemeClr val="accent2">
                              <a:lumMod val="75000"/>
                            </a:schemeClr>
                          </a:solidFill>
                          <a:effectLst/>
                          <a:latin typeface="Calibri"/>
                        </a:rPr>
                        <a:t>846</a:t>
                      </a:r>
                    </a:p>
                  </a:txBody>
                  <a:tcPr marL="8381" marR="8381" marT="8381" marB="0" anchor="b"/>
                </a:tc>
                <a:tc>
                  <a:txBody>
                    <a:bodyPr/>
                    <a:lstStyle/>
                    <a:p>
                      <a:pPr algn="l" fontAlgn="b"/>
                      <a:r>
                        <a:rPr lang="en-US" sz="1000" b="0" i="0" u="none" strike="noStrike" dirty="0">
                          <a:solidFill>
                            <a:srgbClr val="000000"/>
                          </a:solidFill>
                          <a:effectLst/>
                          <a:latin typeface="Calibri"/>
                        </a:rPr>
                        <a:t>MULTICULTURAL</a:t>
                      </a:r>
                      <a:r>
                        <a:rPr lang="en-US" sz="1000" b="0" i="0" u="none" strike="noStrike" baseline="0" dirty="0">
                          <a:solidFill>
                            <a:srgbClr val="000000"/>
                          </a:solidFill>
                          <a:effectLst/>
                          <a:latin typeface="Calibri"/>
                        </a:rPr>
                        <a:t>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3"/>
                  </a:ext>
                </a:extLst>
              </a:tr>
              <a:tr h="18508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4"/>
                  </a:ext>
                </a:extLst>
              </a:tr>
              <a:tr h="185088">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5"/>
                  </a:ext>
                </a:extLst>
              </a:tr>
              <a:tr h="185088">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6"/>
                  </a:ext>
                </a:extLst>
              </a:tr>
              <a:tr h="185088">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7"/>
                  </a:ext>
                </a:extLst>
              </a:tr>
              <a:tr h="185088">
                <a:tc>
                  <a:txBody>
                    <a:bodyPr/>
                    <a:lstStyle/>
                    <a:p>
                      <a:pPr algn="ctr" fontAlgn="b"/>
                      <a:r>
                        <a:rPr lang="en-US" sz="1000" b="1" u="sng" strike="noStrike" dirty="0">
                          <a:solidFill>
                            <a:schemeClr val="accent2">
                              <a:lumMod val="75000"/>
                            </a:schemeClr>
                          </a:solidFill>
                          <a:effectLst/>
                        </a:rPr>
                        <a:t>854</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TRAVELER</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8"/>
                  </a:ext>
                </a:extLst>
              </a:tr>
              <a:tr h="185088">
                <a:tc>
                  <a:txBody>
                    <a:bodyPr/>
                    <a:lstStyle/>
                    <a:p>
                      <a:pPr algn="ctr" fontAlgn="b"/>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19"/>
                  </a:ext>
                </a:extLst>
              </a:tr>
              <a:tr h="185088">
                <a:tc>
                  <a:txBody>
                    <a:bodyPr/>
                    <a:lstStyle/>
                    <a:p>
                      <a:pPr algn="ctr" fontAlgn="b"/>
                      <a:r>
                        <a:rPr lang="en-US" sz="1000" b="1" u="sng" strike="noStrike" dirty="0">
                          <a:solidFill>
                            <a:schemeClr val="accent2">
                              <a:lumMod val="75000"/>
                            </a:schemeClr>
                          </a:solidFill>
                          <a:effectLst/>
                        </a:rPr>
                        <a:t>861</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BASSICK HIGH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0"/>
                  </a:ext>
                </a:extLst>
              </a:tr>
              <a:tr h="185088">
                <a:tc>
                  <a:txBody>
                    <a:bodyPr/>
                    <a:lstStyle/>
                    <a:p>
                      <a:pPr algn="ctr" fontAlgn="b"/>
                      <a:r>
                        <a:rPr lang="en-US" sz="1000" b="1" u="sng" strike="noStrike" dirty="0">
                          <a:solidFill>
                            <a:schemeClr val="accent2">
                              <a:lumMod val="75000"/>
                            </a:schemeClr>
                          </a:solidFill>
                          <a:effectLst/>
                        </a:rPr>
                        <a:t>862</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CENTRAL HIGH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1"/>
                  </a:ext>
                </a:extLst>
              </a:tr>
              <a:tr h="185088">
                <a:tc>
                  <a:txBody>
                    <a:bodyPr/>
                    <a:lstStyle/>
                    <a:p>
                      <a:pPr algn="ctr" fontAlgn="b"/>
                      <a:r>
                        <a:rPr lang="en-US" sz="1000" b="1" u="sng" strike="noStrike" dirty="0">
                          <a:solidFill>
                            <a:schemeClr val="accent2">
                              <a:lumMod val="75000"/>
                            </a:schemeClr>
                          </a:solidFill>
                          <a:effectLst/>
                        </a:rPr>
                        <a:t>863</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HARDING HIGH SCHOOL</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2"/>
                  </a:ext>
                </a:extLst>
              </a:tr>
              <a:tr h="185088">
                <a:tc>
                  <a:txBody>
                    <a:bodyPr/>
                    <a:lstStyle/>
                    <a:p>
                      <a:pPr algn="ctr" fontAlgn="b"/>
                      <a:r>
                        <a:rPr lang="en-US" sz="1000" b="1" u="sng" strike="noStrike" dirty="0">
                          <a:solidFill>
                            <a:schemeClr val="accent2">
                              <a:lumMod val="75000"/>
                            </a:schemeClr>
                          </a:solidFill>
                          <a:effectLst/>
                        </a:rPr>
                        <a:t>864</a:t>
                      </a:r>
                      <a:endParaRPr lang="en-US" sz="1000" b="1" i="0" u="sng" strike="noStrike" dirty="0">
                        <a:solidFill>
                          <a:schemeClr val="accent2">
                            <a:lumMod val="75000"/>
                          </a:schemeClr>
                        </a:solidFill>
                        <a:effectLst/>
                        <a:latin typeface="Calibri"/>
                      </a:endParaRPr>
                    </a:p>
                  </a:txBody>
                  <a:tcPr marL="8381" marR="8381" marT="8381" marB="0" anchor="b"/>
                </a:tc>
                <a:tc>
                  <a:txBody>
                    <a:bodyPr/>
                    <a:lstStyle/>
                    <a:p>
                      <a:pPr algn="l" fontAlgn="b"/>
                      <a:r>
                        <a:rPr lang="en-US" sz="1000" u="none" strike="noStrike" dirty="0">
                          <a:effectLst/>
                        </a:rPr>
                        <a:t>AQUACULTURE</a:t>
                      </a:r>
                      <a:endParaRPr lang="en-US" sz="1000" b="0" i="0" u="none" strike="noStrike" dirty="0">
                        <a:solidFill>
                          <a:srgbClr val="000000"/>
                        </a:solidFill>
                        <a:effectLst/>
                        <a:latin typeface="Calibri"/>
                      </a:endParaRPr>
                    </a:p>
                  </a:txBody>
                  <a:tcPr marL="8381" marR="8381" marT="8381" marB="0" anchor="b"/>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97133449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411645"/>
            <a:ext cx="10058400" cy="1450757"/>
          </a:xfrm>
          <a:solidFill>
            <a:schemeClr val="accent4">
              <a:lumMod val="20000"/>
              <a:lumOff val="80000"/>
            </a:schemeClr>
          </a:solidFill>
        </p:spPr>
        <p:txBody>
          <a:bodyPr>
            <a:normAutofit/>
          </a:bodyPr>
          <a:lstStyle/>
          <a:p>
            <a:r>
              <a:rPr lang="en-US" b="1" dirty="0"/>
              <a:t>Operating Account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12</a:t>
            </a:fld>
            <a:endParaRPr lang="en-US" dirty="0"/>
          </a:p>
        </p:txBody>
      </p:sp>
      <p:sp>
        <p:nvSpPr>
          <p:cNvPr id="9" name="TextBox 8"/>
          <p:cNvSpPr txBox="1"/>
          <p:nvPr/>
        </p:nvSpPr>
        <p:spPr>
          <a:xfrm>
            <a:off x="2041236" y="2028258"/>
            <a:ext cx="8358909" cy="2783775"/>
          </a:xfrm>
          <a:prstGeom prst="rect">
            <a:avLst/>
          </a:prstGeom>
          <a:solidFill>
            <a:schemeClr val="accent2">
              <a:lumMod val="20000"/>
              <a:lumOff val="80000"/>
            </a:schemeClr>
          </a:solidFill>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buClr>
                <a:schemeClr val="accent2">
                  <a:lumMod val="75000"/>
                </a:schemeClr>
              </a:buClr>
            </a:pPr>
            <a:r>
              <a:rPr lang="en-US" sz="1600" b="1" dirty="0">
                <a:solidFill>
                  <a:schemeClr val="tx1"/>
                </a:solidFill>
              </a:rPr>
              <a:t>Vandalism: Cost of Repairs</a:t>
            </a:r>
          </a:p>
          <a:p>
            <a:pPr marL="285750" indent="-285750">
              <a:buClr>
                <a:schemeClr val="accent2">
                  <a:lumMod val="75000"/>
                </a:schemeClr>
              </a:buClr>
              <a:buSzPct val="125000"/>
              <a:buFont typeface="Arial" panose="020B0604020202020204" pitchFamily="34" charset="0"/>
              <a:buChar char="•"/>
            </a:pPr>
            <a:r>
              <a:rPr lang="en-US" sz="1400" dirty="0">
                <a:solidFill>
                  <a:schemeClr val="tx1"/>
                </a:solidFill>
              </a:rPr>
              <a:t>If damage to the school facility is determined to have been caused by student vandalism or other inappropriate behavior, </a:t>
            </a:r>
            <a:r>
              <a:rPr lang="en-US" sz="1400" b="1" dirty="0">
                <a:solidFill>
                  <a:schemeClr val="tx1"/>
                </a:solidFill>
              </a:rPr>
              <a:t>the school will be held fiscally responsible for the expense of making the repairs.  </a:t>
            </a:r>
          </a:p>
          <a:p>
            <a:pPr marL="285750" indent="-285750">
              <a:buClr>
                <a:schemeClr val="accent2">
                  <a:lumMod val="75000"/>
                </a:schemeClr>
              </a:buClr>
              <a:buSzPct val="125000"/>
              <a:buFont typeface="Arial" panose="020B0604020202020204" pitchFamily="34" charset="0"/>
              <a:buChar char="•"/>
            </a:pPr>
            <a:r>
              <a:rPr lang="en-US" sz="1400" dirty="0">
                <a:solidFill>
                  <a:schemeClr val="tx1"/>
                </a:solidFill>
              </a:rPr>
              <a:t>Monthly, the Facilities Department submits, to the Finance Office, claims for reimbursement of expenses (labor plus materials) incurred to repair damage allegedly caused by student vandalism.</a:t>
            </a:r>
          </a:p>
          <a:p>
            <a:pPr marL="285750" indent="-285750">
              <a:buClr>
                <a:schemeClr val="accent2">
                  <a:lumMod val="75000"/>
                </a:schemeClr>
              </a:buClr>
              <a:buSzPct val="125000"/>
              <a:buFont typeface="Arial" panose="020B0604020202020204" pitchFamily="34" charset="0"/>
              <a:buChar char="•"/>
            </a:pPr>
            <a:r>
              <a:rPr lang="en-US" sz="1400" dirty="0">
                <a:solidFill>
                  <a:schemeClr val="tx1"/>
                </a:solidFill>
              </a:rPr>
              <a:t>In accordance with district policy, a claim will be forwarded to the principal for review, prior to a final determination being made.</a:t>
            </a:r>
          </a:p>
          <a:p>
            <a:pPr marL="285750" marR="0" lvl="0" indent="-285750">
              <a:lnSpc>
                <a:spcPct val="107000"/>
              </a:lnSpc>
              <a:spcBef>
                <a:spcPts val="0"/>
              </a:spcBef>
              <a:spcAft>
                <a:spcPts val="0"/>
              </a:spcAft>
              <a:buFont typeface="Arial" panose="020B0604020202020204" pitchFamily="34" charset="0"/>
              <a:buChar char="•"/>
            </a:pPr>
            <a:r>
              <a:rPr lang="en-US" sz="1400" dirty="0">
                <a:solidFill>
                  <a:schemeClr val="tx1"/>
                </a:solidFill>
              </a:rPr>
              <a:t>If the school seeks and obtains monetary restitution from the parents, the school may deposit the funds in the School Student Activity Account.</a:t>
            </a:r>
          </a:p>
          <a:p>
            <a:pPr marL="285750" marR="0" lvl="0" indent="-285750">
              <a:lnSpc>
                <a:spcPct val="107000"/>
              </a:lnSpc>
              <a:spcBef>
                <a:spcPts val="0"/>
              </a:spcBef>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After the procurement close date in April, when a claim is found to be valid, it will be charged to the </a:t>
            </a:r>
            <a:r>
              <a:rPr lang="en-US" sz="1400" b="1" dirty="0">
                <a:latin typeface="Calibri" panose="020F0502020204030204" pitchFamily="34" charset="0"/>
                <a:ea typeface="Calibri" panose="020F0502020204030204" pitchFamily="34" charset="0"/>
                <a:cs typeface="Times New Roman" panose="02020603050405020304" pitchFamily="18" charset="0"/>
              </a:rPr>
              <a:t>school’s operating budget</a:t>
            </a:r>
            <a:r>
              <a:rPr lang="en-US" sz="1400" dirty="0">
                <a:latin typeface="Calibri" panose="020F0502020204030204" pitchFamily="34" charset="0"/>
                <a:ea typeface="Calibri" panose="020F0502020204030204" pitchFamily="34" charset="0"/>
                <a:cs typeface="Times New Roman" panose="02020603050405020304" pitchFamily="18" charset="0"/>
              </a:rPr>
              <a:t>, if a balance exists; if not, to the school’s operating budget in the next fiscal year.</a:t>
            </a:r>
          </a:p>
          <a:p>
            <a:pPr marL="285750" marR="0" lvl="0" indent="-285750">
              <a:lnSpc>
                <a:spcPct val="107000"/>
              </a:lnSpc>
              <a:spcBef>
                <a:spcPts val="0"/>
              </a:spcBef>
              <a:spcAft>
                <a:spcPts val="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In the school’s accounting records, include deductions for funds directed to the cost of such repairs.</a:t>
            </a:r>
            <a:endParaRPr lang="en-US" dirty="0">
              <a:solidFill>
                <a:schemeClr val="tx1"/>
              </a:solidFill>
            </a:endParaRPr>
          </a:p>
        </p:txBody>
      </p:sp>
      <p:sp>
        <p:nvSpPr>
          <p:cNvPr id="8" name="TextBox 7"/>
          <p:cNvSpPr txBox="1"/>
          <p:nvPr/>
        </p:nvSpPr>
        <p:spPr>
          <a:xfrm>
            <a:off x="1335425" y="4904450"/>
            <a:ext cx="9524324" cy="1290638"/>
          </a:xfrm>
          <a:prstGeom prst="snip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a:t>COPIER PAPER: </a:t>
            </a:r>
          </a:p>
          <a:p>
            <a:r>
              <a:rPr lang="en-US" sz="1500" b="1" dirty="0"/>
              <a:t>The district distributes cartons of copier paper (8-1/2" x 11") to schools five (5) times during the school year, based on a formula aligned to student registers.   The paper is intended to </a:t>
            </a:r>
            <a:r>
              <a:rPr lang="en-US" sz="1500" b="1" i="1" dirty="0"/>
              <a:t>supplement</a:t>
            </a:r>
            <a:r>
              <a:rPr lang="en-US" sz="1500" b="1" dirty="0"/>
              <a:t> paper directly ordered by schools through the operating budgets.   The availability of the combined paper supply should ensure adequate reserves at the school to meet needs, throughout the school year.   </a:t>
            </a:r>
          </a:p>
        </p:txBody>
      </p:sp>
    </p:spTree>
    <p:extLst>
      <p:ext uri="{BB962C8B-B14F-4D97-AF65-F5344CB8AC3E}">
        <p14:creationId xmlns:p14="http://schemas.microsoft.com/office/powerpoint/2010/main" val="15921438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20113"/>
            <a:ext cx="10058400" cy="1450757"/>
          </a:xfrm>
          <a:solidFill>
            <a:schemeClr val="accent4">
              <a:lumMod val="20000"/>
              <a:lumOff val="80000"/>
            </a:schemeClr>
          </a:solidFill>
        </p:spPr>
        <p:txBody>
          <a:bodyPr>
            <a:normAutofit/>
          </a:bodyPr>
          <a:lstStyle/>
          <a:p>
            <a:r>
              <a:rPr lang="en-US" b="1" dirty="0"/>
              <a:t>School/District Responsibilities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13</a:t>
            </a:fld>
            <a:endParaRPr lang="en-US" dirty="0"/>
          </a:p>
        </p:txBody>
      </p:sp>
      <p:sp>
        <p:nvSpPr>
          <p:cNvPr id="7" name="TextBox 6"/>
          <p:cNvSpPr txBox="1"/>
          <p:nvPr/>
        </p:nvSpPr>
        <p:spPr>
          <a:xfrm>
            <a:off x="1153114" y="2184931"/>
            <a:ext cx="4863313"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School supplies, including copier paper</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Office supplies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Library supplies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Postage</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Educational equipment repairs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Memberships in organizations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Registrations for conferences (subject to written approval on the Conference/Travel form), unless district-sponsored</a:t>
            </a:r>
          </a:p>
          <a:p>
            <a:pPr>
              <a:buClr>
                <a:schemeClr val="accent2">
                  <a:lumMod val="75000"/>
                </a:schemeClr>
              </a:buClr>
            </a:pPr>
            <a:endParaRPr lang="en-US" sz="1400" b="1" dirty="0">
              <a:solidFill>
                <a:schemeClr val="accent2">
                  <a:lumMod val="75000"/>
                </a:schemeClr>
              </a:solidFill>
            </a:endParaRPr>
          </a:p>
        </p:txBody>
      </p:sp>
      <p:sp>
        <p:nvSpPr>
          <p:cNvPr id="9" name="TextBox 8"/>
          <p:cNvSpPr txBox="1"/>
          <p:nvPr/>
        </p:nvSpPr>
        <p:spPr>
          <a:xfrm>
            <a:off x="6207334" y="2184931"/>
            <a:ext cx="4854477"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High Schools: Diplomas and graduation venues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HS PSAT, SAT, Advanced Placement and ACT fees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Permit mailings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District-wide instructional and assessment materials</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Specialized materials for district-managed programs; e.g., athletics etc.</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XEROX XPS [MFD/printer network} services [leases, service, supplies} – for devices in the authorized configuration</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Facilities-related repairs, EXCEPT those caused by student vandalism (refer to the note below).</a:t>
            </a:r>
          </a:p>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Classroom Furniture</a:t>
            </a:r>
          </a:p>
        </p:txBody>
      </p:sp>
      <p:sp>
        <p:nvSpPr>
          <p:cNvPr id="11" name="TextBox 10"/>
          <p:cNvSpPr txBox="1"/>
          <p:nvPr/>
        </p:nvSpPr>
        <p:spPr>
          <a:xfrm>
            <a:off x="1537073" y="4960417"/>
            <a:ext cx="9060025" cy="1338828"/>
          </a:xfrm>
          <a:prstGeom prst="rect">
            <a:avLst/>
          </a:prstGeom>
          <a:solidFill>
            <a:schemeClr val="accent2">
              <a:lumMod val="20000"/>
              <a:lumOff val="80000"/>
            </a:schemeClr>
          </a:solidFill>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buClr>
                <a:schemeClr val="accent2">
                  <a:lumMod val="75000"/>
                </a:schemeClr>
              </a:buClr>
            </a:pPr>
            <a:r>
              <a:rPr lang="en-US" sz="1600" b="1" u="sng" dirty="0">
                <a:solidFill>
                  <a:schemeClr val="tx1"/>
                </a:solidFill>
              </a:rPr>
              <a:t>NOTE:</a:t>
            </a:r>
            <a:r>
              <a:rPr lang="en-US" sz="1600" b="1" dirty="0">
                <a:solidFill>
                  <a:schemeClr val="tx1"/>
                </a:solidFill>
              </a:rPr>
              <a:t>  Vandalism: Cost of Repairs</a:t>
            </a:r>
          </a:p>
          <a:p>
            <a:pPr marL="285750" indent="-285750">
              <a:buClr>
                <a:schemeClr val="accent2">
                  <a:lumMod val="75000"/>
                </a:schemeClr>
              </a:buClr>
              <a:buSzPct val="125000"/>
              <a:buFont typeface="Arial" panose="020B0604020202020204" pitchFamily="34" charset="0"/>
              <a:buChar char="•"/>
            </a:pPr>
            <a:r>
              <a:rPr lang="en-US" sz="1300" dirty="0">
                <a:solidFill>
                  <a:schemeClr val="tx1"/>
                </a:solidFill>
              </a:rPr>
              <a:t>If damage to the school facility is determined to have been caused by student vandalism or other inappropriate behavior, the school will be held fiscally responsible for the expense of making the repairs.  The Facilities Department will effectuate the required repairs and transmit an invoice for the cost (labor plus materials) to the Business Office, where the expense will be charged to the </a:t>
            </a:r>
            <a:r>
              <a:rPr lang="en-US" sz="1300" b="1" dirty="0">
                <a:solidFill>
                  <a:schemeClr val="tx1"/>
                </a:solidFill>
              </a:rPr>
              <a:t>SCHOOL’S OPERATING BUDGET. </a:t>
            </a:r>
            <a:r>
              <a:rPr lang="en-US" sz="1300" dirty="0">
                <a:solidFill>
                  <a:schemeClr val="tx1"/>
                </a:solidFill>
              </a:rPr>
              <a:t> If the school seeks and obtains monetary restitution from the parents, the school may deposit the funds in the School Student Activity Account.</a:t>
            </a:r>
          </a:p>
        </p:txBody>
      </p:sp>
      <p:sp>
        <p:nvSpPr>
          <p:cNvPr id="10" name="TextBox 9"/>
          <p:cNvSpPr txBox="1"/>
          <p:nvPr/>
        </p:nvSpPr>
        <p:spPr>
          <a:xfrm>
            <a:off x="1153114" y="1775029"/>
            <a:ext cx="486331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b="1" dirty="0"/>
              <a:t>School Responsibilities</a:t>
            </a:r>
            <a:endParaRPr lang="en-US" sz="1400" b="1" dirty="0">
              <a:solidFill>
                <a:schemeClr val="accent2">
                  <a:lumMod val="75000"/>
                </a:schemeClr>
              </a:solidFill>
            </a:endParaRPr>
          </a:p>
        </p:txBody>
      </p:sp>
      <p:sp>
        <p:nvSpPr>
          <p:cNvPr id="12" name="TextBox 11"/>
          <p:cNvSpPr txBox="1"/>
          <p:nvPr/>
        </p:nvSpPr>
        <p:spPr>
          <a:xfrm>
            <a:off x="6207334" y="1775029"/>
            <a:ext cx="485447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b="1" dirty="0"/>
              <a:t>District Services</a:t>
            </a:r>
            <a:endParaRPr lang="en-US" sz="1400" b="1" dirty="0">
              <a:solidFill>
                <a:schemeClr val="accent2">
                  <a:lumMod val="75000"/>
                </a:schemeClr>
              </a:solidFill>
            </a:endParaRPr>
          </a:p>
        </p:txBody>
      </p:sp>
    </p:spTree>
    <p:extLst>
      <p:ext uri="{BB962C8B-B14F-4D97-AF65-F5344CB8AC3E}">
        <p14:creationId xmlns:p14="http://schemas.microsoft.com/office/powerpoint/2010/main" val="383385326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6C29-6269-43C9-A7B9-08F1A9C6566A}"/>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1A4BA51C-85D1-4855-BD90-43481F2A89AE}"/>
              </a:ext>
            </a:extLst>
          </p:cNvPr>
          <p:cNvSpPr>
            <a:spLocks noGrp="1"/>
          </p:cNvSpPr>
          <p:nvPr>
            <p:ph type="dt" sz="half" idx="10"/>
          </p:nvPr>
        </p:nvSpPr>
        <p:spPr/>
        <p:txBody>
          <a:bodyPr/>
          <a:lstStyle/>
          <a:p>
            <a:r>
              <a:rPr lang="en-US"/>
              <a:t>December 2023</a:t>
            </a:r>
            <a:endParaRPr lang="en-US" dirty="0"/>
          </a:p>
        </p:txBody>
      </p:sp>
      <p:sp>
        <p:nvSpPr>
          <p:cNvPr id="4" name="Footer Placeholder 3">
            <a:extLst>
              <a:ext uri="{FF2B5EF4-FFF2-40B4-BE49-F238E27FC236}">
                <a16:creationId xmlns:a16="http://schemas.microsoft.com/office/drawing/2014/main" id="{E69CB964-74CF-4D87-9D76-27C8D08C142C}"/>
              </a:ext>
            </a:extLst>
          </p:cNvPr>
          <p:cNvSpPr>
            <a:spLocks noGrp="1"/>
          </p:cNvSpPr>
          <p:nvPr>
            <p:ph type="ftr" sz="quarter" idx="11"/>
          </p:nvPr>
        </p:nvSpPr>
        <p:spPr/>
        <p:txBody>
          <a:bodyPr/>
          <a:lstStyle/>
          <a:p>
            <a:r>
              <a:rPr lang="en-US"/>
              <a:t>Fiscal Management for School Administrators</a:t>
            </a:r>
            <a:endParaRPr lang="en-US" dirty="0"/>
          </a:p>
        </p:txBody>
      </p:sp>
      <p:sp>
        <p:nvSpPr>
          <p:cNvPr id="5" name="Slide Number Placeholder 4">
            <a:extLst>
              <a:ext uri="{FF2B5EF4-FFF2-40B4-BE49-F238E27FC236}">
                <a16:creationId xmlns:a16="http://schemas.microsoft.com/office/drawing/2014/main" id="{20E26870-96E2-4E8B-83EC-2078318E5C0B}"/>
              </a:ext>
            </a:extLst>
          </p:cNvPr>
          <p:cNvSpPr>
            <a:spLocks noGrp="1"/>
          </p:cNvSpPr>
          <p:nvPr>
            <p:ph type="sldNum" sz="quarter" idx="12"/>
          </p:nvPr>
        </p:nvSpPr>
        <p:spPr/>
        <p:txBody>
          <a:bodyPr/>
          <a:lstStyle/>
          <a:p>
            <a:fld id="{4FAB73BC-B049-4115-A692-8D63A059BFB8}" type="slidenum">
              <a:rPr lang="en-US" smtClean="0"/>
              <a:t>14</a:t>
            </a:fld>
            <a:endParaRPr lang="en-US" dirty="0"/>
          </a:p>
        </p:txBody>
      </p:sp>
      <p:sp>
        <p:nvSpPr>
          <p:cNvPr id="6" name="Title 1">
            <a:extLst>
              <a:ext uri="{FF2B5EF4-FFF2-40B4-BE49-F238E27FC236}">
                <a16:creationId xmlns:a16="http://schemas.microsoft.com/office/drawing/2014/main" id="{21AC9E37-9F32-4293-AA9F-85667A244DB3}"/>
              </a:ext>
            </a:extLst>
          </p:cNvPr>
          <p:cNvSpPr txBox="1">
            <a:spLocks/>
          </p:cNvSpPr>
          <p:nvPr/>
        </p:nvSpPr>
        <p:spPr>
          <a:xfrm>
            <a:off x="1092740" y="229959"/>
            <a:ext cx="10058400" cy="1450757"/>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a:t>Technology: School/District Office </a:t>
            </a:r>
            <a:br>
              <a:rPr lang="en-US" sz="4400" b="1"/>
            </a:br>
            <a:r>
              <a:rPr lang="en-US" sz="4400" b="1"/>
              <a:t>ITS Responsibilities</a:t>
            </a:r>
            <a:endParaRPr lang="en-US" sz="4400" b="1" dirty="0"/>
          </a:p>
        </p:txBody>
      </p:sp>
      <p:sp>
        <p:nvSpPr>
          <p:cNvPr id="7" name="Date Placeholder 2">
            <a:extLst>
              <a:ext uri="{FF2B5EF4-FFF2-40B4-BE49-F238E27FC236}">
                <a16:creationId xmlns:a16="http://schemas.microsoft.com/office/drawing/2014/main" id="{0305C270-F10C-4B2F-8D7D-DEF9F15E7C9C}"/>
              </a:ext>
            </a:extLst>
          </p:cNvPr>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atin typeface="Calibri" panose="020F0502020204030204"/>
              </a:rPr>
              <a:t>July 2020</a:t>
            </a:r>
            <a:endParaRPr lang="en-US" dirty="0">
              <a:latin typeface="Calibri" panose="020F0502020204030204"/>
            </a:endParaRPr>
          </a:p>
        </p:txBody>
      </p:sp>
      <p:sp>
        <p:nvSpPr>
          <p:cNvPr id="8" name="Footer Placeholder 3">
            <a:extLst>
              <a:ext uri="{FF2B5EF4-FFF2-40B4-BE49-F238E27FC236}">
                <a16:creationId xmlns:a16="http://schemas.microsoft.com/office/drawing/2014/main" id="{F5148156-E00E-4D4A-ABFA-AE46E15A8144}"/>
              </a:ext>
            </a:extLst>
          </p:cNvPr>
          <p:cNvSpPr txBox="1">
            <a:spLocks/>
          </p:cNvSpPr>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atin typeface="Calibri" panose="020F0502020204030204"/>
              </a:rPr>
              <a:t>Fiscal Management for School Administrators</a:t>
            </a:r>
            <a:endParaRPr lang="en-US" dirty="0">
              <a:latin typeface="Calibri" panose="020F0502020204030204"/>
            </a:endParaRPr>
          </a:p>
        </p:txBody>
      </p:sp>
      <p:sp>
        <p:nvSpPr>
          <p:cNvPr id="9" name="Slide Number Placeholder 4">
            <a:extLst>
              <a:ext uri="{FF2B5EF4-FFF2-40B4-BE49-F238E27FC236}">
                <a16:creationId xmlns:a16="http://schemas.microsoft.com/office/drawing/2014/main" id="{1166D811-4722-4E32-8E01-8F547BFBE323}"/>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FAB73BC-B049-4115-A692-8D63A059BFB8}" type="slidenum">
              <a:rPr lang="en-US" smtClean="0">
                <a:latin typeface="Calibri" panose="020F0502020204030204"/>
              </a:rPr>
              <a:pPr>
                <a:defRPr/>
              </a:pPr>
              <a:t>14</a:t>
            </a:fld>
            <a:endParaRPr lang="en-US" dirty="0">
              <a:latin typeface="Calibri" panose="020F0502020204030204"/>
            </a:endParaRPr>
          </a:p>
        </p:txBody>
      </p:sp>
      <p:sp>
        <p:nvSpPr>
          <p:cNvPr id="10" name="TextBox 9">
            <a:extLst>
              <a:ext uri="{FF2B5EF4-FFF2-40B4-BE49-F238E27FC236}">
                <a16:creationId xmlns:a16="http://schemas.microsoft.com/office/drawing/2014/main" id="{5C89942F-13E5-4B99-BD68-0E7E01A06058}"/>
              </a:ext>
            </a:extLst>
          </p:cNvPr>
          <p:cNvSpPr txBox="1"/>
          <p:nvPr/>
        </p:nvSpPr>
        <p:spPr>
          <a:xfrm>
            <a:off x="1092740" y="1792471"/>
            <a:ext cx="495362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2683C6">
                  <a:lumMod val="75000"/>
                </a:srgbClr>
              </a:buClr>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School Responsibilities</a:t>
            </a:r>
            <a:endParaRPr kumimoji="0" lang="en-US" sz="1400" b="1" i="0" u="none" strike="noStrike" kern="1200" cap="none" spc="0" normalizeH="0" baseline="0" noProof="0" dirty="0">
              <a:ln>
                <a:noFill/>
              </a:ln>
              <a:solidFill>
                <a:srgbClr val="2683C6">
                  <a:lumMod val="75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336796F-AC04-4DD6-BAB8-4FD9E6491F40}"/>
              </a:ext>
            </a:extLst>
          </p:cNvPr>
          <p:cNvSpPr txBox="1"/>
          <p:nvPr/>
        </p:nvSpPr>
        <p:spPr>
          <a:xfrm>
            <a:off x="6187129" y="1792471"/>
            <a:ext cx="495362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2683C6">
                  <a:lumMod val="75000"/>
                </a:srgbClr>
              </a:buClr>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District ITS Provided Services</a:t>
            </a:r>
            <a:endParaRPr kumimoji="0" lang="en-US" sz="1400" b="1" i="0" u="none" strike="noStrike" kern="1200" cap="none" spc="0" normalizeH="0" baseline="0" noProof="0" dirty="0">
              <a:ln>
                <a:noFill/>
              </a:ln>
              <a:solidFill>
                <a:srgbClr val="2683C6">
                  <a:lumMod val="75000"/>
                </a:srgb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5E5CED9-3831-4C6F-B193-BA508D8DCBEE}"/>
              </a:ext>
            </a:extLst>
          </p:cNvPr>
          <p:cNvSpPr txBox="1"/>
          <p:nvPr/>
        </p:nvSpPr>
        <p:spPr>
          <a:xfrm>
            <a:off x="1092740" y="5686310"/>
            <a:ext cx="10043007"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2683C6">
                  <a:lumMod val="75000"/>
                </a:srgbClr>
              </a:buClr>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If it becomes necessary to replace a device/part of mobile device due to vandalism or damage; ITS will obtain the needed component/device if the administrator decides to replace it through the school’s  OPERATING BUDGET. </a:t>
            </a:r>
            <a:endParaRPr kumimoji="0" lang="en-US" sz="1600" b="1" i="0" u="none" strike="noStrike" kern="1200" cap="none" spc="0" normalizeH="0" baseline="0" noProof="0" dirty="0">
              <a:ln>
                <a:noFill/>
              </a:ln>
              <a:solidFill>
                <a:srgbClr val="2683C6">
                  <a:lumMod val="75000"/>
                </a:srgbClr>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26E1322-4B5D-49E4-9F2D-7CE3E879F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566" y="169933"/>
            <a:ext cx="1463040" cy="1463040"/>
          </a:xfrm>
          <a:prstGeom prst="rect">
            <a:avLst/>
          </a:prstGeom>
        </p:spPr>
      </p:pic>
      <p:graphicFrame>
        <p:nvGraphicFramePr>
          <p:cNvPr id="16" name="Table 15">
            <a:extLst>
              <a:ext uri="{FF2B5EF4-FFF2-40B4-BE49-F238E27FC236}">
                <a16:creationId xmlns:a16="http://schemas.microsoft.com/office/drawing/2014/main" id="{CBFF684F-1FCE-8512-65F6-5F1D4A325206}"/>
              </a:ext>
            </a:extLst>
          </p:cNvPr>
          <p:cNvGraphicFramePr>
            <a:graphicFrameLocks noGrp="1"/>
          </p:cNvGraphicFramePr>
          <p:nvPr>
            <p:extLst>
              <p:ext uri="{D42A27DB-BD31-4B8C-83A1-F6EECF244321}">
                <p14:modId xmlns:p14="http://schemas.microsoft.com/office/powerpoint/2010/main" val="460925190"/>
              </p:ext>
            </p:extLst>
          </p:nvPr>
        </p:nvGraphicFramePr>
        <p:xfrm>
          <a:off x="1092740" y="2216914"/>
          <a:ext cx="4953622" cy="3227577"/>
        </p:xfrm>
        <a:graphic>
          <a:graphicData uri="http://schemas.openxmlformats.org/drawingml/2006/table">
            <a:tbl>
              <a:tblPr firstRow="1" bandRow="1">
                <a:tableStyleId>{5C22544A-7EE6-4342-B048-85BDC9FD1C3A}</a:tableStyleId>
              </a:tblPr>
              <a:tblGrid>
                <a:gridCol w="3086796">
                  <a:extLst>
                    <a:ext uri="{9D8B030D-6E8A-4147-A177-3AD203B41FA5}">
                      <a16:colId xmlns:a16="http://schemas.microsoft.com/office/drawing/2014/main" val="20000"/>
                    </a:ext>
                  </a:extLst>
                </a:gridCol>
                <a:gridCol w="1866826">
                  <a:extLst>
                    <a:ext uri="{9D8B030D-6E8A-4147-A177-3AD203B41FA5}">
                      <a16:colId xmlns:a16="http://schemas.microsoft.com/office/drawing/2014/main" val="20001"/>
                    </a:ext>
                  </a:extLst>
                </a:gridCol>
              </a:tblGrid>
              <a:tr h="311847">
                <a:tc>
                  <a:txBody>
                    <a:bodyPr/>
                    <a:lstStyle/>
                    <a:p>
                      <a:r>
                        <a:rPr lang="en-US" sz="1400" dirty="0"/>
                        <a:t>Item</a:t>
                      </a:r>
                    </a:p>
                  </a:txBody>
                  <a:tcPr/>
                </a:tc>
                <a:tc>
                  <a:txBody>
                    <a:bodyPr/>
                    <a:lstStyle/>
                    <a:p>
                      <a:r>
                        <a:rPr lang="en-US" sz="1400" dirty="0"/>
                        <a:t>Estimated Cost</a:t>
                      </a:r>
                    </a:p>
                  </a:txBody>
                  <a:tcPr/>
                </a:tc>
                <a:extLst>
                  <a:ext uri="{0D108BD9-81ED-4DB2-BD59-A6C34878D82A}">
                    <a16:rowId xmlns:a16="http://schemas.microsoft.com/office/drawing/2014/main" val="10000"/>
                  </a:ext>
                </a:extLst>
              </a:tr>
              <a:tr h="291573">
                <a:tc>
                  <a:txBody>
                    <a:bodyPr/>
                    <a:lstStyle/>
                    <a:p>
                      <a:r>
                        <a:rPr lang="en-US" sz="1200" dirty="0"/>
                        <a:t>Mouse/Keyboard</a:t>
                      </a:r>
                    </a:p>
                  </a:txBody>
                  <a:tcPr/>
                </a:tc>
                <a:tc>
                  <a:txBody>
                    <a:bodyPr/>
                    <a:lstStyle/>
                    <a:p>
                      <a:r>
                        <a:rPr lang="en-US" sz="1200" dirty="0"/>
                        <a:t>$8 / $15</a:t>
                      </a:r>
                    </a:p>
                  </a:txBody>
                  <a:tcPr/>
                </a:tc>
                <a:extLst>
                  <a:ext uri="{0D108BD9-81ED-4DB2-BD59-A6C34878D82A}">
                    <a16:rowId xmlns:a16="http://schemas.microsoft.com/office/drawing/2014/main" val="10001"/>
                  </a:ext>
                </a:extLst>
              </a:tr>
              <a:tr h="291573">
                <a:tc>
                  <a:txBody>
                    <a:bodyPr/>
                    <a:lstStyle/>
                    <a:p>
                      <a:r>
                        <a:rPr lang="en-US" sz="1200" baseline="0" dirty="0"/>
                        <a:t>Headset</a:t>
                      </a:r>
                      <a:endParaRPr lang="en-US" sz="1200" dirty="0"/>
                    </a:p>
                  </a:txBody>
                  <a:tcPr/>
                </a:tc>
                <a:tc>
                  <a:txBody>
                    <a:bodyPr/>
                    <a:lstStyle/>
                    <a:p>
                      <a:r>
                        <a:rPr lang="en-US" sz="1200" dirty="0"/>
                        <a:t>$10</a:t>
                      </a:r>
                    </a:p>
                  </a:txBody>
                  <a:tcPr/>
                </a:tc>
                <a:extLst>
                  <a:ext uri="{0D108BD9-81ED-4DB2-BD59-A6C34878D82A}">
                    <a16:rowId xmlns:a16="http://schemas.microsoft.com/office/drawing/2014/main" val="10002"/>
                  </a:ext>
                </a:extLst>
              </a:tr>
              <a:tr h="29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HDMI Cable / USB-C Cables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$10 - $30</a:t>
                      </a:r>
                    </a:p>
                  </a:txBody>
                  <a:tcPr/>
                </a:tc>
                <a:extLst>
                  <a:ext uri="{0D108BD9-81ED-4DB2-BD59-A6C34878D82A}">
                    <a16:rowId xmlns:a16="http://schemas.microsoft.com/office/drawing/2014/main" val="10003"/>
                  </a:ext>
                </a:extLst>
              </a:tr>
              <a:tr h="29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Web Camera / Speakers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$30 / $20</a:t>
                      </a:r>
                    </a:p>
                  </a:txBody>
                  <a:tcPr/>
                </a:tc>
                <a:extLst>
                  <a:ext uri="{0D108BD9-81ED-4DB2-BD59-A6C34878D82A}">
                    <a16:rowId xmlns:a16="http://schemas.microsoft.com/office/drawing/2014/main" val="10004"/>
                  </a:ext>
                </a:extLst>
              </a:tr>
              <a:tr h="29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Apple iPad Chargers</a:t>
                      </a:r>
                    </a:p>
                  </a:txBody>
                  <a:tcPr/>
                </a:tc>
                <a:tc>
                  <a:txBody>
                    <a:bodyPr/>
                    <a:lstStyle/>
                    <a:p>
                      <a:r>
                        <a:rPr lang="en-US" sz="1200" dirty="0"/>
                        <a:t>$15</a:t>
                      </a:r>
                    </a:p>
                  </a:txBody>
                  <a:tcPr/>
                </a:tc>
                <a:extLst>
                  <a:ext uri="{0D108BD9-81ED-4DB2-BD59-A6C34878D82A}">
                    <a16:rowId xmlns:a16="http://schemas.microsoft.com/office/drawing/2014/main" val="2397559667"/>
                  </a:ext>
                </a:extLst>
              </a:tr>
              <a:tr h="29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Laptop Chargers (USC-C / Dell Barrel)</a:t>
                      </a:r>
                    </a:p>
                  </a:txBody>
                  <a:tcPr/>
                </a:tc>
                <a:tc>
                  <a:txBody>
                    <a:bodyPr/>
                    <a:lstStyle/>
                    <a:p>
                      <a:r>
                        <a:rPr lang="en-US" sz="1200" dirty="0"/>
                        <a:t>$25 - $50</a:t>
                      </a:r>
                    </a:p>
                  </a:txBody>
                  <a:tcPr/>
                </a:tc>
                <a:extLst>
                  <a:ext uri="{0D108BD9-81ED-4DB2-BD59-A6C34878D82A}">
                    <a16:rowId xmlns:a16="http://schemas.microsoft.com/office/drawing/2014/main" val="2408499234"/>
                  </a:ext>
                </a:extLst>
              </a:tr>
              <a:tr h="29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 Mobile Device (Lenovo 100e)</a:t>
                      </a:r>
                    </a:p>
                  </a:txBody>
                  <a:tcPr/>
                </a:tc>
                <a:tc>
                  <a:txBody>
                    <a:bodyPr/>
                    <a:lstStyle/>
                    <a:p>
                      <a:r>
                        <a:rPr lang="en-US" sz="1200" dirty="0"/>
                        <a:t>$250~</a:t>
                      </a:r>
                    </a:p>
                  </a:txBody>
                  <a:tcPr/>
                </a:tc>
                <a:extLst>
                  <a:ext uri="{0D108BD9-81ED-4DB2-BD59-A6C34878D82A}">
                    <a16:rowId xmlns:a16="http://schemas.microsoft.com/office/drawing/2014/main" val="10006"/>
                  </a:ext>
                </a:extLst>
              </a:tr>
              <a:tr h="29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 Mobile Device (Lenovo 300e)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$300~</a:t>
                      </a:r>
                    </a:p>
                  </a:txBody>
                  <a:tcPr/>
                </a:tc>
                <a:extLst>
                  <a:ext uri="{0D108BD9-81ED-4DB2-BD59-A6C34878D82A}">
                    <a16:rowId xmlns:a16="http://schemas.microsoft.com/office/drawing/2014/main" val="10007"/>
                  </a:ext>
                </a:extLst>
              </a:tr>
              <a:tr h="29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 Mobile Device (Dell 3190)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$425~</a:t>
                      </a:r>
                    </a:p>
                  </a:txBody>
                  <a:tcPr/>
                </a:tc>
                <a:extLst>
                  <a:ext uri="{0D108BD9-81ED-4DB2-BD59-A6C34878D82A}">
                    <a16:rowId xmlns:a16="http://schemas.microsoft.com/office/drawing/2014/main" val="10008"/>
                  </a:ext>
                </a:extLst>
              </a:tr>
              <a:tr h="291573">
                <a:tc>
                  <a:txBody>
                    <a:bodyPr/>
                    <a:lstStyle/>
                    <a:p>
                      <a:r>
                        <a:rPr lang="en-US" sz="1200" dirty="0"/>
                        <a:t>Faculty Mobile Device (Laptop/MacBook)</a:t>
                      </a:r>
                    </a:p>
                  </a:txBody>
                  <a:tcPr/>
                </a:tc>
                <a:tc>
                  <a:txBody>
                    <a:bodyPr/>
                    <a:lstStyle/>
                    <a:p>
                      <a:r>
                        <a:rPr lang="en-US" sz="1200" dirty="0"/>
                        <a:t>$700-$800~</a:t>
                      </a:r>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2B51287F-7ABF-D936-F6B4-E8EC3A9603DB}"/>
              </a:ext>
            </a:extLst>
          </p:cNvPr>
          <p:cNvGraphicFramePr>
            <a:graphicFrameLocks noGrp="1"/>
          </p:cNvGraphicFramePr>
          <p:nvPr>
            <p:extLst>
              <p:ext uri="{D42A27DB-BD31-4B8C-83A1-F6EECF244321}">
                <p14:modId xmlns:p14="http://schemas.microsoft.com/office/powerpoint/2010/main" val="3365697833"/>
              </p:ext>
            </p:extLst>
          </p:nvPr>
        </p:nvGraphicFramePr>
        <p:xfrm>
          <a:off x="6192227" y="2221263"/>
          <a:ext cx="4956048" cy="3227836"/>
        </p:xfrm>
        <a:graphic>
          <a:graphicData uri="http://schemas.openxmlformats.org/drawingml/2006/table">
            <a:tbl>
              <a:tblPr firstRow="1" bandRow="1">
                <a:tableStyleId>{5C22544A-7EE6-4342-B048-85BDC9FD1C3A}</a:tableStyleId>
              </a:tblPr>
              <a:tblGrid>
                <a:gridCol w="1621730">
                  <a:extLst>
                    <a:ext uri="{9D8B030D-6E8A-4147-A177-3AD203B41FA5}">
                      <a16:colId xmlns:a16="http://schemas.microsoft.com/office/drawing/2014/main" val="20000"/>
                    </a:ext>
                  </a:extLst>
                </a:gridCol>
                <a:gridCol w="3334318">
                  <a:extLst>
                    <a:ext uri="{9D8B030D-6E8A-4147-A177-3AD203B41FA5}">
                      <a16:colId xmlns:a16="http://schemas.microsoft.com/office/drawing/2014/main" val="20001"/>
                    </a:ext>
                  </a:extLst>
                </a:gridCol>
              </a:tblGrid>
              <a:tr h="311868">
                <a:tc>
                  <a:txBody>
                    <a:bodyPr/>
                    <a:lstStyle/>
                    <a:p>
                      <a:r>
                        <a:rPr lang="en-US" sz="1400" dirty="0"/>
                        <a:t>Item</a:t>
                      </a:r>
                    </a:p>
                  </a:txBody>
                  <a:tcPr/>
                </a:tc>
                <a:tc>
                  <a:txBody>
                    <a:bodyPr/>
                    <a:lstStyle/>
                    <a:p>
                      <a:r>
                        <a:rPr lang="en-US" sz="1400" dirty="0"/>
                        <a:t>Description</a:t>
                      </a:r>
                    </a:p>
                  </a:txBody>
                  <a:tcPr/>
                </a:tc>
                <a:extLst>
                  <a:ext uri="{0D108BD9-81ED-4DB2-BD59-A6C34878D82A}">
                    <a16:rowId xmlns:a16="http://schemas.microsoft.com/office/drawing/2014/main" val="10000"/>
                  </a:ext>
                </a:extLst>
              </a:tr>
              <a:tr h="265088">
                <a:tc>
                  <a:txBody>
                    <a:bodyPr/>
                    <a:lstStyle/>
                    <a:p>
                      <a:r>
                        <a:rPr lang="en-US" sz="1100" b="1" dirty="0"/>
                        <a:t>Parts</a:t>
                      </a:r>
                    </a:p>
                  </a:txBody>
                  <a:tcPr/>
                </a:tc>
                <a:tc>
                  <a:txBody>
                    <a:bodyPr/>
                    <a:lstStyle/>
                    <a:p>
                      <a:r>
                        <a:rPr lang="en-US" sz="1100" dirty="0"/>
                        <a:t>Desktop Computer with Monitors (1</a:t>
                      </a:r>
                      <a:r>
                        <a:rPr lang="en-US" sz="1100" baseline="30000" dirty="0"/>
                        <a:t>st </a:t>
                      </a:r>
                      <a:r>
                        <a:rPr lang="en-US" sz="1100" dirty="0"/>
                        <a:t>only)</a:t>
                      </a:r>
                    </a:p>
                  </a:txBody>
                  <a:tcPr/>
                </a:tc>
                <a:extLst>
                  <a:ext uri="{0D108BD9-81ED-4DB2-BD59-A6C34878D82A}">
                    <a16:rowId xmlns:a16="http://schemas.microsoft.com/office/drawing/2014/main" val="10001"/>
                  </a:ext>
                </a:extLst>
              </a:tr>
              <a:tr h="265088">
                <a:tc>
                  <a:txBody>
                    <a:bodyPr/>
                    <a:lstStyle/>
                    <a:p>
                      <a:endParaRPr lang="en-US"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Faculty/Staff Laptops with Monitor (if Assigned)</a:t>
                      </a:r>
                    </a:p>
                  </a:txBody>
                  <a:tcPr/>
                </a:tc>
                <a:extLst>
                  <a:ext uri="{0D108BD9-81ED-4DB2-BD59-A6C34878D82A}">
                    <a16:rowId xmlns:a16="http://schemas.microsoft.com/office/drawing/2014/main" val="10002"/>
                  </a:ext>
                </a:extLst>
              </a:tr>
              <a:tr h="265088">
                <a:tc>
                  <a:txBody>
                    <a:bodyPr/>
                    <a:lstStyle/>
                    <a:p>
                      <a:endParaRPr lang="en-US" sz="1100" b="1" dirty="0"/>
                    </a:p>
                  </a:txBody>
                  <a:tcPr/>
                </a:tc>
                <a:tc>
                  <a:txBody>
                    <a:bodyPr/>
                    <a:lstStyle/>
                    <a:p>
                      <a:r>
                        <a:rPr lang="en-US" sz="1100" dirty="0"/>
                        <a:t>Infrastructure Networking Equipment</a:t>
                      </a:r>
                    </a:p>
                  </a:txBody>
                  <a:tcPr/>
                </a:tc>
                <a:extLst>
                  <a:ext uri="{0D108BD9-81ED-4DB2-BD59-A6C34878D82A}">
                    <a16:rowId xmlns:a16="http://schemas.microsoft.com/office/drawing/2014/main" val="10003"/>
                  </a:ext>
                </a:extLst>
              </a:tr>
              <a:tr h="265088">
                <a:tc>
                  <a:txBody>
                    <a:bodyPr/>
                    <a:lstStyle/>
                    <a:p>
                      <a:endParaRPr lang="en-US"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Ethernet Cables and Jacks</a:t>
                      </a:r>
                    </a:p>
                  </a:txBody>
                  <a:tcPr/>
                </a:tc>
                <a:extLst>
                  <a:ext uri="{0D108BD9-81ED-4DB2-BD59-A6C34878D82A}">
                    <a16:rowId xmlns:a16="http://schemas.microsoft.com/office/drawing/2014/main" val="10004"/>
                  </a:ext>
                </a:extLst>
              </a:tr>
              <a:tr h="265088">
                <a:tc>
                  <a:txBody>
                    <a:bodyPr/>
                    <a:lstStyle/>
                    <a:p>
                      <a:r>
                        <a:rPr lang="en-US" sz="1100" b="1" dirty="0"/>
                        <a:t>Software</a:t>
                      </a:r>
                    </a:p>
                  </a:txBody>
                  <a:tcPr/>
                </a:tc>
                <a:tc>
                  <a:txBody>
                    <a:bodyPr/>
                    <a:lstStyle/>
                    <a:p>
                      <a:r>
                        <a:rPr lang="en-US" sz="1100" dirty="0"/>
                        <a:t>Windows 10/11 with CrowdStrike</a:t>
                      </a:r>
                    </a:p>
                  </a:txBody>
                  <a:tcPr/>
                </a:tc>
                <a:extLst>
                  <a:ext uri="{0D108BD9-81ED-4DB2-BD59-A6C34878D82A}">
                    <a16:rowId xmlns:a16="http://schemas.microsoft.com/office/drawing/2014/main" val="10005"/>
                  </a:ext>
                </a:extLst>
              </a:tr>
              <a:tr h="265088">
                <a:tc>
                  <a:txBody>
                    <a:bodyPr/>
                    <a:lstStyle/>
                    <a:p>
                      <a:endParaRPr lang="en-US" sz="1100" b="1" dirty="0"/>
                    </a:p>
                  </a:txBody>
                  <a:tcPr/>
                </a:tc>
                <a:tc>
                  <a:txBody>
                    <a:bodyPr/>
                    <a:lstStyle/>
                    <a:p>
                      <a:r>
                        <a:rPr lang="en-US" sz="1100" dirty="0"/>
                        <a:t>Office 365 with Teams &amp; OneDrive</a:t>
                      </a:r>
                    </a:p>
                  </a:txBody>
                  <a:tcPr/>
                </a:tc>
                <a:extLst>
                  <a:ext uri="{0D108BD9-81ED-4DB2-BD59-A6C34878D82A}">
                    <a16:rowId xmlns:a16="http://schemas.microsoft.com/office/drawing/2014/main" val="10006"/>
                  </a:ext>
                </a:extLst>
              </a:tr>
              <a:tr h="265088">
                <a:tc>
                  <a:txBody>
                    <a:bodyPr/>
                    <a:lstStyle/>
                    <a:p>
                      <a:endParaRPr lang="en-US" sz="1100" b="1" dirty="0"/>
                    </a:p>
                  </a:txBody>
                  <a:tcPr/>
                </a:tc>
                <a:tc>
                  <a:txBody>
                    <a:bodyPr/>
                    <a:lstStyle/>
                    <a:p>
                      <a:r>
                        <a:rPr lang="en-US" sz="1100" dirty="0"/>
                        <a:t>District Supported Software Packages</a:t>
                      </a:r>
                    </a:p>
                  </a:txBody>
                  <a:tcPr/>
                </a:tc>
                <a:extLst>
                  <a:ext uri="{0D108BD9-81ED-4DB2-BD59-A6C34878D82A}">
                    <a16:rowId xmlns:a16="http://schemas.microsoft.com/office/drawing/2014/main" val="10007"/>
                  </a:ext>
                </a:extLst>
              </a:tr>
              <a:tr h="265088">
                <a:tc>
                  <a:txBody>
                    <a:bodyPr/>
                    <a:lstStyle/>
                    <a:p>
                      <a:r>
                        <a:rPr lang="en-US" sz="1100" b="1" dirty="0"/>
                        <a:t>Repair</a:t>
                      </a:r>
                    </a:p>
                  </a:txBody>
                  <a:tcPr/>
                </a:tc>
                <a:tc>
                  <a:txBody>
                    <a:bodyPr/>
                    <a:lstStyle/>
                    <a:p>
                      <a:r>
                        <a:rPr lang="en-US" sz="1100" dirty="0"/>
                        <a:t>Student/Faculty Mobile Devices (Repair Fees Charged)</a:t>
                      </a:r>
                    </a:p>
                  </a:txBody>
                  <a:tcPr/>
                </a:tc>
                <a:extLst>
                  <a:ext uri="{0D108BD9-81ED-4DB2-BD59-A6C34878D82A}">
                    <a16:rowId xmlns:a16="http://schemas.microsoft.com/office/drawing/2014/main" val="10008"/>
                  </a:ext>
                </a:extLst>
              </a:tr>
              <a:tr h="265088">
                <a:tc>
                  <a:txBody>
                    <a:bodyPr/>
                    <a:lstStyle/>
                    <a:p>
                      <a:endParaRPr lang="en-US" sz="1100" b="1" dirty="0"/>
                    </a:p>
                  </a:txBody>
                  <a:tcPr/>
                </a:tc>
                <a:tc>
                  <a:txBody>
                    <a:bodyPr/>
                    <a:lstStyle/>
                    <a:p>
                      <a:r>
                        <a:rPr lang="en-US" sz="1100" dirty="0"/>
                        <a:t>Wireless and Wired Networking</a:t>
                      </a:r>
                    </a:p>
                  </a:txBody>
                  <a:tcPr/>
                </a:tc>
                <a:extLst>
                  <a:ext uri="{0D108BD9-81ED-4DB2-BD59-A6C34878D82A}">
                    <a16:rowId xmlns:a16="http://schemas.microsoft.com/office/drawing/2014/main" val="10009"/>
                  </a:ext>
                </a:extLst>
              </a:tr>
              <a:tr h="265088">
                <a:tc>
                  <a:txBody>
                    <a:bodyPr/>
                    <a:lstStyle/>
                    <a:p>
                      <a:endParaRPr lang="en-US"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Promethean Display</a:t>
                      </a:r>
                    </a:p>
                  </a:txBody>
                  <a:tcPr/>
                </a:tc>
                <a:extLst>
                  <a:ext uri="{0D108BD9-81ED-4DB2-BD59-A6C34878D82A}">
                    <a16:rowId xmlns:a16="http://schemas.microsoft.com/office/drawing/2014/main" val="10010"/>
                  </a:ext>
                </a:extLst>
              </a:tr>
              <a:tr h="265088">
                <a:tc>
                  <a:txBody>
                    <a:bodyPr/>
                    <a:lstStyle/>
                    <a:p>
                      <a:endParaRPr lang="en-US" sz="1100" b="1" dirty="0"/>
                    </a:p>
                  </a:txBody>
                  <a:tcPr/>
                </a:tc>
                <a:tc>
                  <a:txBody>
                    <a:bodyPr/>
                    <a:lstStyle/>
                    <a:p>
                      <a:r>
                        <a:rPr lang="en-US" sz="1100" dirty="0"/>
                        <a:t>Telephone, Intercom and PA</a:t>
                      </a:r>
                      <a:r>
                        <a:rPr lang="en-US" sz="1100" baseline="0" dirty="0"/>
                        <a:t> Systems</a:t>
                      </a:r>
                      <a:endParaRPr lang="en-US" sz="11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9879057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6528"/>
            <a:ext cx="10058400" cy="1450757"/>
          </a:xfrm>
          <a:solidFill>
            <a:schemeClr val="accent4">
              <a:lumMod val="20000"/>
              <a:lumOff val="80000"/>
            </a:schemeClr>
          </a:solidFill>
        </p:spPr>
        <p:txBody>
          <a:bodyPr/>
          <a:lstStyle/>
          <a:p>
            <a:r>
              <a:rPr lang="en-US" b="1" dirty="0"/>
              <a:t>Parent Engagement Account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15</a:t>
            </a:fld>
            <a:endParaRPr lang="en-US" dirty="0"/>
          </a:p>
        </p:txBody>
      </p:sp>
      <p:sp>
        <p:nvSpPr>
          <p:cNvPr id="7" name="TextBox 6"/>
          <p:cNvSpPr txBox="1"/>
          <p:nvPr/>
        </p:nvSpPr>
        <p:spPr>
          <a:xfrm>
            <a:off x="1097280" y="3429000"/>
            <a:ext cx="10058400" cy="2893100"/>
          </a:xfrm>
          <a:prstGeom prst="rect">
            <a:avLst/>
          </a:prstGeom>
          <a:noFill/>
        </p:spPr>
        <p:txBody>
          <a:bodyPr wrap="square" rtlCol="0">
            <a:spAutoFit/>
          </a:bodyPr>
          <a:lstStyle/>
          <a:p>
            <a:pPr marL="285750" lvl="0" indent="-285750">
              <a:buClr>
                <a:schemeClr val="accent2">
                  <a:lumMod val="75000"/>
                </a:schemeClr>
              </a:buClr>
              <a:buFont typeface="Arial" panose="020B0604020202020204" pitchFamily="34" charset="0"/>
              <a:buChar char="•"/>
            </a:pPr>
            <a:r>
              <a:rPr lang="en-US" sz="1300" dirty="0"/>
              <a:t>The School Parent Engagement Account will be set up in MUNIS, based on an approved Budget Plan.</a:t>
            </a:r>
          </a:p>
          <a:p>
            <a:pPr marL="285750" lvl="0" indent="-285750">
              <a:buClr>
                <a:schemeClr val="accent2">
                  <a:lumMod val="75000"/>
                </a:schemeClr>
              </a:buClr>
              <a:buFont typeface="Arial" panose="020B0604020202020204" pitchFamily="34" charset="0"/>
              <a:buChar char="•"/>
            </a:pPr>
            <a:r>
              <a:rPr lang="en-US" sz="1300" dirty="0"/>
              <a:t>The </a:t>
            </a:r>
            <a:r>
              <a:rPr lang="en-US" sz="1300" b="1" dirty="0">
                <a:solidFill>
                  <a:schemeClr val="accent2">
                    <a:lumMod val="75000"/>
                  </a:schemeClr>
                </a:solidFill>
              </a:rPr>
              <a:t>PARENT ENGAGEMENT BUDGET PLAN </a:t>
            </a:r>
            <a:r>
              <a:rPr lang="en-US" sz="1300" dirty="0"/>
              <a:t>will be developed collaboratively by the PAC/PTSO and Principal.</a:t>
            </a:r>
          </a:p>
          <a:p>
            <a:pPr marL="285750" lvl="0" indent="-285750">
              <a:buClr>
                <a:schemeClr val="accent2">
                  <a:lumMod val="75000"/>
                </a:schemeClr>
              </a:buClr>
              <a:buFont typeface="Arial" panose="020B0604020202020204" pitchFamily="34" charset="0"/>
              <a:buChar char="•"/>
            </a:pPr>
            <a:r>
              <a:rPr lang="en-US" sz="1300" dirty="0"/>
              <a:t>The Principal should keep the SGC informed of the status of the parent engagement budget.  The State regulations governing School Governance Councils state:  </a:t>
            </a:r>
            <a:r>
              <a:rPr lang="en-US" sz="1300" i="1" dirty="0">
                <a:solidFill>
                  <a:schemeClr val="accent2">
                    <a:lumMod val="75000"/>
                  </a:schemeClr>
                </a:solidFill>
              </a:rPr>
              <a:t>“School Governance Councils serve in an advisory capacity and shall assist the school administration in the review of the fiscal objectives of the school’s draft budget and advise the principal before the budget is submitted to the superintendent.”</a:t>
            </a:r>
          </a:p>
          <a:p>
            <a:pPr marL="285750" lvl="0" indent="-285750">
              <a:buClr>
                <a:schemeClr val="accent2">
                  <a:lumMod val="75000"/>
                </a:schemeClr>
              </a:buClr>
              <a:buFont typeface="Arial" panose="020B0604020202020204" pitchFamily="34" charset="0"/>
              <a:buChar char="•"/>
            </a:pPr>
            <a:r>
              <a:rPr lang="en-US" sz="1300" dirty="0"/>
              <a:t>In September, the PAC/PTSO President will enter the </a:t>
            </a:r>
            <a:r>
              <a:rPr lang="en-US" sz="1300" b="1" dirty="0">
                <a:solidFill>
                  <a:schemeClr val="accent2">
                    <a:lumMod val="75000"/>
                  </a:schemeClr>
                </a:solidFill>
              </a:rPr>
              <a:t>PARENT ENGAGEMENT BUDGET PLAN </a:t>
            </a:r>
            <a:r>
              <a:rPr lang="en-US" sz="1300" dirty="0"/>
              <a:t>.</a:t>
            </a:r>
          </a:p>
          <a:p>
            <a:pPr marL="285750" lvl="0" indent="-285750">
              <a:buClr>
                <a:schemeClr val="accent2">
                  <a:lumMod val="75000"/>
                </a:schemeClr>
              </a:buClr>
              <a:buFont typeface="Arial" panose="020B0604020202020204" pitchFamily="34" charset="0"/>
              <a:buChar char="•"/>
            </a:pPr>
            <a:endParaRPr lang="en-US" sz="1300" dirty="0"/>
          </a:p>
          <a:p>
            <a:pPr marL="285750" lvl="0" indent="-285750">
              <a:buClr>
                <a:schemeClr val="accent2">
                  <a:lumMod val="75000"/>
                </a:schemeClr>
              </a:buClr>
              <a:buFont typeface="Arial" panose="020B0604020202020204" pitchFamily="34" charset="0"/>
              <a:buChar char="•"/>
            </a:pPr>
            <a:endParaRPr lang="en-US" sz="1300" dirty="0"/>
          </a:p>
          <a:p>
            <a:pPr marL="285750" lvl="0" indent="-285750">
              <a:buClr>
                <a:schemeClr val="accent2">
                  <a:lumMod val="75000"/>
                </a:schemeClr>
              </a:buClr>
              <a:buFont typeface="Arial" panose="020B0604020202020204" pitchFamily="34" charset="0"/>
              <a:buChar char="•"/>
            </a:pPr>
            <a:endParaRPr lang="en-US" sz="1300" dirty="0"/>
          </a:p>
          <a:p>
            <a:pPr marL="285750" lvl="0" indent="-285750">
              <a:buClr>
                <a:schemeClr val="accent2">
                  <a:lumMod val="75000"/>
                </a:schemeClr>
              </a:buClr>
              <a:buFont typeface="Arial" panose="020B0604020202020204" pitchFamily="34" charset="0"/>
              <a:buChar char="•"/>
            </a:pPr>
            <a:endParaRPr lang="en-US" sz="1300" dirty="0"/>
          </a:p>
          <a:p>
            <a:pPr lvl="0">
              <a:buClr>
                <a:schemeClr val="accent2">
                  <a:lumMod val="75000"/>
                </a:schemeClr>
              </a:buClr>
            </a:pPr>
            <a:endParaRPr lang="en-US" sz="1300" dirty="0"/>
          </a:p>
          <a:p>
            <a:pPr marL="285750" lvl="0" indent="-285750">
              <a:buClr>
                <a:schemeClr val="accent2">
                  <a:lumMod val="75000"/>
                </a:schemeClr>
              </a:buClr>
              <a:buFont typeface="Arial" panose="020B0604020202020204" pitchFamily="34" charset="0"/>
              <a:buChar char="•"/>
            </a:pPr>
            <a:r>
              <a:rPr lang="en-US" sz="1300" dirty="0"/>
              <a:t>It will be routed to the Principal for approval.</a:t>
            </a:r>
          </a:p>
          <a:p>
            <a:pPr marL="285750" lvl="0" indent="-285750">
              <a:buClr>
                <a:schemeClr val="accent2">
                  <a:lumMod val="75000"/>
                </a:schemeClr>
              </a:buClr>
              <a:buFont typeface="Arial" panose="020B0604020202020204" pitchFamily="34" charset="0"/>
              <a:buChar char="•"/>
            </a:pPr>
            <a:r>
              <a:rPr lang="en-US" sz="1300" dirty="0"/>
              <a:t>The </a:t>
            </a:r>
            <a:r>
              <a:rPr lang="en-US" sz="1300" dirty="0" err="1"/>
              <a:t>Bussiness</a:t>
            </a:r>
            <a:r>
              <a:rPr lang="en-US" sz="1300" dirty="0"/>
              <a:t> Office will review the budget and, when approved, set up the initial budget in MUNIS.</a:t>
            </a:r>
          </a:p>
          <a:p>
            <a:pPr marL="285750" lvl="0" indent="-285750">
              <a:buClr>
                <a:schemeClr val="accent2">
                  <a:lumMod val="75000"/>
                </a:schemeClr>
              </a:buClr>
              <a:buFont typeface="Arial" panose="020B0604020202020204" pitchFamily="34" charset="0"/>
              <a:buChar char="•"/>
            </a:pPr>
            <a:r>
              <a:rPr lang="en-US" sz="1300" dirty="0"/>
              <a:t>Schools may request budget revisions, with the concurrence of the PAC/PTSO and Principal.</a:t>
            </a:r>
          </a:p>
        </p:txBody>
      </p:sp>
      <p:graphicFrame>
        <p:nvGraphicFramePr>
          <p:cNvPr id="8" name="Diagram 7"/>
          <p:cNvGraphicFramePr/>
          <p:nvPr>
            <p:extLst>
              <p:ext uri="{D42A27DB-BD31-4B8C-83A1-F6EECF244321}">
                <p14:modId xmlns:p14="http://schemas.microsoft.com/office/powerpoint/2010/main" val="1103701139"/>
              </p:ext>
            </p:extLst>
          </p:nvPr>
        </p:nvGraphicFramePr>
        <p:xfrm>
          <a:off x="8298734" y="321825"/>
          <a:ext cx="2743200" cy="131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60337" y="4832380"/>
            <a:ext cx="5280053" cy="646331"/>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200" b="1" dirty="0">
                <a:solidFill>
                  <a:schemeClr val="accent2">
                    <a:lumMod val="75000"/>
                  </a:schemeClr>
                </a:solidFill>
              </a:rPr>
              <a:t>BPS web site: </a:t>
            </a:r>
            <a:r>
              <a:rPr lang="en-US" sz="1200" dirty="0"/>
              <a:t>Staff; </a:t>
            </a:r>
            <a:r>
              <a:rPr lang="en-US" sz="1200" dirty="0" err="1"/>
              <a:t>MyBPS</a:t>
            </a:r>
            <a:r>
              <a:rPr lang="en-US" sz="1200" dirty="0"/>
              <a:t> for Admins; Forms/Resources</a:t>
            </a:r>
          </a:p>
          <a:p>
            <a:pPr marL="742950" lvl="1" indent="-285750">
              <a:buClr>
                <a:schemeClr val="accent2">
                  <a:lumMod val="75000"/>
                </a:schemeClr>
              </a:buClr>
              <a:buFont typeface="Wingdings" panose="05000000000000000000" pitchFamily="2" charset="2"/>
              <a:buChar char="§"/>
            </a:pPr>
            <a:r>
              <a:rPr lang="en-US" sz="1200" b="1" dirty="0">
                <a:hlinkClick r:id="rId7"/>
              </a:rPr>
              <a:t>BUDGET/BUSINESS FORMS PORTAL</a:t>
            </a:r>
            <a:endParaRPr lang="en-US" sz="1200" b="1" dirty="0"/>
          </a:p>
          <a:p>
            <a:pPr marL="742950" lvl="1" indent="-285750">
              <a:buClr>
                <a:schemeClr val="accent2">
                  <a:lumMod val="75000"/>
                </a:schemeClr>
              </a:buClr>
              <a:buFont typeface="Wingdings" panose="05000000000000000000" pitchFamily="2" charset="2"/>
              <a:buChar char="§"/>
            </a:pPr>
            <a:r>
              <a:rPr lang="en-US" sz="1200" dirty="0"/>
              <a:t>Click: </a:t>
            </a:r>
            <a:r>
              <a:rPr lang="en-US" sz="1200" b="1" dirty="0">
                <a:solidFill>
                  <a:schemeClr val="accent2">
                    <a:lumMod val="75000"/>
                  </a:schemeClr>
                </a:solidFill>
              </a:rPr>
              <a:t>PARENT ENGAGEMENT BUDGET PLAN .</a:t>
            </a:r>
          </a:p>
        </p:txBody>
      </p:sp>
      <p:sp>
        <p:nvSpPr>
          <p:cNvPr id="9" name="TextBox 8"/>
          <p:cNvSpPr txBox="1"/>
          <p:nvPr/>
        </p:nvSpPr>
        <p:spPr>
          <a:xfrm>
            <a:off x="1097280" y="1775143"/>
            <a:ext cx="1005839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t>GUIDELINES</a:t>
            </a:r>
          </a:p>
        </p:txBody>
      </p:sp>
      <p:sp>
        <p:nvSpPr>
          <p:cNvPr id="11" name="Rectangle 10"/>
          <p:cNvSpPr/>
          <p:nvPr/>
        </p:nvSpPr>
        <p:spPr>
          <a:xfrm>
            <a:off x="1161207" y="2198518"/>
            <a:ext cx="9904651" cy="110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b="1" dirty="0"/>
              <a:t>PURPOSE:</a:t>
            </a:r>
            <a:r>
              <a:rPr lang="en-US" sz="1200" dirty="0"/>
              <a:t> </a:t>
            </a:r>
            <a:r>
              <a:rPr lang="en-US" sz="1200" b="1" i="1" dirty="0"/>
              <a:t>to build the capacity of parents to support the academic success of their children.  </a:t>
            </a:r>
            <a:r>
              <a:rPr lang="en-US" sz="1200" dirty="0"/>
              <a:t>Specifically, one or more of the following goals will be met:</a:t>
            </a:r>
          </a:p>
          <a:p>
            <a:endParaRPr lang="en-US" sz="600" dirty="0"/>
          </a:p>
          <a:p>
            <a:pPr marL="230188" indent="-173038">
              <a:buFont typeface="Arial" panose="020B0604020202020204" pitchFamily="34" charset="0"/>
              <a:buChar char="•"/>
            </a:pPr>
            <a:r>
              <a:rPr lang="en-US" sz="1200" b="1" dirty="0"/>
              <a:t>Assist parents to play an integral role in assisting their child’s learning. </a:t>
            </a:r>
          </a:p>
          <a:p>
            <a:pPr marL="230188" indent="-173038">
              <a:buFont typeface="Arial" panose="020B0604020202020204" pitchFamily="34" charset="0"/>
              <a:buChar char="•"/>
            </a:pPr>
            <a:r>
              <a:rPr lang="en-US" sz="1200" b="1" dirty="0"/>
              <a:t>Encourage parents to be actively involved in their child’s education at school.</a:t>
            </a:r>
          </a:p>
          <a:p>
            <a:pPr marL="230188" indent="-173038">
              <a:buFont typeface="Arial" panose="020B0604020202020204" pitchFamily="34" charset="0"/>
              <a:buChar char="•"/>
            </a:pPr>
            <a:r>
              <a:rPr lang="en-US" sz="1200" b="1" dirty="0"/>
              <a:t>Promote family literacy and parenting skills. </a:t>
            </a:r>
          </a:p>
          <a:p>
            <a:pPr marL="230188" indent="-173038">
              <a:buFont typeface="Arial" panose="020B0604020202020204" pitchFamily="34" charset="0"/>
              <a:buChar char="•"/>
            </a:pPr>
            <a:r>
              <a:rPr lang="en-US" sz="1200" b="1" dirty="0"/>
              <a:t>Strengthen the home-school partnership for helping children achieve high academic standards.</a:t>
            </a:r>
          </a:p>
        </p:txBody>
      </p:sp>
      <p:graphicFrame>
        <p:nvGraphicFramePr>
          <p:cNvPr id="12" name="Table 11"/>
          <p:cNvGraphicFramePr>
            <a:graphicFrameLocks noGrp="1"/>
          </p:cNvGraphicFramePr>
          <p:nvPr>
            <p:extLst>
              <p:ext uri="{D42A27DB-BD31-4B8C-83A1-F6EECF244321}">
                <p14:modId xmlns:p14="http://schemas.microsoft.com/office/powerpoint/2010/main" val="3670689944"/>
              </p:ext>
            </p:extLst>
          </p:nvPr>
        </p:nvGraphicFramePr>
        <p:xfrm>
          <a:off x="6980189" y="315064"/>
          <a:ext cx="1241319" cy="548640"/>
        </p:xfrm>
        <a:graphic>
          <a:graphicData uri="http://schemas.openxmlformats.org/drawingml/2006/table">
            <a:tbl>
              <a:tblPr bandRow="1">
                <a:tableStyleId>{5C22544A-7EE6-4342-B048-85BDC9FD1C3A}</a:tableStyleId>
              </a:tblPr>
              <a:tblGrid>
                <a:gridCol w="580237">
                  <a:extLst>
                    <a:ext uri="{9D8B030D-6E8A-4147-A177-3AD203B41FA5}">
                      <a16:colId xmlns:a16="http://schemas.microsoft.com/office/drawing/2014/main" val="20000"/>
                    </a:ext>
                  </a:extLst>
                </a:gridCol>
                <a:gridCol w="661082">
                  <a:extLst>
                    <a:ext uri="{9D8B030D-6E8A-4147-A177-3AD203B41FA5}">
                      <a16:colId xmlns:a16="http://schemas.microsoft.com/office/drawing/2014/main" val="20001"/>
                    </a:ext>
                  </a:extLst>
                </a:gridCol>
              </a:tblGrid>
              <a:tr h="274320">
                <a:tc>
                  <a:txBody>
                    <a:bodyPr/>
                    <a:lstStyle/>
                    <a:p>
                      <a:r>
                        <a:rPr lang="en-US" sz="1200" b="1" dirty="0"/>
                        <a:t>Elem</a:t>
                      </a:r>
                    </a:p>
                  </a:txBody>
                  <a:tcPr/>
                </a:tc>
                <a:tc>
                  <a:txBody>
                    <a:bodyPr/>
                    <a:lstStyle/>
                    <a:p>
                      <a:r>
                        <a:rPr lang="en-US" sz="1200" b="1" dirty="0"/>
                        <a:t>Title</a:t>
                      </a:r>
                      <a:r>
                        <a:rPr lang="en-US" sz="1200" b="1" baseline="0" dirty="0"/>
                        <a:t> I</a:t>
                      </a:r>
                      <a:endParaRPr lang="en-US" sz="1200" b="1" dirty="0"/>
                    </a:p>
                  </a:txBody>
                  <a:tcPr/>
                </a:tc>
                <a:extLst>
                  <a:ext uri="{0D108BD9-81ED-4DB2-BD59-A6C34878D82A}">
                    <a16:rowId xmlns:a16="http://schemas.microsoft.com/office/drawing/2014/main" val="10000"/>
                  </a:ext>
                </a:extLst>
              </a:tr>
              <a:tr h="274320">
                <a:tc>
                  <a:txBody>
                    <a:bodyPr/>
                    <a:lstStyle/>
                    <a:p>
                      <a:r>
                        <a:rPr lang="en-US" sz="1200" b="1" dirty="0"/>
                        <a:t>HS</a:t>
                      </a:r>
                    </a:p>
                  </a:txBody>
                  <a:tcPr/>
                </a:tc>
                <a:tc>
                  <a:txBody>
                    <a:bodyPr/>
                    <a:lstStyle/>
                    <a:p>
                      <a:r>
                        <a:rPr lang="en-US" sz="1200" b="1" dirty="0"/>
                        <a:t>Priority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577333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4111"/>
            <a:ext cx="10058400" cy="1450757"/>
          </a:xfrm>
          <a:solidFill>
            <a:schemeClr val="accent4">
              <a:lumMod val="20000"/>
              <a:lumOff val="80000"/>
            </a:schemeClr>
          </a:solidFill>
        </p:spPr>
        <p:txBody>
          <a:bodyPr/>
          <a:lstStyle/>
          <a:p>
            <a:r>
              <a:rPr lang="en-US" b="1" dirty="0"/>
              <a:t>Vending Commission Account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883" y="463341"/>
            <a:ext cx="1151502" cy="1097280"/>
          </a:xfrm>
          <a:prstGeom prst="rect">
            <a:avLst/>
          </a:prstGeom>
        </p:spPr>
      </p:pic>
      <p:sp>
        <p:nvSpPr>
          <p:cNvPr id="7" name="TextBox 6"/>
          <p:cNvSpPr txBox="1"/>
          <p:nvPr/>
        </p:nvSpPr>
        <p:spPr>
          <a:xfrm>
            <a:off x="1097280" y="2122357"/>
            <a:ext cx="10058400" cy="738664"/>
          </a:xfrm>
          <a:prstGeom prst="rect">
            <a:avLst/>
          </a:prstGeom>
          <a:noFill/>
        </p:spPr>
        <p:txBody>
          <a:bodyPr wrap="square" rtlCol="0">
            <a:spAutoFit/>
          </a:bodyPr>
          <a:lstStyle/>
          <a:p>
            <a:r>
              <a:rPr lang="en-US" sz="1400" dirty="0"/>
              <a:t>Under Connecticut General Statute 10-303(d), the Board of Education and Services for the Blind (BESB) provide to schools the full use of the commission income derived from the sales of products from vending machines located at schools, but only for student activities and initiatives. The district is required to report on a yearly basis the use of said funds that are </a:t>
            </a:r>
            <a:r>
              <a:rPr lang="en-US" sz="1400" b="1" dirty="0">
                <a:solidFill>
                  <a:schemeClr val="accent2">
                    <a:lumMod val="75000"/>
                  </a:schemeClr>
                </a:solidFill>
              </a:rPr>
              <a:t>restricted for student activities only.  </a:t>
            </a:r>
            <a:endParaRPr lang="en-US" sz="2400" dirty="0">
              <a:solidFill>
                <a:schemeClr val="accent2">
                  <a:lumMod val="75000"/>
                </a:schemeClr>
              </a:solidFill>
            </a:endParaRPr>
          </a:p>
        </p:txBody>
      </p:sp>
      <p:sp>
        <p:nvSpPr>
          <p:cNvPr id="8" name="TextBox 7"/>
          <p:cNvSpPr txBox="1"/>
          <p:nvPr/>
        </p:nvSpPr>
        <p:spPr>
          <a:xfrm>
            <a:off x="1097280" y="5361431"/>
            <a:ext cx="10058400" cy="954107"/>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All commissions will be credited to the individual school for use in </a:t>
            </a:r>
            <a:r>
              <a:rPr lang="en-US" sz="1400" b="1" dirty="0">
                <a:solidFill>
                  <a:schemeClr val="accent2">
                    <a:lumMod val="75000"/>
                  </a:schemeClr>
                </a:solidFill>
              </a:rPr>
              <a:t>student activities only. </a:t>
            </a:r>
          </a:p>
          <a:p>
            <a:pPr marL="285750" lvl="0" indent="-285750">
              <a:buFont typeface="Arial" panose="020B0604020202020204" pitchFamily="34" charset="0"/>
              <a:buChar char="•"/>
            </a:pPr>
            <a:r>
              <a:rPr lang="en-US" sz="1400" dirty="0"/>
              <a:t>Budget transfers are not permitted, since usage of the funds is restricted to </a:t>
            </a:r>
            <a:r>
              <a:rPr lang="en-US" sz="1400" b="1" dirty="0">
                <a:solidFill>
                  <a:schemeClr val="accent2">
                    <a:lumMod val="75000"/>
                  </a:schemeClr>
                </a:solidFill>
              </a:rPr>
              <a:t>Object Code #54580, School Supplies. </a:t>
            </a:r>
          </a:p>
          <a:p>
            <a:pPr marL="285750" indent="-285750">
              <a:buFont typeface="Arial" panose="020B0604020202020204" pitchFamily="34" charset="0"/>
              <a:buChar char="•"/>
            </a:pPr>
            <a:r>
              <a:rPr lang="en-US" sz="1400" dirty="0"/>
              <a:t>Examples of allowable expenditures are: instructional supplies, student awards, field trips and books. </a:t>
            </a:r>
          </a:p>
          <a:p>
            <a:pPr marL="285750" indent="-285750">
              <a:buFont typeface="Arial" panose="020B0604020202020204" pitchFamily="34" charset="0"/>
              <a:buChar char="•"/>
            </a:pPr>
            <a:r>
              <a:rPr lang="en-US" sz="1400" dirty="0"/>
              <a:t>Schools are required to </a:t>
            </a:r>
            <a:r>
              <a:rPr lang="en-US" sz="1400" b="1" dirty="0">
                <a:solidFill>
                  <a:schemeClr val="accent2">
                    <a:lumMod val="75000"/>
                  </a:schemeClr>
                </a:solidFill>
              </a:rPr>
              <a:t>expend 70% of the projected annual revenue by April 1</a:t>
            </a:r>
            <a:r>
              <a:rPr lang="en-US" sz="1400" b="1" baseline="30000" dirty="0">
                <a:solidFill>
                  <a:schemeClr val="accent2">
                    <a:lumMod val="75000"/>
                  </a:schemeClr>
                </a:solidFill>
              </a:rPr>
              <a:t>st</a:t>
            </a:r>
            <a:r>
              <a:rPr lang="en-US" sz="1400" b="1" dirty="0">
                <a:solidFill>
                  <a:schemeClr val="accent2">
                    <a:lumMod val="75000"/>
                  </a:schemeClr>
                </a:solidFill>
              </a:rPr>
              <a:t> of each year.</a:t>
            </a:r>
            <a:endParaRPr lang="en-US" sz="1700" b="1" dirty="0">
              <a:solidFill>
                <a:schemeClr val="accent2">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92699218"/>
              </p:ext>
            </p:extLst>
          </p:nvPr>
        </p:nvGraphicFramePr>
        <p:xfrm>
          <a:off x="3355497" y="3238424"/>
          <a:ext cx="5877966" cy="1737360"/>
        </p:xfrm>
        <a:graphic>
          <a:graphicData uri="http://schemas.openxmlformats.org/drawingml/2006/table">
            <a:tbl>
              <a:tblPr firstRow="1" bandRow="1">
                <a:tableStyleId>{5C22544A-7EE6-4342-B048-85BDC9FD1C3A}</a:tableStyleId>
              </a:tblPr>
              <a:tblGrid>
                <a:gridCol w="1278541">
                  <a:extLst>
                    <a:ext uri="{9D8B030D-6E8A-4147-A177-3AD203B41FA5}">
                      <a16:colId xmlns:a16="http://schemas.microsoft.com/office/drawing/2014/main" val="20000"/>
                    </a:ext>
                  </a:extLst>
                </a:gridCol>
                <a:gridCol w="4599425">
                  <a:extLst>
                    <a:ext uri="{9D8B030D-6E8A-4147-A177-3AD203B41FA5}">
                      <a16:colId xmlns:a16="http://schemas.microsoft.com/office/drawing/2014/main" val="20001"/>
                    </a:ext>
                  </a:extLst>
                </a:gridCol>
              </a:tblGrid>
              <a:tr h="289560">
                <a:tc>
                  <a:txBody>
                    <a:bodyPr/>
                    <a:lstStyle/>
                    <a:p>
                      <a:r>
                        <a:rPr lang="en-US" sz="1300" dirty="0"/>
                        <a:t>Account Code</a:t>
                      </a:r>
                    </a:p>
                  </a:txBody>
                  <a:tcPr/>
                </a:tc>
                <a:tc>
                  <a:txBody>
                    <a:bodyPr/>
                    <a:lstStyle/>
                    <a:p>
                      <a:r>
                        <a:rPr lang="en-US" sz="1300" dirty="0"/>
                        <a:t>Description</a:t>
                      </a:r>
                    </a:p>
                  </a:txBody>
                  <a:tcPr/>
                </a:tc>
                <a:extLst>
                  <a:ext uri="{0D108BD9-81ED-4DB2-BD59-A6C34878D82A}">
                    <a16:rowId xmlns:a16="http://schemas.microsoft.com/office/drawing/2014/main" val="10000"/>
                  </a:ext>
                </a:extLst>
              </a:tr>
              <a:tr h="289560">
                <a:tc>
                  <a:txBody>
                    <a:bodyPr/>
                    <a:lstStyle/>
                    <a:p>
                      <a:r>
                        <a:rPr lang="en-US" sz="1300" b="1" dirty="0"/>
                        <a:t>02</a:t>
                      </a:r>
                    </a:p>
                  </a:txBody>
                  <a:tcPr/>
                </a:tc>
                <a:tc>
                  <a:txBody>
                    <a:bodyPr/>
                    <a:lstStyle/>
                    <a:p>
                      <a:r>
                        <a:rPr lang="en-US" sz="1300" dirty="0"/>
                        <a:t>Every grant account number begins with O2.</a:t>
                      </a:r>
                    </a:p>
                  </a:txBody>
                  <a:tcPr/>
                </a:tc>
                <a:extLst>
                  <a:ext uri="{0D108BD9-81ED-4DB2-BD59-A6C34878D82A}">
                    <a16:rowId xmlns:a16="http://schemas.microsoft.com/office/drawing/2014/main" val="10001"/>
                  </a:ext>
                </a:extLst>
              </a:tr>
              <a:tr h="289560">
                <a:tc>
                  <a:txBody>
                    <a:bodyPr/>
                    <a:lstStyle/>
                    <a:p>
                      <a:r>
                        <a:rPr lang="en-US" sz="1300" b="1" dirty="0"/>
                        <a:t>869</a:t>
                      </a:r>
                    </a:p>
                  </a:txBody>
                  <a:tcPr/>
                </a:tc>
                <a:tc>
                  <a:txBody>
                    <a:bodyPr/>
                    <a:lstStyle/>
                    <a:p>
                      <a:r>
                        <a:rPr lang="en-US" sz="1300" dirty="0"/>
                        <a:t>Department Code</a:t>
                      </a:r>
                    </a:p>
                  </a:txBody>
                  <a:tcPr/>
                </a:tc>
                <a:extLst>
                  <a:ext uri="{0D108BD9-81ED-4DB2-BD59-A6C34878D82A}">
                    <a16:rowId xmlns:a16="http://schemas.microsoft.com/office/drawing/2014/main" val="10002"/>
                  </a:ext>
                </a:extLst>
              </a:tr>
              <a:tr h="289560">
                <a:tc>
                  <a:txBody>
                    <a:bodyPr/>
                    <a:lstStyle/>
                    <a:p>
                      <a:r>
                        <a:rPr lang="en-US" sz="1300" b="1" dirty="0"/>
                        <a:t>8_ _</a:t>
                      </a:r>
                    </a:p>
                  </a:txBody>
                  <a:tcPr/>
                </a:tc>
                <a:tc>
                  <a:txBody>
                    <a:bodyPr/>
                    <a:lstStyle/>
                    <a:p>
                      <a:r>
                        <a:rPr lang="en-US" sz="1300" dirty="0"/>
                        <a:t>School Code: 8 followed by the</a:t>
                      </a:r>
                      <a:r>
                        <a:rPr lang="en-US" sz="1300" baseline="0" dirty="0"/>
                        <a:t> 2-digit code identifying the school</a:t>
                      </a:r>
                      <a:endParaRPr lang="en-US" sz="1300" dirty="0"/>
                    </a:p>
                  </a:txBody>
                  <a:tcPr/>
                </a:tc>
                <a:extLst>
                  <a:ext uri="{0D108BD9-81ED-4DB2-BD59-A6C34878D82A}">
                    <a16:rowId xmlns:a16="http://schemas.microsoft.com/office/drawing/2014/main" val="10003"/>
                  </a:ext>
                </a:extLst>
              </a:tr>
              <a:tr h="289560">
                <a:tc>
                  <a:txBody>
                    <a:bodyPr/>
                    <a:lstStyle/>
                    <a:p>
                      <a:r>
                        <a:rPr lang="en-US" sz="1300" b="1" dirty="0"/>
                        <a:t>54580</a:t>
                      </a:r>
                    </a:p>
                  </a:txBody>
                  <a:tcPr/>
                </a:tc>
                <a:tc>
                  <a:txBody>
                    <a:bodyPr/>
                    <a:lstStyle/>
                    <a:p>
                      <a:r>
                        <a:rPr lang="en-US" sz="1300" dirty="0"/>
                        <a:t>Object Code for School Supplies</a:t>
                      </a:r>
                    </a:p>
                  </a:txBody>
                  <a:tcPr/>
                </a:tc>
                <a:extLst>
                  <a:ext uri="{0D108BD9-81ED-4DB2-BD59-A6C34878D82A}">
                    <a16:rowId xmlns:a16="http://schemas.microsoft.com/office/drawing/2014/main" val="10004"/>
                  </a:ext>
                </a:extLst>
              </a:tr>
              <a:tr h="289560">
                <a:tc>
                  <a:txBody>
                    <a:bodyPr/>
                    <a:lstStyle/>
                    <a:p>
                      <a:r>
                        <a:rPr lang="en-US" sz="1300" b="1" dirty="0"/>
                        <a:t>10148</a:t>
                      </a:r>
                    </a:p>
                  </a:txBody>
                  <a:tcPr/>
                </a:tc>
                <a:tc>
                  <a:txBody>
                    <a:bodyPr/>
                    <a:lstStyle/>
                    <a:p>
                      <a:r>
                        <a:rPr lang="en-US" sz="1300" dirty="0"/>
                        <a:t>Project Number</a:t>
                      </a:r>
                      <a:r>
                        <a:rPr lang="en-US" sz="1300" baseline="0" dirty="0"/>
                        <a:t> </a:t>
                      </a:r>
                      <a:endParaRPr lang="en-US" sz="1300" dirty="0"/>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1097281" y="1781951"/>
            <a:ext cx="2258216"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600" b="1" dirty="0"/>
              <a:t>Background</a:t>
            </a:r>
            <a:endParaRPr lang="en-US" sz="1200" b="1" dirty="0">
              <a:solidFill>
                <a:schemeClr val="accent2">
                  <a:lumMod val="75000"/>
                </a:schemeClr>
              </a:solidFill>
            </a:endParaRPr>
          </a:p>
        </p:txBody>
      </p:sp>
      <p:sp>
        <p:nvSpPr>
          <p:cNvPr id="11" name="TextBox 10"/>
          <p:cNvSpPr txBox="1"/>
          <p:nvPr/>
        </p:nvSpPr>
        <p:spPr>
          <a:xfrm>
            <a:off x="1097281" y="5047907"/>
            <a:ext cx="2224500"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600" b="1" dirty="0"/>
              <a:t>Operating Procedure</a:t>
            </a:r>
            <a:endParaRPr lang="en-US" sz="1200" b="1" dirty="0">
              <a:solidFill>
                <a:schemeClr val="accent2">
                  <a:lumMod val="75000"/>
                </a:schemeClr>
              </a:solidFill>
            </a:endParaRPr>
          </a:p>
        </p:txBody>
      </p:sp>
      <p:sp>
        <p:nvSpPr>
          <p:cNvPr id="12" name="TextBox 11"/>
          <p:cNvSpPr txBox="1"/>
          <p:nvPr/>
        </p:nvSpPr>
        <p:spPr>
          <a:xfrm>
            <a:off x="1097281" y="2875394"/>
            <a:ext cx="2224500"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600" b="1" dirty="0"/>
              <a:t>School’s Account Code</a:t>
            </a:r>
            <a:endParaRPr lang="en-US" sz="1200" b="1" dirty="0">
              <a:solidFill>
                <a:schemeClr val="accent2">
                  <a:lumMod val="75000"/>
                </a:schemeClr>
              </a:solidFill>
            </a:endParaRPr>
          </a:p>
        </p:txBody>
      </p:sp>
      <p:sp>
        <p:nvSpPr>
          <p:cNvPr id="13" name="Rectangle 12"/>
          <p:cNvSpPr/>
          <p:nvPr/>
        </p:nvSpPr>
        <p:spPr>
          <a:xfrm>
            <a:off x="3355497" y="2875394"/>
            <a:ext cx="5828964" cy="338554"/>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1600" b="1" dirty="0"/>
              <a:t>02 – 869 – 8 _ _ (school #) – 54580 - 10148</a:t>
            </a:r>
          </a:p>
        </p:txBody>
      </p:sp>
    </p:spTree>
    <p:extLst>
      <p:ext uri="{BB962C8B-B14F-4D97-AF65-F5344CB8AC3E}">
        <p14:creationId xmlns:p14="http://schemas.microsoft.com/office/powerpoint/2010/main" val="104022789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4111"/>
            <a:ext cx="10058400" cy="1450757"/>
          </a:xfrm>
          <a:solidFill>
            <a:schemeClr val="accent4">
              <a:lumMod val="20000"/>
              <a:lumOff val="80000"/>
            </a:schemeClr>
          </a:solidFill>
        </p:spPr>
        <p:txBody>
          <a:bodyPr>
            <a:normAutofit/>
          </a:bodyPr>
          <a:lstStyle/>
          <a:p>
            <a:r>
              <a:rPr lang="en-US" sz="4400" b="1" dirty="0"/>
              <a:t>Teacher’s Choice</a:t>
            </a:r>
            <a:br>
              <a:rPr lang="en-US" sz="4400" b="1" dirty="0"/>
            </a:br>
            <a:r>
              <a:rPr lang="en-US" sz="4400" b="1" dirty="0"/>
              <a:t>Program: E-card</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17</a:t>
            </a:fld>
            <a:endParaRPr lang="en-US" dirty="0"/>
          </a:p>
        </p:txBody>
      </p:sp>
      <p:sp>
        <p:nvSpPr>
          <p:cNvPr id="7" name="TextBox 6"/>
          <p:cNvSpPr txBox="1"/>
          <p:nvPr/>
        </p:nvSpPr>
        <p:spPr>
          <a:xfrm>
            <a:off x="1097280" y="1756283"/>
            <a:ext cx="10058400" cy="954107"/>
          </a:xfrm>
          <a:prstGeom prst="rect">
            <a:avLst/>
          </a:prstGeom>
          <a:noFill/>
        </p:spPr>
        <p:txBody>
          <a:bodyPr wrap="square" rtlCol="0">
            <a:spAutoFit/>
          </a:bodyPr>
          <a:lstStyle/>
          <a:p>
            <a:r>
              <a:rPr lang="en-US" sz="1400" b="1" dirty="0"/>
              <a:t>Each classroom teacher will receive an “E-card” from School Specialty, a State contracted vendor, allowing for the on-line expenditure of at the School Specialty web site. </a:t>
            </a:r>
            <a:r>
              <a:rPr lang="en-US" sz="1400" dirty="0"/>
              <a:t>  </a:t>
            </a:r>
            <a:r>
              <a:rPr lang="en-US" sz="1400" b="1" dirty="0"/>
              <a:t>Minimum FY24 amount = </a:t>
            </a:r>
            <a:r>
              <a:rPr lang="en-US" sz="1400" b="1" u="sng" dirty="0">
                <a:solidFill>
                  <a:srgbClr val="FF0000"/>
                </a:solidFill>
              </a:rPr>
              <a:t>$50</a:t>
            </a:r>
            <a:r>
              <a:rPr lang="en-US" sz="1400" b="1" dirty="0"/>
              <a:t>.  </a:t>
            </a:r>
            <a:r>
              <a:rPr lang="en-US" sz="1400" b="1" i="1" dirty="0">
                <a:solidFill>
                  <a:schemeClr val="accent1">
                    <a:lumMod val="75000"/>
                  </a:schemeClr>
                </a:solidFill>
              </a:rPr>
              <a:t>This program provides an efficient method for each classroom teacher to purchase instructional supplies of his/her choice to use in the classroom. </a:t>
            </a:r>
          </a:p>
          <a:p>
            <a:endParaRPr lang="en-US" sz="1400" b="1" dirty="0"/>
          </a:p>
        </p:txBody>
      </p:sp>
      <p:pic>
        <p:nvPicPr>
          <p:cNvPr id="9" name="Picture 8"/>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193903" y="385129"/>
            <a:ext cx="1845774" cy="118872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491030407"/>
              </p:ext>
            </p:extLst>
          </p:nvPr>
        </p:nvGraphicFramePr>
        <p:xfrm>
          <a:off x="1204180" y="2474199"/>
          <a:ext cx="10050077" cy="3841560"/>
        </p:xfrm>
        <a:graphic>
          <a:graphicData uri="http://schemas.openxmlformats.org/drawingml/2006/table">
            <a:tbl>
              <a:tblPr firstRow="1" bandRow="1">
                <a:tableStyleId>{5C22544A-7EE6-4342-B048-85BDC9FD1C3A}</a:tableStyleId>
              </a:tblPr>
              <a:tblGrid>
                <a:gridCol w="1485000">
                  <a:extLst>
                    <a:ext uri="{9D8B030D-6E8A-4147-A177-3AD203B41FA5}">
                      <a16:colId xmlns:a16="http://schemas.microsoft.com/office/drawing/2014/main" val="20000"/>
                    </a:ext>
                  </a:extLst>
                </a:gridCol>
                <a:gridCol w="8565077">
                  <a:extLst>
                    <a:ext uri="{9D8B030D-6E8A-4147-A177-3AD203B41FA5}">
                      <a16:colId xmlns:a16="http://schemas.microsoft.com/office/drawing/2014/main" val="20001"/>
                    </a:ext>
                  </a:extLst>
                </a:gridCol>
              </a:tblGrid>
              <a:tr h="365760">
                <a:tc>
                  <a:txBody>
                    <a:bodyPr/>
                    <a:lstStyle/>
                    <a:p>
                      <a:r>
                        <a:rPr lang="en-US" b="1" dirty="0"/>
                        <a:t>Guideline</a:t>
                      </a:r>
                    </a:p>
                  </a:txBody>
                  <a:tcPr/>
                </a:tc>
                <a:tc>
                  <a:txBody>
                    <a:bodyPr/>
                    <a:lstStyle/>
                    <a:p>
                      <a:r>
                        <a:rPr lang="en-US" dirty="0"/>
                        <a:t>Details</a:t>
                      </a:r>
                    </a:p>
                  </a:txBody>
                  <a:tcPr/>
                </a:tc>
                <a:extLst>
                  <a:ext uri="{0D108BD9-81ED-4DB2-BD59-A6C34878D82A}">
                    <a16:rowId xmlns:a16="http://schemas.microsoft.com/office/drawing/2014/main" val="10000"/>
                  </a:ext>
                </a:extLst>
              </a:tr>
              <a:tr h="310060">
                <a:tc>
                  <a:txBody>
                    <a:bodyPr/>
                    <a:lstStyle/>
                    <a:p>
                      <a:r>
                        <a:rPr lang="en-US" sz="1400" b="1" dirty="0"/>
                        <a:t>Eligibility</a:t>
                      </a:r>
                    </a:p>
                  </a:txBody>
                  <a:tcPr/>
                </a:tc>
                <a:tc>
                  <a:txBody>
                    <a:bodyPr/>
                    <a:lstStyle/>
                    <a:p>
                      <a:r>
                        <a:rPr lang="en-US" sz="1300" b="0" dirty="0"/>
                        <a:t>Classroom teachers on the payroll as of the </a:t>
                      </a:r>
                      <a:r>
                        <a:rPr lang="en-US" sz="1300" b="1" dirty="0"/>
                        <a:t>first</a:t>
                      </a:r>
                      <a:r>
                        <a:rPr lang="en-US" sz="1300" b="1" baseline="0" dirty="0"/>
                        <a:t> payroll in October.</a:t>
                      </a:r>
                      <a:endParaRPr lang="en-US" sz="1300" b="1" dirty="0"/>
                    </a:p>
                  </a:txBody>
                  <a:tcPr/>
                </a:tc>
                <a:extLst>
                  <a:ext uri="{0D108BD9-81ED-4DB2-BD59-A6C34878D82A}">
                    <a16:rowId xmlns:a16="http://schemas.microsoft.com/office/drawing/2014/main" val="10001"/>
                  </a:ext>
                </a:extLst>
              </a:tr>
              <a:tr h="310060">
                <a:tc>
                  <a:txBody>
                    <a:bodyPr/>
                    <a:lstStyle/>
                    <a:p>
                      <a:r>
                        <a:rPr lang="en-US" sz="1400" b="1" dirty="0"/>
                        <a:t>Issuance Date</a:t>
                      </a:r>
                    </a:p>
                  </a:txBody>
                  <a:tcPr/>
                </a:tc>
                <a:tc>
                  <a:txBody>
                    <a:bodyPr/>
                    <a:lstStyle/>
                    <a:p>
                      <a:r>
                        <a:rPr lang="en-US" sz="1300" b="0" dirty="0"/>
                        <a:t>School Specialty will send a </a:t>
                      </a:r>
                      <a:r>
                        <a:rPr lang="en-US" sz="1300" b="1" dirty="0"/>
                        <a:t>“Welcome” email by October 31</a:t>
                      </a:r>
                      <a:r>
                        <a:rPr lang="en-US" sz="1300" b="1" baseline="30000" dirty="0"/>
                        <a:t>st</a:t>
                      </a:r>
                      <a:r>
                        <a:rPr lang="en-US" sz="1300" b="0" dirty="0"/>
                        <a:t>,</a:t>
                      </a:r>
                      <a:r>
                        <a:rPr lang="en-US" sz="1300" b="0" baseline="0" dirty="0"/>
                        <a:t> with the User ID/Password.</a:t>
                      </a:r>
                      <a:endParaRPr lang="en-US" sz="1300" b="0" dirty="0"/>
                    </a:p>
                  </a:txBody>
                  <a:tcPr/>
                </a:tc>
                <a:extLst>
                  <a:ext uri="{0D108BD9-81ED-4DB2-BD59-A6C34878D82A}">
                    <a16:rowId xmlns:a16="http://schemas.microsoft.com/office/drawing/2014/main" val="10002"/>
                  </a:ext>
                </a:extLst>
              </a:tr>
              <a:tr h="487680">
                <a:tc>
                  <a:txBody>
                    <a:bodyPr/>
                    <a:lstStyle/>
                    <a:p>
                      <a:r>
                        <a:rPr lang="en-US" sz="1400" b="1" dirty="0"/>
                        <a:t>Supplies</a:t>
                      </a:r>
                    </a:p>
                  </a:txBody>
                  <a:tcPr/>
                </a:tc>
                <a:tc>
                  <a:txBody>
                    <a:bodyPr/>
                    <a:lstStyle/>
                    <a:p>
                      <a:r>
                        <a:rPr lang="en-US" sz="1300" b="0" dirty="0"/>
                        <a:t>Purchases</a:t>
                      </a:r>
                      <a:r>
                        <a:rPr lang="en-US" sz="1300" b="0" baseline="0" dirty="0"/>
                        <a:t> may be made from various catalogs: Education Essentials, Furniture and Equipment, Art Education, Physical Education and Recreation, Abilitations and Integrations Special Needs, Childcraft and ABC Early Childhood.</a:t>
                      </a:r>
                      <a:endParaRPr lang="en-US" sz="1300" b="0" dirty="0"/>
                    </a:p>
                  </a:txBody>
                  <a:tcPr/>
                </a:tc>
                <a:extLst>
                  <a:ext uri="{0D108BD9-81ED-4DB2-BD59-A6C34878D82A}">
                    <a16:rowId xmlns:a16="http://schemas.microsoft.com/office/drawing/2014/main" val="10003"/>
                  </a:ext>
                </a:extLst>
              </a:tr>
              <a:tr h="310060">
                <a:tc>
                  <a:txBody>
                    <a:bodyPr/>
                    <a:lstStyle/>
                    <a:p>
                      <a:r>
                        <a:rPr lang="en-US" sz="1400" b="1" dirty="0"/>
                        <a:t>Discounts</a:t>
                      </a:r>
                    </a:p>
                  </a:txBody>
                  <a:tcPr/>
                </a:tc>
                <a:tc>
                  <a:txBody>
                    <a:bodyPr/>
                    <a:lstStyle/>
                    <a:p>
                      <a:r>
                        <a:rPr lang="en-US" sz="1300" b="0" dirty="0"/>
                        <a:t>Many items</a:t>
                      </a:r>
                      <a:r>
                        <a:rPr lang="en-US" sz="1300" b="0" baseline="0" dirty="0"/>
                        <a:t> on the State Contract Bid List are deeply discounted.  </a:t>
                      </a:r>
                      <a:endParaRPr lang="en-US" sz="1300" b="0" dirty="0"/>
                    </a:p>
                  </a:txBody>
                  <a:tcPr/>
                </a:tc>
                <a:extLst>
                  <a:ext uri="{0D108BD9-81ED-4DB2-BD59-A6C34878D82A}">
                    <a16:rowId xmlns:a16="http://schemas.microsoft.com/office/drawing/2014/main" val="10004"/>
                  </a:ext>
                </a:extLst>
              </a:tr>
              <a:tr h="310060">
                <a:tc>
                  <a:txBody>
                    <a:bodyPr/>
                    <a:lstStyle/>
                    <a:p>
                      <a:r>
                        <a:rPr lang="en-US" sz="1400" b="1" dirty="0"/>
                        <a:t>Shipping</a:t>
                      </a:r>
                    </a:p>
                  </a:txBody>
                  <a:tcPr/>
                </a:tc>
                <a:tc>
                  <a:txBody>
                    <a:bodyPr/>
                    <a:lstStyle/>
                    <a:p>
                      <a:r>
                        <a:rPr lang="en-US" sz="1300" b="0" dirty="0"/>
                        <a:t>Shipping costs will not be charged.</a:t>
                      </a:r>
                    </a:p>
                  </a:txBody>
                  <a:tcPr/>
                </a:tc>
                <a:extLst>
                  <a:ext uri="{0D108BD9-81ED-4DB2-BD59-A6C34878D82A}">
                    <a16:rowId xmlns:a16="http://schemas.microsoft.com/office/drawing/2014/main" val="10005"/>
                  </a:ext>
                </a:extLst>
              </a:tr>
              <a:tr h="640080">
                <a:tc>
                  <a:txBody>
                    <a:bodyPr/>
                    <a:lstStyle/>
                    <a:p>
                      <a:r>
                        <a:rPr lang="en-US" sz="1400" b="1" dirty="0"/>
                        <a:t>Pooling</a:t>
                      </a:r>
                    </a:p>
                  </a:txBody>
                  <a:tcPr/>
                </a:tc>
                <a:tc>
                  <a:txBody>
                    <a:bodyPr/>
                    <a:lstStyle/>
                    <a:p>
                      <a:r>
                        <a:rPr lang="en-US" sz="1200" b="0" dirty="0"/>
                        <a:t>Teachers may combine their dollars in a</a:t>
                      </a:r>
                      <a:r>
                        <a:rPr lang="en-US" sz="1200" b="0" baseline="0" dirty="0"/>
                        <a:t> group.  The Lead Teacher of the group notifies the Business Office, Angelica Morales, who will deactivate the accounts of all teachers in the group, except the Lead Teacher; and increase the monetary limit of the Lead Teacher by the sum of the remaining amounts for the others.  The Lead Teacher will then order on behalf of the group.</a:t>
                      </a:r>
                      <a:endParaRPr lang="en-US" sz="1200" b="0" dirty="0"/>
                    </a:p>
                  </a:txBody>
                  <a:tcPr/>
                </a:tc>
                <a:extLst>
                  <a:ext uri="{0D108BD9-81ED-4DB2-BD59-A6C34878D82A}">
                    <a16:rowId xmlns:a16="http://schemas.microsoft.com/office/drawing/2014/main" val="10006"/>
                  </a:ext>
                </a:extLst>
              </a:tr>
              <a:tr h="487680">
                <a:tc>
                  <a:txBody>
                    <a:bodyPr/>
                    <a:lstStyle/>
                    <a:p>
                      <a:r>
                        <a:rPr lang="en-US" sz="1400" b="1" dirty="0"/>
                        <a:t>Ownership</a:t>
                      </a:r>
                    </a:p>
                  </a:txBody>
                  <a:tcPr/>
                </a:tc>
                <a:tc>
                  <a:txBody>
                    <a:bodyPr/>
                    <a:lstStyle/>
                    <a:p>
                      <a:r>
                        <a:rPr lang="en-US" sz="1300" b="1" dirty="0"/>
                        <a:t>All supplies procured</a:t>
                      </a:r>
                      <a:r>
                        <a:rPr lang="en-US" sz="1300" b="1" baseline="0" dirty="0"/>
                        <a:t> under the Teacher’s Choice Program are the property of the Bridgeport BOE and the school location at the time of placement of the order.</a:t>
                      </a:r>
                      <a:endParaRPr lang="en-US" sz="1300" b="1" dirty="0"/>
                    </a:p>
                  </a:txBody>
                  <a:tcPr/>
                </a:tc>
                <a:extLst>
                  <a:ext uri="{0D108BD9-81ED-4DB2-BD59-A6C34878D82A}">
                    <a16:rowId xmlns:a16="http://schemas.microsoft.com/office/drawing/2014/main" val="10007"/>
                  </a:ext>
                </a:extLst>
              </a:tr>
              <a:tr h="310060">
                <a:tc>
                  <a:txBody>
                    <a:bodyPr/>
                    <a:lstStyle/>
                    <a:p>
                      <a:r>
                        <a:rPr lang="en-US" sz="1400" b="1" dirty="0"/>
                        <a:t>Cut-off</a:t>
                      </a:r>
                      <a:r>
                        <a:rPr lang="en-US" sz="1400" b="1" baseline="0" dirty="0"/>
                        <a:t> Date</a:t>
                      </a:r>
                      <a:endParaRPr lang="en-US" sz="1400" b="1" dirty="0"/>
                    </a:p>
                  </a:txBody>
                  <a:tcPr/>
                </a:tc>
                <a:tc>
                  <a:txBody>
                    <a:bodyPr/>
                    <a:lstStyle/>
                    <a:p>
                      <a:r>
                        <a:rPr lang="en-US" sz="1300" b="1" dirty="0"/>
                        <a:t>E-card funds are to be expended by April 15</a:t>
                      </a:r>
                      <a:r>
                        <a:rPr lang="en-US" sz="1300" b="1" baseline="30000" dirty="0"/>
                        <a:t>th</a:t>
                      </a:r>
                      <a:r>
                        <a:rPr lang="en-US" sz="1300" b="1" dirty="0"/>
                        <a:t>.</a:t>
                      </a:r>
                      <a:r>
                        <a:rPr lang="en-US" sz="1300" b="1" baseline="0" dirty="0"/>
                        <a:t>  </a:t>
                      </a:r>
                      <a:r>
                        <a:rPr lang="en-US" sz="1300" b="0" baseline="0" dirty="0"/>
                        <a:t>After this date, accounts will be deactivated.</a:t>
                      </a:r>
                      <a:endParaRPr lang="en-US" sz="1300" b="0" dirty="0"/>
                    </a:p>
                  </a:txBody>
                  <a:tcPr/>
                </a:tc>
                <a:extLst>
                  <a:ext uri="{0D108BD9-81ED-4DB2-BD59-A6C34878D82A}">
                    <a16:rowId xmlns:a16="http://schemas.microsoft.com/office/drawing/2014/main" val="10008"/>
                  </a:ext>
                </a:extLst>
              </a:tr>
              <a:tr h="310060">
                <a:tc>
                  <a:txBody>
                    <a:bodyPr/>
                    <a:lstStyle/>
                    <a:p>
                      <a:r>
                        <a:rPr lang="en-US" sz="1400" b="1" dirty="0"/>
                        <a:t>Help Desk</a:t>
                      </a:r>
                    </a:p>
                  </a:txBody>
                  <a:tcPr/>
                </a:tc>
                <a:tc>
                  <a:txBody>
                    <a:bodyPr/>
                    <a:lstStyle/>
                    <a:p>
                      <a:r>
                        <a:rPr lang="en-US" sz="1300" b="1" dirty="0"/>
                        <a:t>School Specialty:</a:t>
                      </a:r>
                      <a:r>
                        <a:rPr lang="en-US" sz="1300" b="1" baseline="0" dirty="0"/>
                        <a:t>  1-800-513-2465 ext 2</a:t>
                      </a:r>
                      <a:endParaRPr lang="en-US" sz="1300" b="1"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2000115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00478"/>
            <a:ext cx="10058400" cy="2502740"/>
          </a:xfrm>
          <a:solidFill>
            <a:schemeClr val="accent4">
              <a:lumMod val="20000"/>
              <a:lumOff val="80000"/>
            </a:schemeClr>
          </a:solidFill>
        </p:spPr>
        <p:txBody>
          <a:bodyPr/>
          <a:lstStyle/>
          <a:p>
            <a:r>
              <a:rPr lang="en-US" b="1" dirty="0"/>
              <a:t>Budget Components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b="1" dirty="0"/>
              <a:t>PeRSONNEL SerVICE (PS)</a:t>
            </a:r>
          </a:p>
          <a:p>
            <a:pPr marL="342900" indent="-342900">
              <a:buFont typeface="Arial" panose="020B0604020202020204" pitchFamily="34" charset="0"/>
              <a:buChar char="•"/>
            </a:pPr>
            <a:r>
              <a:rPr lang="en-US" b="1" dirty="0"/>
              <a:t>OTHER THAN PERSONNEL SERVICE (OTPS)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sp>
        <p:nvSpPr>
          <p:cNvPr id="9" name="Oval 8"/>
          <p:cNvSpPr/>
          <p:nvPr/>
        </p:nvSpPr>
        <p:spPr>
          <a:xfrm>
            <a:off x="1556175" y="704315"/>
            <a:ext cx="1737360" cy="1737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PS</a:t>
            </a:r>
          </a:p>
        </p:txBody>
      </p:sp>
      <p:sp>
        <p:nvSpPr>
          <p:cNvPr id="10" name="Oval 9"/>
          <p:cNvSpPr/>
          <p:nvPr/>
        </p:nvSpPr>
        <p:spPr>
          <a:xfrm>
            <a:off x="2792311" y="704315"/>
            <a:ext cx="1737360" cy="1737360"/>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a:t>OTPS</a:t>
            </a:r>
          </a:p>
        </p:txBody>
      </p:sp>
      <p:sp>
        <p:nvSpPr>
          <p:cNvPr id="14" name="Footer Placeholder 13"/>
          <p:cNvSpPr>
            <a:spLocks noGrp="1"/>
          </p:cNvSpPr>
          <p:nvPr>
            <p:ph type="ftr" sz="quarter" idx="11"/>
          </p:nvPr>
        </p:nvSpPr>
        <p:spPr/>
        <p:txBody>
          <a:bodyPr/>
          <a:lstStyle/>
          <a:p>
            <a:r>
              <a:rPr lang="en-US" dirty="0"/>
              <a:t>Fiscal Management for School Administrators</a:t>
            </a:r>
          </a:p>
        </p:txBody>
      </p:sp>
      <p:sp>
        <p:nvSpPr>
          <p:cNvPr id="13" name="TextBox 12"/>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3" action="ppaction://hlinksldjump"/>
              </a:rPr>
              <a:t>TC</a:t>
            </a:r>
            <a:endParaRPr lang="en-US" sz="1600" b="1" dirty="0">
              <a:solidFill>
                <a:schemeClr val="bg1"/>
              </a:solidFill>
            </a:endParaRPr>
          </a:p>
        </p:txBody>
      </p:sp>
      <p:sp>
        <p:nvSpPr>
          <p:cNvPr id="15" name="Rounded Rectangle 14"/>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3</a:t>
            </a:r>
          </a:p>
        </p:txBody>
      </p:sp>
    </p:spTree>
    <p:extLst>
      <p:ext uri="{BB962C8B-B14F-4D97-AF65-F5344CB8AC3E}">
        <p14:creationId xmlns:p14="http://schemas.microsoft.com/office/powerpoint/2010/main" val="63111431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096"/>
            <a:ext cx="10058400" cy="1450757"/>
          </a:xfrm>
          <a:solidFill>
            <a:schemeClr val="accent4">
              <a:lumMod val="20000"/>
              <a:lumOff val="80000"/>
            </a:schemeClr>
          </a:solidFill>
        </p:spPr>
        <p:txBody>
          <a:bodyPr/>
          <a:lstStyle/>
          <a:p>
            <a:r>
              <a:rPr lang="en-US" b="1" dirty="0"/>
              <a:t>Budget Components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50447489"/>
              </p:ext>
            </p:extLst>
          </p:nvPr>
        </p:nvGraphicFramePr>
        <p:xfrm>
          <a:off x="1230031" y="1846263"/>
          <a:ext cx="9868093" cy="2682240"/>
        </p:xfrm>
        <a:graphic>
          <a:graphicData uri="http://schemas.openxmlformats.org/drawingml/2006/table">
            <a:tbl>
              <a:tblPr firstRow="1" bandRow="1">
                <a:tableStyleId>{5C22544A-7EE6-4342-B048-85BDC9FD1C3A}</a:tableStyleId>
              </a:tblPr>
              <a:tblGrid>
                <a:gridCol w="2288320">
                  <a:extLst>
                    <a:ext uri="{9D8B030D-6E8A-4147-A177-3AD203B41FA5}">
                      <a16:colId xmlns:a16="http://schemas.microsoft.com/office/drawing/2014/main" val="20000"/>
                    </a:ext>
                  </a:extLst>
                </a:gridCol>
                <a:gridCol w="2060881">
                  <a:extLst>
                    <a:ext uri="{9D8B030D-6E8A-4147-A177-3AD203B41FA5}">
                      <a16:colId xmlns:a16="http://schemas.microsoft.com/office/drawing/2014/main" val="20001"/>
                    </a:ext>
                  </a:extLst>
                </a:gridCol>
                <a:gridCol w="1531737">
                  <a:extLst>
                    <a:ext uri="{9D8B030D-6E8A-4147-A177-3AD203B41FA5}">
                      <a16:colId xmlns:a16="http://schemas.microsoft.com/office/drawing/2014/main" val="20002"/>
                    </a:ext>
                  </a:extLst>
                </a:gridCol>
                <a:gridCol w="951533">
                  <a:extLst>
                    <a:ext uri="{9D8B030D-6E8A-4147-A177-3AD203B41FA5}">
                      <a16:colId xmlns:a16="http://schemas.microsoft.com/office/drawing/2014/main" val="20003"/>
                    </a:ext>
                  </a:extLst>
                </a:gridCol>
                <a:gridCol w="867983">
                  <a:extLst>
                    <a:ext uri="{9D8B030D-6E8A-4147-A177-3AD203B41FA5}">
                      <a16:colId xmlns:a16="http://schemas.microsoft.com/office/drawing/2014/main" val="20004"/>
                    </a:ext>
                  </a:extLst>
                </a:gridCol>
                <a:gridCol w="1111731">
                  <a:extLst>
                    <a:ext uri="{9D8B030D-6E8A-4147-A177-3AD203B41FA5}">
                      <a16:colId xmlns:a16="http://schemas.microsoft.com/office/drawing/2014/main" val="20005"/>
                    </a:ext>
                  </a:extLst>
                </a:gridCol>
                <a:gridCol w="1055908">
                  <a:extLst>
                    <a:ext uri="{9D8B030D-6E8A-4147-A177-3AD203B41FA5}">
                      <a16:colId xmlns:a16="http://schemas.microsoft.com/office/drawing/2014/main" val="20006"/>
                    </a:ext>
                  </a:extLst>
                </a:gridCol>
              </a:tblGrid>
              <a:tr h="365760">
                <a:tc>
                  <a:txBody>
                    <a:bodyPr/>
                    <a:lstStyle/>
                    <a:p>
                      <a:endParaRPr lang="en-US" dirty="0"/>
                    </a:p>
                  </a:txBody>
                  <a:tcPr>
                    <a:noFill/>
                  </a:tcPr>
                </a:tc>
                <a:tc>
                  <a:txBody>
                    <a:bodyPr/>
                    <a:lstStyle/>
                    <a:p>
                      <a:endParaRPr lang="en-US" dirty="0"/>
                    </a:p>
                  </a:txBody>
                  <a:tcPr>
                    <a:noFill/>
                  </a:tcPr>
                </a:tc>
                <a:tc>
                  <a:txBody>
                    <a:bodyPr/>
                    <a:lstStyle/>
                    <a:p>
                      <a:endParaRPr lang="en-US" dirty="0"/>
                    </a:p>
                  </a:txBody>
                  <a:tcPr>
                    <a:solidFill>
                      <a:schemeClr val="bg1"/>
                    </a:solidFill>
                  </a:tcPr>
                </a:tc>
                <a:tc gridSpan="4">
                  <a:txBody>
                    <a:bodyPr/>
                    <a:lstStyle/>
                    <a:p>
                      <a:pPr algn="ctr"/>
                      <a:r>
                        <a:rPr lang="en-US" sz="1600" dirty="0"/>
                        <a:t>BENEFITS</a:t>
                      </a:r>
                    </a:p>
                  </a:txBody>
                  <a:tcPr/>
                </a:tc>
                <a:tc hMerge="1">
                  <a:txBody>
                    <a:bodyPr/>
                    <a:lstStyle/>
                    <a:p>
                      <a:endParaRPr lang="en-US" sz="14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0"/>
                  </a:ext>
                </a:extLst>
              </a:tr>
              <a:tr h="853440">
                <a:tc>
                  <a:txBody>
                    <a:bodyPr/>
                    <a:lstStyle/>
                    <a:p>
                      <a:r>
                        <a:rPr lang="en-US" b="1" dirty="0">
                          <a:solidFill>
                            <a:schemeClr val="bg1"/>
                          </a:solidFill>
                        </a:rPr>
                        <a:t>Personnel</a:t>
                      </a:r>
                      <a:r>
                        <a:rPr lang="en-US" b="1" baseline="0" dirty="0">
                          <a:solidFill>
                            <a:schemeClr val="bg1"/>
                          </a:solidFill>
                        </a:rPr>
                        <a:t> Service (PS)</a:t>
                      </a:r>
                      <a:endParaRPr lang="en-US" b="1" dirty="0">
                        <a:solidFill>
                          <a:schemeClr val="bg1"/>
                        </a:solidFill>
                      </a:endParaRPr>
                    </a:p>
                  </a:txBody>
                  <a:tcPr>
                    <a:solidFill>
                      <a:schemeClr val="accent1">
                        <a:lumMod val="75000"/>
                      </a:schemeClr>
                    </a:solidFill>
                  </a:tcPr>
                </a:tc>
                <a:tc>
                  <a:txBody>
                    <a:bodyPr/>
                    <a:lstStyle/>
                    <a:p>
                      <a:r>
                        <a:rPr lang="en-US" b="1" dirty="0">
                          <a:solidFill>
                            <a:schemeClr val="bg1"/>
                          </a:solidFill>
                        </a:rPr>
                        <a:t>Position Line</a:t>
                      </a:r>
                    </a:p>
                  </a:txBody>
                  <a:tcPr>
                    <a:solidFill>
                      <a:schemeClr val="accent1">
                        <a:lumMod val="75000"/>
                      </a:schemeClr>
                    </a:solidFill>
                  </a:tcPr>
                </a:tc>
                <a:tc>
                  <a:txBody>
                    <a:bodyPr/>
                    <a:lstStyle/>
                    <a:p>
                      <a:r>
                        <a:rPr lang="en-US" b="1" dirty="0">
                          <a:solidFill>
                            <a:schemeClr val="bg1"/>
                          </a:solidFill>
                        </a:rPr>
                        <a:t>Salary Rate</a:t>
                      </a:r>
                    </a:p>
                  </a:txBody>
                  <a:tcPr>
                    <a:solidFill>
                      <a:schemeClr val="accent1">
                        <a:lumMod val="75000"/>
                      </a:schemeClr>
                    </a:solidFill>
                  </a:tcPr>
                </a:tc>
                <a:tc>
                  <a:txBody>
                    <a:bodyPr/>
                    <a:lstStyle/>
                    <a:p>
                      <a:r>
                        <a:rPr lang="en-US" sz="1400" b="1" i="0" dirty="0">
                          <a:solidFill>
                            <a:schemeClr val="bg1"/>
                          </a:solidFill>
                        </a:rPr>
                        <a:t>Medicare</a:t>
                      </a:r>
                    </a:p>
                    <a:p>
                      <a:r>
                        <a:rPr lang="en-US" sz="1200" b="1" i="0" dirty="0">
                          <a:solidFill>
                            <a:schemeClr val="bg1"/>
                          </a:solidFill>
                        </a:rPr>
                        <a:t>‘52360</a:t>
                      </a:r>
                    </a:p>
                    <a:p>
                      <a:r>
                        <a:rPr lang="en-US" sz="1400" b="1" i="0" dirty="0">
                          <a:solidFill>
                            <a:schemeClr val="bg1"/>
                          </a:solidFill>
                        </a:rPr>
                        <a:t>1.45%</a:t>
                      </a:r>
                    </a:p>
                  </a:txBody>
                  <a:tcPr>
                    <a:solidFill>
                      <a:schemeClr val="accent1">
                        <a:lumMod val="75000"/>
                      </a:schemeClr>
                    </a:solidFill>
                  </a:tcPr>
                </a:tc>
                <a:tc>
                  <a:txBody>
                    <a:bodyPr/>
                    <a:lstStyle/>
                    <a:p>
                      <a:r>
                        <a:rPr lang="en-US" sz="1400" b="1" i="0" dirty="0">
                          <a:solidFill>
                            <a:schemeClr val="bg1"/>
                          </a:solidFill>
                        </a:rPr>
                        <a:t>Soc.</a:t>
                      </a:r>
                      <a:r>
                        <a:rPr lang="en-US" sz="1400" b="1" i="0" baseline="0" dirty="0">
                          <a:solidFill>
                            <a:schemeClr val="bg1"/>
                          </a:solidFill>
                        </a:rPr>
                        <a:t> Sec.</a:t>
                      </a:r>
                    </a:p>
                    <a:p>
                      <a:r>
                        <a:rPr lang="en-US" sz="1200" b="1" i="0" baseline="0" dirty="0">
                          <a:solidFill>
                            <a:schemeClr val="bg1"/>
                          </a:solidFill>
                        </a:rPr>
                        <a:t>‘52385</a:t>
                      </a:r>
                    </a:p>
                    <a:p>
                      <a:r>
                        <a:rPr lang="en-US" sz="1400" b="1" i="0" baseline="0" dirty="0">
                          <a:solidFill>
                            <a:schemeClr val="bg1"/>
                          </a:solidFill>
                        </a:rPr>
                        <a:t>6.2%</a:t>
                      </a:r>
                      <a:endParaRPr lang="en-US" sz="1400" b="1" i="0" dirty="0">
                        <a:solidFill>
                          <a:schemeClr val="bg1"/>
                        </a:solidFill>
                      </a:endParaRPr>
                    </a:p>
                  </a:txBody>
                  <a:tcPr>
                    <a:solidFill>
                      <a:schemeClr val="accent1">
                        <a:lumMod val="75000"/>
                      </a:schemeClr>
                    </a:solidFill>
                  </a:tcPr>
                </a:tc>
                <a:tc>
                  <a:txBody>
                    <a:bodyPr/>
                    <a:lstStyle/>
                    <a:p>
                      <a:r>
                        <a:rPr lang="en-US" sz="1400" b="1" i="0" dirty="0">
                          <a:solidFill>
                            <a:schemeClr val="bg1"/>
                          </a:solidFill>
                        </a:rPr>
                        <a:t>MERF</a:t>
                      </a:r>
                      <a:r>
                        <a:rPr lang="en-US" sz="1400" b="1" i="0" baseline="0" dirty="0">
                          <a:solidFill>
                            <a:schemeClr val="bg1"/>
                          </a:solidFill>
                        </a:rPr>
                        <a:t> </a:t>
                      </a:r>
                    </a:p>
                    <a:p>
                      <a:r>
                        <a:rPr lang="en-US" sz="1200" b="1" i="0" baseline="0" dirty="0">
                          <a:solidFill>
                            <a:schemeClr val="bg1"/>
                          </a:solidFill>
                        </a:rPr>
                        <a:t>[non-certified] </a:t>
                      </a:r>
                    </a:p>
                    <a:p>
                      <a:r>
                        <a:rPr lang="en-US" sz="1200" b="1" i="0" baseline="0" dirty="0">
                          <a:solidFill>
                            <a:schemeClr val="bg1"/>
                          </a:solidFill>
                        </a:rPr>
                        <a:t>‘52504</a:t>
                      </a:r>
                    </a:p>
                    <a:p>
                      <a:r>
                        <a:rPr lang="en-US" sz="1200" b="1" i="0" baseline="0" dirty="0">
                          <a:solidFill>
                            <a:schemeClr val="bg1"/>
                          </a:solidFill>
                        </a:rPr>
                        <a:t>20.39%</a:t>
                      </a:r>
                      <a:endParaRPr lang="en-US" sz="1200" b="1" i="0" dirty="0">
                        <a:solidFill>
                          <a:schemeClr val="bg1"/>
                        </a:solidFill>
                      </a:endParaRPr>
                    </a:p>
                  </a:txBody>
                  <a:tcPr>
                    <a:solidFill>
                      <a:schemeClr val="accent1">
                        <a:lumMod val="75000"/>
                      </a:schemeClr>
                    </a:solidFill>
                  </a:tcPr>
                </a:tc>
                <a:tc>
                  <a:txBody>
                    <a:bodyPr/>
                    <a:lstStyle/>
                    <a:p>
                      <a:r>
                        <a:rPr lang="en-US" sz="1600" b="1" i="0" dirty="0">
                          <a:solidFill>
                            <a:schemeClr val="bg1"/>
                          </a:solidFill>
                        </a:rPr>
                        <a:t>Health</a:t>
                      </a:r>
                    </a:p>
                    <a:p>
                      <a:r>
                        <a:rPr lang="en-US" sz="1200" b="1" i="0" dirty="0">
                          <a:solidFill>
                            <a:schemeClr val="bg1"/>
                          </a:solidFill>
                        </a:rPr>
                        <a:t>‘52917</a:t>
                      </a:r>
                    </a:p>
                  </a:txBody>
                  <a:tcPr>
                    <a:solidFill>
                      <a:schemeClr val="accent1">
                        <a:lumMod val="75000"/>
                      </a:schemeClr>
                    </a:solidFill>
                  </a:tcPr>
                </a:tc>
                <a:extLst>
                  <a:ext uri="{0D108BD9-81ED-4DB2-BD59-A6C34878D82A}">
                    <a16:rowId xmlns:a16="http://schemas.microsoft.com/office/drawing/2014/main" val="10001"/>
                  </a:ext>
                </a:extLst>
              </a:tr>
              <a:tr h="365760">
                <a:tc>
                  <a:txBody>
                    <a:bodyPr/>
                    <a:lstStyle/>
                    <a:p>
                      <a:endParaRPr lang="en-US" dirty="0"/>
                    </a:p>
                  </a:txBody>
                  <a:tcPr/>
                </a:tc>
                <a:tc>
                  <a:txBody>
                    <a:bodyPr/>
                    <a:lstStyle/>
                    <a:p>
                      <a:r>
                        <a:rPr lang="en-US" sz="1600" dirty="0"/>
                        <a:t>Teacher F/T</a:t>
                      </a:r>
                    </a:p>
                  </a:txBody>
                  <a:tcPr/>
                </a:tc>
                <a:tc>
                  <a:txBody>
                    <a:bodyPr/>
                    <a:lstStyle/>
                    <a:p>
                      <a:r>
                        <a:rPr lang="en-US" sz="1600" dirty="0"/>
                        <a:t>Salary Schedule</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    X</a:t>
                      </a:r>
                    </a:p>
                  </a:txBody>
                  <a:tcPr/>
                </a:tc>
                <a:extLst>
                  <a:ext uri="{0D108BD9-81ED-4DB2-BD59-A6C34878D82A}">
                    <a16:rowId xmlns:a16="http://schemas.microsoft.com/office/drawing/2014/main" val="10002"/>
                  </a:ext>
                </a:extLst>
              </a:tr>
              <a:tr h="365760">
                <a:tc>
                  <a:txBody>
                    <a:bodyPr/>
                    <a:lstStyle/>
                    <a:p>
                      <a:endParaRPr lang="en-US" dirty="0"/>
                    </a:p>
                  </a:txBody>
                  <a:tcPr/>
                </a:tc>
                <a:tc>
                  <a:txBody>
                    <a:bodyPr/>
                    <a:lstStyle/>
                    <a:p>
                      <a:r>
                        <a:rPr lang="en-US" sz="1600" dirty="0"/>
                        <a:t>Per Diem Intervention</a:t>
                      </a:r>
                    </a:p>
                  </a:txBody>
                  <a:tcPr/>
                </a:tc>
                <a:tc>
                  <a:txBody>
                    <a:bodyPr/>
                    <a:lstStyle/>
                    <a:p>
                      <a:r>
                        <a:rPr lang="en-US" dirty="0"/>
                        <a:t>$235/day</a:t>
                      </a:r>
                    </a:p>
                  </a:txBody>
                  <a:tcPr/>
                </a:tc>
                <a:tc>
                  <a:txBody>
                    <a:bodyPr/>
                    <a:lstStyle/>
                    <a:p>
                      <a:pPr algn="ctr"/>
                      <a:r>
                        <a:rPr lang="en-US" sz="1600" dirty="0"/>
                        <a:t>X</a:t>
                      </a:r>
                    </a:p>
                  </a:txBody>
                  <a:tcPr/>
                </a:tc>
                <a:tc>
                  <a:txBody>
                    <a:bodyPr/>
                    <a:lstStyle/>
                    <a:p>
                      <a:pPr algn="ctr"/>
                      <a:r>
                        <a:rPr lang="en-US" sz="1200" baseline="0" dirty="0"/>
                        <a:t>not retired</a:t>
                      </a:r>
                      <a:endParaRPr lang="en-US" sz="1200" dirty="0"/>
                    </a:p>
                  </a:txBody>
                  <a:tcPr/>
                </a:tc>
                <a:tc>
                  <a:txBody>
                    <a:bodyPr/>
                    <a:lstStyle/>
                    <a:p>
                      <a:pPr algn="ctr"/>
                      <a:endParaRPr lang="en-US" sz="1600" dirty="0"/>
                    </a:p>
                  </a:txBody>
                  <a:tcPr/>
                </a:tc>
                <a:tc>
                  <a:txBody>
                    <a:bodyPr/>
                    <a:lstStyle/>
                    <a:p>
                      <a:pPr algn="ctr"/>
                      <a:r>
                        <a:rPr lang="en-US" sz="1600" dirty="0"/>
                        <a:t>   </a:t>
                      </a:r>
                    </a:p>
                  </a:txBody>
                  <a:tcPr/>
                </a:tc>
                <a:extLst>
                  <a:ext uri="{0D108BD9-81ED-4DB2-BD59-A6C34878D82A}">
                    <a16:rowId xmlns:a16="http://schemas.microsoft.com/office/drawing/2014/main" val="10003"/>
                  </a:ext>
                </a:extLst>
              </a:tr>
              <a:tr h="365760">
                <a:tc>
                  <a:txBody>
                    <a:bodyPr/>
                    <a:lstStyle/>
                    <a:p>
                      <a:endParaRPr lang="en-US" dirty="0"/>
                    </a:p>
                  </a:txBody>
                  <a:tcPr/>
                </a:tc>
                <a:tc>
                  <a:txBody>
                    <a:bodyPr/>
                    <a:lstStyle/>
                    <a:p>
                      <a:r>
                        <a:rPr lang="en-US" sz="1600" dirty="0"/>
                        <a:t>Paraprofessional F/T</a:t>
                      </a:r>
                    </a:p>
                  </a:txBody>
                  <a:tcPr/>
                </a:tc>
                <a:tc>
                  <a:txBody>
                    <a:bodyPr/>
                    <a:lstStyle/>
                    <a:p>
                      <a:r>
                        <a:rPr lang="en-US" sz="1600" dirty="0"/>
                        <a:t>Salary Schedule</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    X</a:t>
                      </a:r>
                    </a:p>
                  </a:txBody>
                  <a:tcPr/>
                </a:tc>
                <a:extLst>
                  <a:ext uri="{0D108BD9-81ED-4DB2-BD59-A6C34878D82A}">
                    <a16:rowId xmlns:a16="http://schemas.microsoft.com/office/drawing/2014/main" val="10004"/>
                  </a:ext>
                </a:extLst>
              </a:tr>
              <a:tr h="3657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7232958"/>
              </p:ext>
            </p:extLst>
          </p:nvPr>
        </p:nvGraphicFramePr>
        <p:xfrm>
          <a:off x="1230028" y="4623378"/>
          <a:ext cx="9925652" cy="1554480"/>
        </p:xfrm>
        <a:graphic>
          <a:graphicData uri="http://schemas.openxmlformats.org/drawingml/2006/table">
            <a:tbl>
              <a:tblPr firstRow="1" bandRow="1">
                <a:tableStyleId>{7DF18680-E054-41AD-8BC1-D1AEF772440D}</a:tableStyleId>
              </a:tblPr>
              <a:tblGrid>
                <a:gridCol w="2297606">
                  <a:extLst>
                    <a:ext uri="{9D8B030D-6E8A-4147-A177-3AD203B41FA5}">
                      <a16:colId xmlns:a16="http://schemas.microsoft.com/office/drawing/2014/main" val="20000"/>
                    </a:ext>
                  </a:extLst>
                </a:gridCol>
                <a:gridCol w="2529175">
                  <a:extLst>
                    <a:ext uri="{9D8B030D-6E8A-4147-A177-3AD203B41FA5}">
                      <a16:colId xmlns:a16="http://schemas.microsoft.com/office/drawing/2014/main" val="20001"/>
                    </a:ext>
                  </a:extLst>
                </a:gridCol>
                <a:gridCol w="2543844">
                  <a:extLst>
                    <a:ext uri="{9D8B030D-6E8A-4147-A177-3AD203B41FA5}">
                      <a16:colId xmlns:a16="http://schemas.microsoft.com/office/drawing/2014/main" val="20002"/>
                    </a:ext>
                  </a:extLst>
                </a:gridCol>
                <a:gridCol w="2555027">
                  <a:extLst>
                    <a:ext uri="{9D8B030D-6E8A-4147-A177-3AD203B41FA5}">
                      <a16:colId xmlns:a16="http://schemas.microsoft.com/office/drawing/2014/main" val="20003"/>
                    </a:ext>
                  </a:extLst>
                </a:gridCol>
              </a:tblGrid>
              <a:tr h="640080">
                <a:tc>
                  <a:txBody>
                    <a:bodyPr/>
                    <a:lstStyle/>
                    <a:p>
                      <a:r>
                        <a:rPr lang="en-US" dirty="0"/>
                        <a:t>Other</a:t>
                      </a:r>
                      <a:r>
                        <a:rPr lang="en-US" baseline="0" dirty="0"/>
                        <a:t> than Personnel Service (OTPS)</a:t>
                      </a:r>
                      <a:endParaRPr lang="en-US" b="1" dirty="0"/>
                    </a:p>
                  </a:txBody>
                  <a:tcPr/>
                </a:tc>
                <a:tc>
                  <a:txBody>
                    <a:bodyPr/>
                    <a:lstStyle/>
                    <a:p>
                      <a:r>
                        <a:rPr lang="en-US" dirty="0"/>
                        <a:t>Object</a:t>
                      </a:r>
                      <a:r>
                        <a:rPr lang="en-US" baseline="0" dirty="0"/>
                        <a:t> Code</a:t>
                      </a:r>
                      <a:endParaRPr lang="en-US" b="1" dirty="0"/>
                    </a:p>
                  </a:txBody>
                  <a:tcPr/>
                </a:tc>
                <a:tc>
                  <a:txBody>
                    <a:bodyPr/>
                    <a:lstStyle/>
                    <a:p>
                      <a:r>
                        <a:rPr lang="en-US" dirty="0"/>
                        <a:t>Requirement</a:t>
                      </a:r>
                      <a:endParaRPr lang="en-US" b="1" dirty="0"/>
                    </a:p>
                  </a:txBody>
                  <a:tcPr/>
                </a:tc>
                <a:tc>
                  <a:txBody>
                    <a:bodyPr/>
                    <a:lstStyle/>
                    <a:p>
                      <a:r>
                        <a:rPr lang="en-US" dirty="0"/>
                        <a:t>Notes</a:t>
                      </a:r>
                      <a:endParaRPr lang="en-US" b="1" dirty="0"/>
                    </a:p>
                  </a:txBody>
                  <a:tcPr/>
                </a:tc>
                <a:extLst>
                  <a:ext uri="{0D108BD9-81ED-4DB2-BD59-A6C34878D82A}">
                    <a16:rowId xmlns:a16="http://schemas.microsoft.com/office/drawing/2014/main" val="10000"/>
                  </a:ext>
                </a:extLst>
              </a:tr>
              <a:tr h="914400">
                <a:tc>
                  <a:txBody>
                    <a:bodyPr/>
                    <a:lstStyle/>
                    <a:p>
                      <a:r>
                        <a:rPr lang="en-US" dirty="0"/>
                        <a:t>Vendor Transactions (procurement</a:t>
                      </a:r>
                      <a:r>
                        <a:rPr lang="en-US" baseline="0" dirty="0"/>
                        <a:t> system)</a:t>
                      </a:r>
                      <a:endParaRPr lang="en-US" dirty="0"/>
                    </a:p>
                  </a:txBody>
                  <a:tcPr/>
                </a:tc>
                <a:tc>
                  <a:txBody>
                    <a:bodyPr/>
                    <a:lstStyle/>
                    <a:p>
                      <a:r>
                        <a:rPr lang="en-US" dirty="0"/>
                        <a:t>Refer to Object Code Chart.</a:t>
                      </a:r>
                    </a:p>
                  </a:txBody>
                  <a:tcPr/>
                </a:tc>
                <a:tc>
                  <a:txBody>
                    <a:bodyPr/>
                    <a:lstStyle/>
                    <a:p>
                      <a:r>
                        <a:rPr lang="en-US" dirty="0"/>
                        <a:t>An ENCUMBRANCE</a:t>
                      </a:r>
                      <a:r>
                        <a:rPr lang="en-US" baseline="0" dirty="0"/>
                        <a:t> </a:t>
                      </a:r>
                      <a:r>
                        <a:rPr lang="en-US" b="1" baseline="0" dirty="0"/>
                        <a:t>and </a:t>
                      </a:r>
                      <a:r>
                        <a:rPr lang="en-US" baseline="0" dirty="0"/>
                        <a:t>purchase order must be generated first.</a:t>
                      </a:r>
                      <a:endParaRPr lang="en-US" dirty="0"/>
                    </a:p>
                  </a:txBody>
                  <a:tcPr/>
                </a:tc>
                <a:tc>
                  <a:txBody>
                    <a:bodyPr/>
                    <a:lstStyle/>
                    <a:p>
                      <a:r>
                        <a:rPr lang="en-US" dirty="0"/>
                        <a:t>Subject</a:t>
                      </a:r>
                      <a:r>
                        <a:rPr lang="en-US" baseline="0" dirty="0"/>
                        <a:t> to Purchasing Rules</a:t>
                      </a:r>
                      <a:endParaRPr lang="en-US" dirty="0"/>
                    </a:p>
                  </a:txBody>
                  <a:tcPr/>
                </a:tc>
                <a:extLst>
                  <a:ext uri="{0D108BD9-81ED-4DB2-BD59-A6C34878D82A}">
                    <a16:rowId xmlns:a16="http://schemas.microsoft.com/office/drawing/2014/main" val="10001"/>
                  </a:ext>
                </a:extLst>
              </a:tr>
            </a:tbl>
          </a:graphicData>
        </a:graphic>
      </p:graphicFrame>
      <p:sp>
        <p:nvSpPr>
          <p:cNvPr id="8" name="Rectangle 7"/>
          <p:cNvSpPr/>
          <p:nvPr/>
        </p:nvSpPr>
        <p:spPr>
          <a:xfrm flipH="1">
            <a:off x="1525834" y="3171935"/>
            <a:ext cx="1740609" cy="1200329"/>
          </a:xfrm>
          <a:prstGeom prst="rect">
            <a:avLst/>
          </a:prstGeom>
          <a:scene3d>
            <a:camera prst="orthographicFront"/>
            <a:lightRig rig="threePt" dir="t"/>
          </a:scene3d>
          <a:sp3d>
            <a:bevelT w="139700" prst="cross"/>
          </a:sp3d>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Payroll System</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9" name="Footer Placeholder 8"/>
          <p:cNvSpPr>
            <a:spLocks noGrp="1"/>
          </p:cNvSpPr>
          <p:nvPr>
            <p:ph type="ftr" sz="quarter" idx="11"/>
          </p:nvPr>
        </p:nvSpPr>
        <p:spPr/>
        <p:txBody>
          <a:bodyPr/>
          <a:lstStyle/>
          <a:p>
            <a:r>
              <a:rPr lang="en-US" dirty="0"/>
              <a:t>Fiscal Management for School Administrators</a:t>
            </a:r>
          </a:p>
        </p:txBody>
      </p:sp>
    </p:spTree>
    <p:extLst>
      <p:ext uri="{BB962C8B-B14F-4D97-AF65-F5344CB8AC3E}">
        <p14:creationId xmlns:p14="http://schemas.microsoft.com/office/powerpoint/2010/main" val="256384610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2337323271"/>
              </p:ext>
            </p:extLst>
          </p:nvPr>
        </p:nvGraphicFramePr>
        <p:xfrm>
          <a:off x="9478717" y="2141189"/>
          <a:ext cx="246888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97280" y="269594"/>
            <a:ext cx="10058400" cy="1450757"/>
          </a:xfrm>
          <a:solidFill>
            <a:schemeClr val="accent4">
              <a:lumMod val="20000"/>
              <a:lumOff val="80000"/>
            </a:schemeClr>
          </a:solidFill>
        </p:spPr>
        <p:txBody>
          <a:bodyPr/>
          <a:lstStyle/>
          <a:p>
            <a:r>
              <a:rPr lang="en-US" b="1" dirty="0"/>
              <a:t>TABLE OF CONTENTS</a:t>
            </a:r>
            <a:br>
              <a:rPr lang="en-US" b="1" dirty="0"/>
            </a:br>
            <a:endParaRPr lang="en-US"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dirty="0"/>
          </a:p>
        </p:txBody>
      </p:sp>
      <p:sp>
        <p:nvSpPr>
          <p:cNvPr id="7" name="Footer Placeholder 6"/>
          <p:cNvSpPr>
            <a:spLocks noGrp="1"/>
          </p:cNvSpPr>
          <p:nvPr>
            <p:ph type="ftr" sz="quarter" idx="11"/>
          </p:nvPr>
        </p:nvSpPr>
        <p:spPr/>
        <p:txBody>
          <a:bodyPr/>
          <a:lstStyle/>
          <a:p>
            <a:r>
              <a:rPr lang="en-US" dirty="0"/>
              <a:t>Fiscal Management for School Administrators</a:t>
            </a:r>
          </a:p>
        </p:txBody>
      </p:sp>
      <p:pic>
        <p:nvPicPr>
          <p:cNvPr id="8" name="Picture 7"/>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70931" y="384498"/>
            <a:ext cx="946324" cy="128016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301617228"/>
              </p:ext>
            </p:extLst>
          </p:nvPr>
        </p:nvGraphicFramePr>
        <p:xfrm>
          <a:off x="1131979" y="1868206"/>
          <a:ext cx="3948904" cy="3383280"/>
        </p:xfrm>
        <a:graphic>
          <a:graphicData uri="http://schemas.openxmlformats.org/drawingml/2006/table">
            <a:tbl>
              <a:tblPr firstRow="1" bandRow="1">
                <a:tableStyleId>{BC89EF96-8CEA-46FF-86C4-4CE0E7609802}</a:tableStyleId>
              </a:tblPr>
              <a:tblGrid>
                <a:gridCol w="367378">
                  <a:extLst>
                    <a:ext uri="{9D8B030D-6E8A-4147-A177-3AD203B41FA5}">
                      <a16:colId xmlns:a16="http://schemas.microsoft.com/office/drawing/2014/main" val="20000"/>
                    </a:ext>
                  </a:extLst>
                </a:gridCol>
                <a:gridCol w="2894618">
                  <a:extLst>
                    <a:ext uri="{9D8B030D-6E8A-4147-A177-3AD203B41FA5}">
                      <a16:colId xmlns:a16="http://schemas.microsoft.com/office/drawing/2014/main" val="20001"/>
                    </a:ext>
                  </a:extLst>
                </a:gridCol>
                <a:gridCol w="686908">
                  <a:extLst>
                    <a:ext uri="{9D8B030D-6E8A-4147-A177-3AD203B41FA5}">
                      <a16:colId xmlns:a16="http://schemas.microsoft.com/office/drawing/2014/main" val="20002"/>
                    </a:ext>
                  </a:extLst>
                </a:gridCol>
              </a:tblGrid>
              <a:tr h="335280">
                <a:tc>
                  <a:txBody>
                    <a:bodyPr/>
                    <a:lstStyle/>
                    <a:p>
                      <a:r>
                        <a:rPr lang="en-US" sz="1600" dirty="0">
                          <a:solidFill>
                            <a:schemeClr val="bg1"/>
                          </a:solidFill>
                        </a:rPr>
                        <a:t>#</a:t>
                      </a:r>
                    </a:p>
                  </a:txBody>
                  <a:tcPr>
                    <a:solidFill>
                      <a:schemeClr val="accent1">
                        <a:lumMod val="75000"/>
                      </a:schemeClr>
                    </a:solidFill>
                  </a:tcPr>
                </a:tc>
                <a:tc>
                  <a:txBody>
                    <a:bodyPr/>
                    <a:lstStyle/>
                    <a:p>
                      <a:r>
                        <a:rPr lang="en-US" sz="1600" dirty="0">
                          <a:solidFill>
                            <a:schemeClr val="bg1"/>
                          </a:solidFill>
                        </a:rPr>
                        <a:t>Chapter</a:t>
                      </a:r>
                    </a:p>
                  </a:txBody>
                  <a:tcPr>
                    <a:solidFill>
                      <a:schemeClr val="accent1">
                        <a:lumMod val="75000"/>
                      </a:schemeClr>
                    </a:solidFill>
                  </a:tcPr>
                </a:tc>
                <a:tc>
                  <a:txBody>
                    <a:bodyPr/>
                    <a:lstStyle/>
                    <a:p>
                      <a:pPr algn="ctr"/>
                      <a:r>
                        <a:rPr lang="en-US" sz="1600" dirty="0">
                          <a:solidFill>
                            <a:schemeClr val="bg1"/>
                          </a:solidFill>
                        </a:rPr>
                        <a:t>Page</a:t>
                      </a:r>
                    </a:p>
                  </a:txBody>
                  <a:tcPr>
                    <a:solidFill>
                      <a:schemeClr val="accent1">
                        <a:lumMod val="75000"/>
                      </a:schemeClr>
                    </a:solidFill>
                  </a:tcPr>
                </a:tc>
                <a:extLst>
                  <a:ext uri="{0D108BD9-81ED-4DB2-BD59-A6C34878D82A}">
                    <a16:rowId xmlns:a16="http://schemas.microsoft.com/office/drawing/2014/main" val="10000"/>
                  </a:ext>
                </a:extLst>
              </a:tr>
              <a:tr h="304800">
                <a:tc>
                  <a:txBody>
                    <a:bodyPr/>
                    <a:lstStyle/>
                    <a:p>
                      <a:r>
                        <a:rPr lang="en-US" sz="1400" b="1" dirty="0"/>
                        <a:t>1</a:t>
                      </a:r>
                    </a:p>
                  </a:txBody>
                  <a:tcPr/>
                </a:tc>
                <a:tc>
                  <a:txBody>
                    <a:bodyPr/>
                    <a:lstStyle/>
                    <a:p>
                      <a:r>
                        <a:rPr lang="en-US" sz="1400" b="1" dirty="0">
                          <a:hlinkClick r:id="rId9" action="ppaction://hlinksldjump"/>
                        </a:rPr>
                        <a:t>School-based Budgeting</a:t>
                      </a:r>
                      <a:r>
                        <a:rPr lang="en-US" sz="1400" b="1" baseline="0" dirty="0">
                          <a:hlinkClick r:id="rId9" action="ppaction://hlinksldjump"/>
                        </a:rPr>
                        <a:t> Model</a:t>
                      </a:r>
                      <a:endParaRPr lang="en-US" sz="1400" b="1" dirty="0"/>
                    </a:p>
                  </a:txBody>
                  <a:tcPr/>
                </a:tc>
                <a:tc>
                  <a:txBody>
                    <a:bodyPr/>
                    <a:lstStyle/>
                    <a:p>
                      <a:pPr algn="ctr"/>
                      <a:r>
                        <a:rPr lang="en-US" sz="1400" b="1" dirty="0"/>
                        <a:t>4</a:t>
                      </a:r>
                    </a:p>
                  </a:txBody>
                  <a:tcPr/>
                </a:tc>
                <a:extLst>
                  <a:ext uri="{0D108BD9-81ED-4DB2-BD59-A6C34878D82A}">
                    <a16:rowId xmlns:a16="http://schemas.microsoft.com/office/drawing/2014/main" val="10001"/>
                  </a:ext>
                </a:extLst>
              </a:tr>
              <a:tr h="304800">
                <a:tc>
                  <a:txBody>
                    <a:bodyPr/>
                    <a:lstStyle/>
                    <a:p>
                      <a:r>
                        <a:rPr lang="en-US" sz="1400" b="1" dirty="0"/>
                        <a:t>2</a:t>
                      </a:r>
                    </a:p>
                  </a:txBody>
                  <a:tcPr/>
                </a:tc>
                <a:tc>
                  <a:txBody>
                    <a:bodyPr/>
                    <a:lstStyle/>
                    <a:p>
                      <a:r>
                        <a:rPr lang="en-US" sz="1400" b="1" dirty="0">
                          <a:hlinkClick r:id="rId10" action="ppaction://hlinksldjump"/>
                        </a:rPr>
                        <a:t>School’s Budget</a:t>
                      </a:r>
                      <a:endParaRPr lang="en-US" sz="1400" b="1" dirty="0"/>
                    </a:p>
                  </a:txBody>
                  <a:tcPr/>
                </a:tc>
                <a:tc>
                  <a:txBody>
                    <a:bodyPr/>
                    <a:lstStyle/>
                    <a:p>
                      <a:pPr algn="ctr"/>
                      <a:r>
                        <a:rPr lang="en-US" sz="1400" b="1" dirty="0"/>
                        <a:t>7</a:t>
                      </a:r>
                    </a:p>
                  </a:txBody>
                  <a:tcPr/>
                </a:tc>
                <a:extLst>
                  <a:ext uri="{0D108BD9-81ED-4DB2-BD59-A6C34878D82A}">
                    <a16:rowId xmlns:a16="http://schemas.microsoft.com/office/drawing/2014/main" val="10002"/>
                  </a:ext>
                </a:extLst>
              </a:tr>
              <a:tr h="304800">
                <a:tc>
                  <a:txBody>
                    <a:bodyPr/>
                    <a:lstStyle/>
                    <a:p>
                      <a:r>
                        <a:rPr lang="en-US" sz="1400" b="1" dirty="0"/>
                        <a:t>3</a:t>
                      </a:r>
                    </a:p>
                  </a:txBody>
                  <a:tcPr/>
                </a:tc>
                <a:tc>
                  <a:txBody>
                    <a:bodyPr/>
                    <a:lstStyle/>
                    <a:p>
                      <a:r>
                        <a:rPr lang="en-US" sz="1400" b="1" dirty="0">
                          <a:hlinkClick r:id="rId11" action="ppaction://hlinksldjump"/>
                        </a:rPr>
                        <a:t>Budget Components: PS,</a:t>
                      </a:r>
                      <a:r>
                        <a:rPr lang="en-US" sz="1400" b="1" baseline="0" dirty="0">
                          <a:hlinkClick r:id="rId11" action="ppaction://hlinksldjump"/>
                        </a:rPr>
                        <a:t> OTPS</a:t>
                      </a:r>
                      <a:endParaRPr lang="en-US" sz="1400" b="1" dirty="0"/>
                    </a:p>
                  </a:txBody>
                  <a:tcPr/>
                </a:tc>
                <a:tc>
                  <a:txBody>
                    <a:bodyPr/>
                    <a:lstStyle/>
                    <a:p>
                      <a:pPr algn="ctr"/>
                      <a:r>
                        <a:rPr lang="en-US" sz="1400" b="1" dirty="0"/>
                        <a:t>18</a:t>
                      </a:r>
                    </a:p>
                  </a:txBody>
                  <a:tcPr/>
                </a:tc>
                <a:extLst>
                  <a:ext uri="{0D108BD9-81ED-4DB2-BD59-A6C34878D82A}">
                    <a16:rowId xmlns:a16="http://schemas.microsoft.com/office/drawing/2014/main" val="10003"/>
                  </a:ext>
                </a:extLst>
              </a:tr>
              <a:tr h="304800">
                <a:tc>
                  <a:txBody>
                    <a:bodyPr/>
                    <a:lstStyle/>
                    <a:p>
                      <a:r>
                        <a:rPr lang="en-US" sz="1400" b="1" dirty="0"/>
                        <a:t>4</a:t>
                      </a:r>
                    </a:p>
                  </a:txBody>
                  <a:tcPr/>
                </a:tc>
                <a:tc>
                  <a:txBody>
                    <a:bodyPr/>
                    <a:lstStyle/>
                    <a:p>
                      <a:r>
                        <a:rPr lang="en-US" sz="1400" b="1" dirty="0">
                          <a:hlinkClick r:id="rId12" action="ppaction://hlinksldjump"/>
                        </a:rPr>
                        <a:t>Viewing</a:t>
                      </a:r>
                      <a:r>
                        <a:rPr lang="en-US" sz="1400" b="1" baseline="0" dirty="0">
                          <a:hlinkClick r:id="rId12" action="ppaction://hlinksldjump"/>
                        </a:rPr>
                        <a:t> and Modifying Accounts</a:t>
                      </a:r>
                      <a:endParaRPr lang="en-US" sz="1400" b="1" dirty="0"/>
                    </a:p>
                  </a:txBody>
                  <a:tcPr/>
                </a:tc>
                <a:tc>
                  <a:txBody>
                    <a:bodyPr/>
                    <a:lstStyle/>
                    <a:p>
                      <a:pPr algn="ctr"/>
                      <a:r>
                        <a:rPr lang="en-US" sz="1400" b="1" dirty="0"/>
                        <a:t>21</a:t>
                      </a:r>
                    </a:p>
                  </a:txBody>
                  <a:tcPr/>
                </a:tc>
                <a:extLst>
                  <a:ext uri="{0D108BD9-81ED-4DB2-BD59-A6C34878D82A}">
                    <a16:rowId xmlns:a16="http://schemas.microsoft.com/office/drawing/2014/main" val="10004"/>
                  </a:ext>
                </a:extLst>
              </a:tr>
              <a:tr h="304800">
                <a:tc>
                  <a:txBody>
                    <a:bodyPr/>
                    <a:lstStyle/>
                    <a:p>
                      <a:r>
                        <a:rPr lang="en-US" sz="1400" b="1" dirty="0"/>
                        <a:t>5</a:t>
                      </a:r>
                    </a:p>
                  </a:txBody>
                  <a:tcPr/>
                </a:tc>
                <a:tc>
                  <a:txBody>
                    <a:bodyPr/>
                    <a:lstStyle/>
                    <a:p>
                      <a:r>
                        <a:rPr lang="en-US" sz="1400" b="1" dirty="0">
                          <a:hlinkClick r:id="rId13" action="ppaction://hlinksldjump"/>
                        </a:rPr>
                        <a:t>Procurement Guidelines</a:t>
                      </a:r>
                      <a:endParaRPr lang="en-US" sz="1400" b="1" dirty="0"/>
                    </a:p>
                  </a:txBody>
                  <a:tcPr/>
                </a:tc>
                <a:tc>
                  <a:txBody>
                    <a:bodyPr/>
                    <a:lstStyle/>
                    <a:p>
                      <a:pPr algn="ctr"/>
                      <a:r>
                        <a:rPr lang="en-US" sz="1400" b="1" dirty="0"/>
                        <a:t>27</a:t>
                      </a:r>
                    </a:p>
                  </a:txBody>
                  <a:tcPr/>
                </a:tc>
                <a:extLst>
                  <a:ext uri="{0D108BD9-81ED-4DB2-BD59-A6C34878D82A}">
                    <a16:rowId xmlns:a16="http://schemas.microsoft.com/office/drawing/2014/main" val="10005"/>
                  </a:ext>
                </a:extLst>
              </a:tr>
              <a:tr h="304800">
                <a:tc>
                  <a:txBody>
                    <a:bodyPr/>
                    <a:lstStyle/>
                    <a:p>
                      <a:r>
                        <a:rPr lang="en-US" sz="1400" b="1" dirty="0"/>
                        <a:t>6</a:t>
                      </a:r>
                    </a:p>
                  </a:txBody>
                  <a:tcPr/>
                </a:tc>
                <a:tc>
                  <a:txBody>
                    <a:bodyPr/>
                    <a:lstStyle/>
                    <a:p>
                      <a:r>
                        <a:rPr lang="en-US" sz="1400" b="1" dirty="0">
                          <a:hlinkClick r:id="rId14" action="ppaction://hlinksldjump"/>
                        </a:rPr>
                        <a:t>Procurement</a:t>
                      </a:r>
                      <a:r>
                        <a:rPr lang="en-US" sz="1400" b="1" baseline="0" dirty="0">
                          <a:hlinkClick r:id="rId14" action="ppaction://hlinksldjump"/>
                        </a:rPr>
                        <a:t> Process</a:t>
                      </a:r>
                      <a:endParaRPr lang="en-US" sz="1400" b="1" dirty="0"/>
                    </a:p>
                  </a:txBody>
                  <a:tcPr/>
                </a:tc>
                <a:tc>
                  <a:txBody>
                    <a:bodyPr/>
                    <a:lstStyle/>
                    <a:p>
                      <a:pPr algn="ctr"/>
                      <a:r>
                        <a:rPr lang="en-US" sz="1400" b="1" dirty="0"/>
                        <a:t>41</a:t>
                      </a:r>
                    </a:p>
                  </a:txBody>
                  <a:tcPr/>
                </a:tc>
                <a:extLst>
                  <a:ext uri="{0D108BD9-81ED-4DB2-BD59-A6C34878D82A}">
                    <a16:rowId xmlns:a16="http://schemas.microsoft.com/office/drawing/2014/main" val="10006"/>
                  </a:ext>
                </a:extLst>
              </a:tr>
              <a:tr h="304800">
                <a:tc>
                  <a:txBody>
                    <a:bodyPr/>
                    <a:lstStyle/>
                    <a:p>
                      <a:r>
                        <a:rPr lang="en-US" sz="1400" b="1" dirty="0"/>
                        <a:t>7</a:t>
                      </a:r>
                    </a:p>
                  </a:txBody>
                  <a:tcPr/>
                </a:tc>
                <a:tc>
                  <a:txBody>
                    <a:bodyPr/>
                    <a:lstStyle/>
                    <a:p>
                      <a:r>
                        <a:rPr lang="en-US" sz="1400" b="1" dirty="0">
                          <a:hlinkClick r:id="rId15" action="ppaction://hlinksldjump"/>
                        </a:rPr>
                        <a:t>Operational Services</a:t>
                      </a:r>
                      <a:endParaRPr lang="en-US" sz="1400" b="1" dirty="0"/>
                    </a:p>
                  </a:txBody>
                  <a:tcPr/>
                </a:tc>
                <a:tc>
                  <a:txBody>
                    <a:bodyPr/>
                    <a:lstStyle/>
                    <a:p>
                      <a:pPr algn="ctr"/>
                      <a:r>
                        <a:rPr lang="en-US" sz="1400" b="1" dirty="0"/>
                        <a:t>52</a:t>
                      </a:r>
                    </a:p>
                  </a:txBody>
                  <a:tcPr/>
                </a:tc>
                <a:extLst>
                  <a:ext uri="{0D108BD9-81ED-4DB2-BD59-A6C34878D82A}">
                    <a16:rowId xmlns:a16="http://schemas.microsoft.com/office/drawing/2014/main" val="10008"/>
                  </a:ext>
                </a:extLst>
              </a:tr>
              <a:tr h="304800">
                <a:tc>
                  <a:txBody>
                    <a:bodyPr/>
                    <a:lstStyle/>
                    <a:p>
                      <a:r>
                        <a:rPr lang="en-US" sz="1400" b="1" dirty="0"/>
                        <a:t>8</a:t>
                      </a:r>
                    </a:p>
                  </a:txBody>
                  <a:tcPr/>
                </a:tc>
                <a:tc>
                  <a:txBody>
                    <a:bodyPr/>
                    <a:lstStyle/>
                    <a:p>
                      <a:r>
                        <a:rPr lang="en-US" sz="1400" b="1" dirty="0">
                          <a:hlinkClick r:id="rId16" action="ppaction://hlinksldjump"/>
                        </a:rPr>
                        <a:t>Tracking and Certifying Delivery</a:t>
                      </a:r>
                      <a:endParaRPr lang="en-US" sz="1400" b="1" dirty="0"/>
                    </a:p>
                  </a:txBody>
                  <a:tcPr/>
                </a:tc>
                <a:tc>
                  <a:txBody>
                    <a:bodyPr/>
                    <a:lstStyle/>
                    <a:p>
                      <a:pPr algn="ctr"/>
                      <a:r>
                        <a:rPr lang="en-US" sz="1400" b="1" dirty="0"/>
                        <a:t>63</a:t>
                      </a:r>
                    </a:p>
                  </a:txBody>
                  <a:tcPr/>
                </a:tc>
                <a:extLst>
                  <a:ext uri="{0D108BD9-81ED-4DB2-BD59-A6C34878D82A}">
                    <a16:rowId xmlns:a16="http://schemas.microsoft.com/office/drawing/2014/main" val="10009"/>
                  </a:ext>
                </a:extLst>
              </a:tr>
              <a:tr h="304800">
                <a:tc>
                  <a:txBody>
                    <a:bodyPr/>
                    <a:lstStyle/>
                    <a:p>
                      <a:r>
                        <a:rPr lang="en-US" sz="1400" b="1" dirty="0"/>
                        <a:t>9</a:t>
                      </a:r>
                    </a:p>
                  </a:txBody>
                  <a:tcPr/>
                </a:tc>
                <a:tc>
                  <a:txBody>
                    <a:bodyPr/>
                    <a:lstStyle/>
                    <a:p>
                      <a:r>
                        <a:rPr lang="en-US" sz="1400" b="1" dirty="0">
                          <a:hlinkClick r:id="rId17" action="ppaction://hlinksldjump"/>
                        </a:rPr>
                        <a:t>Vendor</a:t>
                      </a:r>
                      <a:r>
                        <a:rPr lang="en-US" sz="1400" b="1" baseline="0" dirty="0">
                          <a:hlinkClick r:id="rId17" action="ppaction://hlinksldjump"/>
                        </a:rPr>
                        <a:t> Payments</a:t>
                      </a:r>
                      <a:endParaRPr lang="en-US" sz="1400" b="1" dirty="0"/>
                    </a:p>
                  </a:txBody>
                  <a:tcPr/>
                </a:tc>
                <a:tc>
                  <a:txBody>
                    <a:bodyPr/>
                    <a:lstStyle/>
                    <a:p>
                      <a:pPr algn="ctr"/>
                      <a:r>
                        <a:rPr lang="en-US" sz="1400" b="1" dirty="0"/>
                        <a:t>67</a:t>
                      </a:r>
                    </a:p>
                  </a:txBody>
                  <a:tcPr/>
                </a:tc>
                <a:extLst>
                  <a:ext uri="{0D108BD9-81ED-4DB2-BD59-A6C34878D82A}">
                    <a16:rowId xmlns:a16="http://schemas.microsoft.com/office/drawing/2014/main" val="10010"/>
                  </a:ext>
                </a:extLst>
              </a:tr>
              <a:tr h="304800">
                <a:tc>
                  <a:txBody>
                    <a:bodyPr/>
                    <a:lstStyle/>
                    <a:p>
                      <a:r>
                        <a:rPr lang="en-US" sz="1400" b="1" dirty="0"/>
                        <a:t>10</a:t>
                      </a:r>
                    </a:p>
                  </a:txBody>
                  <a:tcPr/>
                </a:tc>
                <a:tc>
                  <a:txBody>
                    <a:bodyPr/>
                    <a:lstStyle/>
                    <a:p>
                      <a:r>
                        <a:rPr lang="en-US" sz="1400" b="1" dirty="0">
                          <a:hlinkClick r:id="rId18" action="ppaction://hlinksldjump"/>
                        </a:rPr>
                        <a:t>Personnel Services: Part-time</a:t>
                      </a:r>
                      <a:endParaRPr lang="en-US" sz="1400" b="1" dirty="0"/>
                    </a:p>
                  </a:txBody>
                  <a:tcPr/>
                </a:tc>
                <a:tc>
                  <a:txBody>
                    <a:bodyPr/>
                    <a:lstStyle/>
                    <a:p>
                      <a:pPr algn="ctr"/>
                      <a:r>
                        <a:rPr lang="en-US" sz="1400" b="1" dirty="0"/>
                        <a:t>69</a:t>
                      </a:r>
                    </a:p>
                  </a:txBody>
                  <a:tcPr/>
                </a:tc>
                <a:extLst>
                  <a:ext uri="{0D108BD9-81ED-4DB2-BD59-A6C34878D82A}">
                    <a16:rowId xmlns:a16="http://schemas.microsoft.com/office/drawing/2014/main" val="1001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19446566"/>
              </p:ext>
            </p:extLst>
          </p:nvPr>
        </p:nvGraphicFramePr>
        <p:xfrm>
          <a:off x="5144494" y="1869531"/>
          <a:ext cx="4396016" cy="3688080"/>
        </p:xfrm>
        <a:graphic>
          <a:graphicData uri="http://schemas.openxmlformats.org/drawingml/2006/table">
            <a:tbl>
              <a:tblPr firstRow="1" bandRow="1">
                <a:tableStyleId>{BC89EF96-8CEA-46FF-86C4-4CE0E7609802}</a:tableStyleId>
              </a:tblPr>
              <a:tblGrid>
                <a:gridCol w="400195">
                  <a:extLst>
                    <a:ext uri="{9D8B030D-6E8A-4147-A177-3AD203B41FA5}">
                      <a16:colId xmlns:a16="http://schemas.microsoft.com/office/drawing/2014/main" val="20000"/>
                    </a:ext>
                  </a:extLst>
                </a:gridCol>
                <a:gridCol w="3364642">
                  <a:extLst>
                    <a:ext uri="{9D8B030D-6E8A-4147-A177-3AD203B41FA5}">
                      <a16:colId xmlns:a16="http://schemas.microsoft.com/office/drawing/2014/main" val="20001"/>
                    </a:ext>
                  </a:extLst>
                </a:gridCol>
                <a:gridCol w="631179">
                  <a:extLst>
                    <a:ext uri="{9D8B030D-6E8A-4147-A177-3AD203B41FA5}">
                      <a16:colId xmlns:a16="http://schemas.microsoft.com/office/drawing/2014/main" val="20002"/>
                    </a:ext>
                  </a:extLst>
                </a:gridCol>
              </a:tblGrid>
              <a:tr h="335280">
                <a:tc>
                  <a:txBody>
                    <a:bodyPr/>
                    <a:lstStyle/>
                    <a:p>
                      <a:r>
                        <a:rPr lang="en-US" sz="1600" dirty="0">
                          <a:solidFill>
                            <a:schemeClr val="bg1"/>
                          </a:solidFill>
                        </a:rPr>
                        <a:t>#</a:t>
                      </a:r>
                    </a:p>
                  </a:txBody>
                  <a:tcPr>
                    <a:solidFill>
                      <a:schemeClr val="accent1">
                        <a:lumMod val="75000"/>
                      </a:schemeClr>
                    </a:solidFill>
                  </a:tcPr>
                </a:tc>
                <a:tc>
                  <a:txBody>
                    <a:bodyPr/>
                    <a:lstStyle/>
                    <a:p>
                      <a:r>
                        <a:rPr lang="en-US" sz="1600" dirty="0">
                          <a:solidFill>
                            <a:schemeClr val="bg1"/>
                          </a:solidFill>
                        </a:rPr>
                        <a:t>Chapter</a:t>
                      </a:r>
                    </a:p>
                  </a:txBody>
                  <a:tcPr>
                    <a:solidFill>
                      <a:schemeClr val="accent1">
                        <a:lumMod val="75000"/>
                      </a:schemeClr>
                    </a:solidFill>
                  </a:tcPr>
                </a:tc>
                <a:tc>
                  <a:txBody>
                    <a:bodyPr/>
                    <a:lstStyle/>
                    <a:p>
                      <a:pPr algn="ctr"/>
                      <a:r>
                        <a:rPr lang="en-US" sz="1600" dirty="0">
                          <a:solidFill>
                            <a:schemeClr val="bg1"/>
                          </a:solidFill>
                        </a:rPr>
                        <a:t>Page</a:t>
                      </a:r>
                    </a:p>
                  </a:txBody>
                  <a:tcPr>
                    <a:solidFill>
                      <a:schemeClr val="accent1">
                        <a:lumMod val="75000"/>
                      </a:schemeClr>
                    </a:solidFill>
                  </a:tcPr>
                </a:tc>
                <a:extLst>
                  <a:ext uri="{0D108BD9-81ED-4DB2-BD59-A6C34878D82A}">
                    <a16:rowId xmlns:a16="http://schemas.microsoft.com/office/drawing/2014/main" val="10000"/>
                  </a:ext>
                </a:extLst>
              </a:tr>
              <a:tr h="304800">
                <a:tc>
                  <a:txBody>
                    <a:bodyPr/>
                    <a:lstStyle/>
                    <a:p>
                      <a:r>
                        <a:rPr lang="en-US" sz="1400" b="1" dirty="0"/>
                        <a:t>12</a:t>
                      </a:r>
                    </a:p>
                  </a:txBody>
                  <a:tcPr/>
                </a:tc>
                <a:tc>
                  <a:txBody>
                    <a:bodyPr/>
                    <a:lstStyle/>
                    <a:p>
                      <a:r>
                        <a:rPr lang="en-US" sz="1400" b="1" dirty="0">
                          <a:hlinkClick r:id="rId19" action="ppaction://hlinksldjump"/>
                        </a:rPr>
                        <a:t>Position Control and Management Systems</a:t>
                      </a:r>
                      <a:endParaRPr lang="en-US" sz="1400" b="1" dirty="0"/>
                    </a:p>
                  </a:txBody>
                  <a:tcPr/>
                </a:tc>
                <a:tc>
                  <a:txBody>
                    <a:bodyPr/>
                    <a:lstStyle/>
                    <a:p>
                      <a:pPr algn="ctr"/>
                      <a:r>
                        <a:rPr lang="en-US" sz="1400" b="1" dirty="0"/>
                        <a:t>74</a:t>
                      </a:r>
                    </a:p>
                  </a:txBody>
                  <a:tcPr/>
                </a:tc>
                <a:extLst>
                  <a:ext uri="{0D108BD9-81ED-4DB2-BD59-A6C34878D82A}">
                    <a16:rowId xmlns:a16="http://schemas.microsoft.com/office/drawing/2014/main" val="10001"/>
                  </a:ext>
                </a:extLst>
              </a:tr>
              <a:tr h="304800">
                <a:tc>
                  <a:txBody>
                    <a:bodyPr/>
                    <a:lstStyle/>
                    <a:p>
                      <a:r>
                        <a:rPr lang="en-US" sz="1400" b="1" dirty="0"/>
                        <a:t>13</a:t>
                      </a:r>
                    </a:p>
                  </a:txBody>
                  <a:tcPr/>
                </a:tc>
                <a:tc>
                  <a:txBody>
                    <a:bodyPr/>
                    <a:lstStyle/>
                    <a:p>
                      <a:r>
                        <a:rPr lang="en-US" sz="1400" b="1" dirty="0">
                          <a:hlinkClick r:id="rId20" action="ppaction://hlinksldjump"/>
                        </a:rPr>
                        <a:t>FMX</a:t>
                      </a:r>
                      <a:endParaRPr lang="en-US" sz="1400" b="1" dirty="0"/>
                    </a:p>
                  </a:txBody>
                  <a:tcPr/>
                </a:tc>
                <a:tc>
                  <a:txBody>
                    <a:bodyPr/>
                    <a:lstStyle/>
                    <a:p>
                      <a:pPr algn="ctr"/>
                      <a:r>
                        <a:rPr lang="en-US" sz="1400" b="1" dirty="0"/>
                        <a:t>78</a:t>
                      </a:r>
                    </a:p>
                  </a:txBody>
                  <a:tcPr/>
                </a:tc>
                <a:extLst>
                  <a:ext uri="{0D108BD9-81ED-4DB2-BD59-A6C34878D82A}">
                    <a16:rowId xmlns:a16="http://schemas.microsoft.com/office/drawing/2014/main" val="10002"/>
                  </a:ext>
                </a:extLst>
              </a:tr>
              <a:tr h="304800">
                <a:tc>
                  <a:txBody>
                    <a:bodyPr/>
                    <a:lstStyle/>
                    <a:p>
                      <a:r>
                        <a:rPr lang="en-US" sz="1400" b="1" dirty="0"/>
                        <a:t>14</a:t>
                      </a:r>
                    </a:p>
                  </a:txBody>
                  <a:tcPr/>
                </a:tc>
                <a:tc>
                  <a:txBody>
                    <a:bodyPr/>
                    <a:lstStyle/>
                    <a:p>
                      <a:r>
                        <a:rPr lang="en-US" sz="1400" b="1" dirty="0">
                          <a:hlinkClick r:id="rId21" action="ppaction://hlinksldjump"/>
                        </a:rPr>
                        <a:t>Conference/Travel</a:t>
                      </a:r>
                      <a:endParaRPr lang="en-US" sz="1400" b="1" dirty="0"/>
                    </a:p>
                  </a:txBody>
                  <a:tcPr/>
                </a:tc>
                <a:tc>
                  <a:txBody>
                    <a:bodyPr/>
                    <a:lstStyle/>
                    <a:p>
                      <a:pPr algn="ctr"/>
                      <a:r>
                        <a:rPr lang="en-US" sz="1400" b="1" dirty="0"/>
                        <a:t>85</a:t>
                      </a:r>
                    </a:p>
                  </a:txBody>
                  <a:tcPr/>
                </a:tc>
                <a:extLst>
                  <a:ext uri="{0D108BD9-81ED-4DB2-BD59-A6C34878D82A}">
                    <a16:rowId xmlns:a16="http://schemas.microsoft.com/office/drawing/2014/main" val="10003"/>
                  </a:ext>
                </a:extLst>
              </a:tr>
              <a:tr h="304800">
                <a:tc>
                  <a:txBody>
                    <a:bodyPr/>
                    <a:lstStyle/>
                    <a:p>
                      <a:r>
                        <a:rPr lang="en-US" sz="1400" b="1" dirty="0"/>
                        <a:t>15</a:t>
                      </a:r>
                    </a:p>
                  </a:txBody>
                  <a:tcPr/>
                </a:tc>
                <a:tc>
                  <a:txBody>
                    <a:bodyPr/>
                    <a:lstStyle/>
                    <a:p>
                      <a:r>
                        <a:rPr lang="en-US" sz="1400" b="1" dirty="0">
                          <a:hlinkClick r:id="rId22" action="ppaction://hlinksldjump"/>
                        </a:rPr>
                        <a:t>Grants:</a:t>
                      </a:r>
                      <a:r>
                        <a:rPr lang="en-US" sz="1400" b="1" baseline="0" dirty="0">
                          <a:hlinkClick r:id="rId22" action="ppaction://hlinksldjump"/>
                        </a:rPr>
                        <a:t> Applications and Management</a:t>
                      </a:r>
                      <a:endParaRPr lang="en-US" sz="1400" b="1" dirty="0"/>
                    </a:p>
                  </a:txBody>
                  <a:tcPr/>
                </a:tc>
                <a:tc>
                  <a:txBody>
                    <a:bodyPr/>
                    <a:lstStyle/>
                    <a:p>
                      <a:pPr algn="ctr"/>
                      <a:r>
                        <a:rPr lang="en-US" sz="1400" b="1" dirty="0"/>
                        <a:t>88</a:t>
                      </a:r>
                    </a:p>
                  </a:txBody>
                  <a:tcPr/>
                </a:tc>
                <a:extLst>
                  <a:ext uri="{0D108BD9-81ED-4DB2-BD59-A6C34878D82A}">
                    <a16:rowId xmlns:a16="http://schemas.microsoft.com/office/drawing/2014/main" val="10004"/>
                  </a:ext>
                </a:extLst>
              </a:tr>
              <a:tr h="304800">
                <a:tc>
                  <a:txBody>
                    <a:bodyPr/>
                    <a:lstStyle/>
                    <a:p>
                      <a:r>
                        <a:rPr lang="en-US" sz="1400" b="1" dirty="0"/>
                        <a:t>16</a:t>
                      </a:r>
                    </a:p>
                  </a:txBody>
                  <a:tcPr/>
                </a:tc>
                <a:tc>
                  <a:txBody>
                    <a:bodyPr/>
                    <a:lstStyle/>
                    <a:p>
                      <a:r>
                        <a:rPr lang="en-US" sz="1400" b="1" dirty="0">
                          <a:hlinkClick r:id="rId23" action="ppaction://hlinksldjump"/>
                        </a:rPr>
                        <a:t>Monitoring the Accounts</a:t>
                      </a:r>
                      <a:endParaRPr lang="en-US" sz="1400" b="1" dirty="0"/>
                    </a:p>
                  </a:txBody>
                  <a:tcPr/>
                </a:tc>
                <a:tc>
                  <a:txBody>
                    <a:bodyPr/>
                    <a:lstStyle/>
                    <a:p>
                      <a:pPr algn="ctr"/>
                      <a:r>
                        <a:rPr lang="en-US" sz="1400" b="1" dirty="0"/>
                        <a:t>91</a:t>
                      </a:r>
                    </a:p>
                  </a:txBody>
                  <a:tcPr/>
                </a:tc>
                <a:extLst>
                  <a:ext uri="{0D108BD9-81ED-4DB2-BD59-A6C34878D82A}">
                    <a16:rowId xmlns:a16="http://schemas.microsoft.com/office/drawing/2014/main" val="10005"/>
                  </a:ext>
                </a:extLst>
              </a:tr>
              <a:tr h="304800">
                <a:tc>
                  <a:txBody>
                    <a:bodyPr/>
                    <a:lstStyle/>
                    <a:p>
                      <a:r>
                        <a:rPr lang="en-US" sz="1400" b="1" dirty="0"/>
                        <a:t>17</a:t>
                      </a:r>
                    </a:p>
                  </a:txBody>
                  <a:tcPr/>
                </a:tc>
                <a:tc>
                  <a:txBody>
                    <a:bodyPr/>
                    <a:lstStyle/>
                    <a:p>
                      <a:r>
                        <a:rPr lang="en-US" sz="1400" b="1" dirty="0">
                          <a:hlinkClick r:id="rId24" action="ppaction://hlinksldjump"/>
                        </a:rPr>
                        <a:t>Fiscal Management Calendar</a:t>
                      </a:r>
                      <a:endParaRPr lang="en-US" sz="1400" b="1" dirty="0"/>
                    </a:p>
                  </a:txBody>
                  <a:tcPr/>
                </a:tc>
                <a:tc>
                  <a:txBody>
                    <a:bodyPr/>
                    <a:lstStyle/>
                    <a:p>
                      <a:pPr algn="ctr"/>
                      <a:r>
                        <a:rPr lang="en-US" sz="1400" b="1" dirty="0"/>
                        <a:t>93</a:t>
                      </a:r>
                    </a:p>
                  </a:txBody>
                  <a:tcPr/>
                </a:tc>
                <a:extLst>
                  <a:ext uri="{0D108BD9-81ED-4DB2-BD59-A6C34878D82A}">
                    <a16:rowId xmlns:a16="http://schemas.microsoft.com/office/drawing/2014/main" val="10006"/>
                  </a:ext>
                </a:extLst>
              </a:tr>
              <a:tr h="304800">
                <a:tc>
                  <a:txBody>
                    <a:bodyPr/>
                    <a:lstStyle/>
                    <a:p>
                      <a:r>
                        <a:rPr lang="en-US" sz="1400" b="1" dirty="0"/>
                        <a:t>18</a:t>
                      </a:r>
                    </a:p>
                  </a:txBody>
                  <a:tcPr/>
                </a:tc>
                <a:tc>
                  <a:txBody>
                    <a:bodyPr/>
                    <a:lstStyle/>
                    <a:p>
                      <a:r>
                        <a:rPr lang="en-US" sz="1400" b="1" dirty="0">
                          <a:hlinkClick r:id="rId25" action="ppaction://hlinksldjump"/>
                        </a:rPr>
                        <a:t>Optimization of Resources</a:t>
                      </a:r>
                      <a:endParaRPr lang="en-US" sz="1400" b="1" dirty="0"/>
                    </a:p>
                  </a:txBody>
                  <a:tcPr/>
                </a:tc>
                <a:tc>
                  <a:txBody>
                    <a:bodyPr/>
                    <a:lstStyle/>
                    <a:p>
                      <a:pPr algn="ctr"/>
                      <a:r>
                        <a:rPr lang="en-US" sz="1400" b="1" dirty="0"/>
                        <a:t>100</a:t>
                      </a:r>
                    </a:p>
                  </a:txBody>
                  <a:tcPr/>
                </a:tc>
                <a:extLst>
                  <a:ext uri="{0D108BD9-81ED-4DB2-BD59-A6C34878D82A}">
                    <a16:rowId xmlns:a16="http://schemas.microsoft.com/office/drawing/2014/main" val="10007"/>
                  </a:ext>
                </a:extLst>
              </a:tr>
              <a:tr h="304800">
                <a:tc>
                  <a:txBody>
                    <a:bodyPr/>
                    <a:lstStyle/>
                    <a:p>
                      <a:r>
                        <a:rPr lang="en-US" sz="1400" b="1" dirty="0"/>
                        <a:t>19</a:t>
                      </a:r>
                    </a:p>
                  </a:txBody>
                  <a:tcPr/>
                </a:tc>
                <a:tc>
                  <a:txBody>
                    <a:bodyPr/>
                    <a:lstStyle/>
                    <a:p>
                      <a:r>
                        <a:rPr lang="en-US" sz="1400" b="1" dirty="0">
                          <a:hlinkClick r:id="rId26" action="ppaction://hlinksldjump"/>
                        </a:rPr>
                        <a:t>Student Activity Account</a:t>
                      </a:r>
                      <a:endParaRPr lang="en-US" sz="1400" b="1" dirty="0"/>
                    </a:p>
                  </a:txBody>
                  <a:tcPr/>
                </a:tc>
                <a:tc>
                  <a:txBody>
                    <a:bodyPr/>
                    <a:lstStyle/>
                    <a:p>
                      <a:pPr algn="ctr"/>
                      <a:r>
                        <a:rPr lang="en-US" sz="1400" b="1" dirty="0"/>
                        <a:t>104</a:t>
                      </a:r>
                    </a:p>
                  </a:txBody>
                  <a:tcPr/>
                </a:tc>
                <a:extLst>
                  <a:ext uri="{0D108BD9-81ED-4DB2-BD59-A6C34878D82A}">
                    <a16:rowId xmlns:a16="http://schemas.microsoft.com/office/drawing/2014/main" val="10008"/>
                  </a:ext>
                </a:extLst>
              </a:tr>
              <a:tr h="304800">
                <a:tc>
                  <a:txBody>
                    <a:bodyPr/>
                    <a:lstStyle/>
                    <a:p>
                      <a:r>
                        <a:rPr lang="en-US" sz="1400" b="1" dirty="0"/>
                        <a:t>20</a:t>
                      </a:r>
                    </a:p>
                  </a:txBody>
                  <a:tcPr/>
                </a:tc>
                <a:tc>
                  <a:txBody>
                    <a:bodyPr/>
                    <a:lstStyle/>
                    <a:p>
                      <a:r>
                        <a:rPr lang="en-US" sz="1400" b="1" dirty="0">
                          <a:hlinkClick r:id="rId27" action="ppaction://hlinksldjump"/>
                        </a:rPr>
                        <a:t>District Office – Operational Support</a:t>
                      </a:r>
                      <a:endParaRPr lang="en-US" sz="1400" b="1" dirty="0"/>
                    </a:p>
                  </a:txBody>
                  <a:tcPr/>
                </a:tc>
                <a:tc>
                  <a:txBody>
                    <a:bodyPr/>
                    <a:lstStyle/>
                    <a:p>
                      <a:pPr algn="ctr"/>
                      <a:r>
                        <a:rPr lang="en-US" sz="1400" b="1" dirty="0"/>
                        <a:t>110</a:t>
                      </a:r>
                    </a:p>
                  </a:txBody>
                  <a:tcPr/>
                </a:tc>
                <a:extLst>
                  <a:ext uri="{0D108BD9-81ED-4DB2-BD59-A6C34878D82A}">
                    <a16:rowId xmlns:a16="http://schemas.microsoft.com/office/drawing/2014/main" val="10009"/>
                  </a:ext>
                </a:extLst>
              </a:tr>
              <a:tr h="304800">
                <a:tc>
                  <a:txBody>
                    <a:bodyPr/>
                    <a:lstStyle/>
                    <a:p>
                      <a:r>
                        <a:rPr lang="en-US" sz="1400" b="1" dirty="0"/>
                        <a:t>21</a:t>
                      </a:r>
                    </a:p>
                  </a:txBody>
                  <a:tcPr/>
                </a:tc>
                <a:tc>
                  <a:txBody>
                    <a:bodyPr/>
                    <a:lstStyle/>
                    <a:p>
                      <a:r>
                        <a:rPr lang="en-US" sz="1400" b="1" dirty="0">
                          <a:hlinkClick r:id="rId28" action="ppaction://hlinksldjump"/>
                        </a:rPr>
                        <a:t>Appendix</a:t>
                      </a:r>
                      <a:endParaRPr lang="en-US" sz="1400" b="1" dirty="0"/>
                    </a:p>
                  </a:txBody>
                  <a:tcPr/>
                </a:tc>
                <a:tc>
                  <a:txBody>
                    <a:bodyPr/>
                    <a:lstStyle/>
                    <a:p>
                      <a:pPr algn="ctr"/>
                      <a:r>
                        <a:rPr lang="en-US" sz="1400" b="1" dirty="0"/>
                        <a:t>113</a:t>
                      </a:r>
                    </a:p>
                  </a:txBody>
                  <a:tcPr/>
                </a:tc>
                <a:extLst>
                  <a:ext uri="{0D108BD9-81ED-4DB2-BD59-A6C34878D82A}">
                    <a16:rowId xmlns:a16="http://schemas.microsoft.com/office/drawing/2014/main" val="10010"/>
                  </a:ext>
                </a:extLst>
              </a:tr>
              <a:tr h="304800">
                <a:tc>
                  <a:txBody>
                    <a:bodyPr/>
                    <a:lstStyle/>
                    <a:p>
                      <a:endParaRPr lang="en-US" sz="1400" b="1" dirty="0"/>
                    </a:p>
                  </a:txBody>
                  <a:tcPr/>
                </a:tc>
                <a:tc>
                  <a:txBody>
                    <a:bodyPr/>
                    <a:lstStyle/>
                    <a:p>
                      <a:endParaRPr lang="en-US" sz="1400" b="1" dirty="0"/>
                    </a:p>
                  </a:txBody>
                  <a:tcPr/>
                </a:tc>
                <a:tc>
                  <a:txBody>
                    <a:bodyPr/>
                    <a:lstStyle/>
                    <a:p>
                      <a:pPr algn="ctr"/>
                      <a:endParaRPr lang="en-US" sz="1400" b="1" dirty="0"/>
                    </a:p>
                  </a:txBody>
                  <a:tcPr/>
                </a:tc>
                <a:extLst>
                  <a:ext uri="{0D108BD9-81ED-4DB2-BD59-A6C34878D82A}">
                    <a16:rowId xmlns:a16="http://schemas.microsoft.com/office/drawing/2014/main" val="10011"/>
                  </a:ext>
                </a:extLst>
              </a:tr>
            </a:tbl>
          </a:graphicData>
        </a:graphic>
      </p:graphicFrame>
      <p:sp>
        <p:nvSpPr>
          <p:cNvPr id="5" name="Rectangle 4"/>
          <p:cNvSpPr/>
          <p:nvPr/>
        </p:nvSpPr>
        <p:spPr>
          <a:xfrm>
            <a:off x="6408751" y="925994"/>
            <a:ext cx="3689406" cy="769441"/>
          </a:xfrm>
          <a:prstGeom prst="rect">
            <a:avLst/>
          </a:prstGeom>
          <a:ln>
            <a:solidFill>
              <a:schemeClr val="accent2">
                <a:lumMod val="75000"/>
              </a:schemeClr>
            </a:solidFill>
          </a:ln>
        </p:spPr>
        <p:txBody>
          <a:bodyPr wrap="square">
            <a:spAutoFit/>
          </a:bodyPr>
          <a:lstStyle/>
          <a:p>
            <a:pPr lvl="0">
              <a:buClr>
                <a:srgbClr val="2683C6">
                  <a:lumMod val="75000"/>
                </a:srgbClr>
              </a:buClr>
            </a:pPr>
            <a:r>
              <a:rPr lang="en-US" sz="1100" b="1" dirty="0">
                <a:solidFill>
                  <a:srgbClr val="2683C6">
                    <a:lumMod val="75000"/>
                  </a:srgbClr>
                </a:solidFill>
              </a:rPr>
              <a:t>View this Textbook at:</a:t>
            </a:r>
          </a:p>
          <a:p>
            <a:pPr lvl="0">
              <a:buClr>
                <a:srgbClr val="2683C6">
                  <a:lumMod val="75000"/>
                </a:srgbClr>
              </a:buClr>
            </a:pPr>
            <a:r>
              <a:rPr lang="en-US" sz="1100" b="1" dirty="0">
                <a:solidFill>
                  <a:srgbClr val="2683C6">
                    <a:lumMod val="75000"/>
                  </a:srgbClr>
                </a:solidFill>
              </a:rPr>
              <a:t>BPS web site: </a:t>
            </a:r>
            <a:r>
              <a:rPr lang="en-US" sz="1100" dirty="0">
                <a:solidFill>
                  <a:prstClr val="black"/>
                </a:solidFill>
              </a:rPr>
              <a:t>Staff; MyBPS School Portals; Admin/Office</a:t>
            </a:r>
          </a:p>
          <a:p>
            <a:pPr marL="285750" indent="-285750">
              <a:buClr>
                <a:srgbClr val="2683C6">
                  <a:lumMod val="75000"/>
                </a:srgbClr>
              </a:buClr>
              <a:buFont typeface="Wingdings" panose="05000000000000000000" pitchFamily="2" charset="2"/>
              <a:buChar char="§"/>
            </a:pPr>
            <a:r>
              <a:rPr lang="en-US" sz="1100" dirty="0">
                <a:hlinkClick r:id="rId29"/>
              </a:rPr>
              <a:t>https://www.bridgeportedu.net/Page/13931</a:t>
            </a:r>
            <a:endParaRPr lang="en-US" sz="1100" dirty="0"/>
          </a:p>
          <a:p>
            <a:pPr marL="285750" indent="-285750">
              <a:buClr>
                <a:srgbClr val="2683C6">
                  <a:lumMod val="75000"/>
                </a:srgbClr>
              </a:buClr>
              <a:buFont typeface="Wingdings" panose="05000000000000000000" pitchFamily="2" charset="2"/>
              <a:buChar char="§"/>
            </a:pPr>
            <a:r>
              <a:rPr lang="en-US" sz="1100" b="1" dirty="0">
                <a:solidFill>
                  <a:srgbClr val="2683C6">
                    <a:lumMod val="75000"/>
                  </a:srgbClr>
                </a:solidFill>
              </a:rPr>
              <a:t>BUDGET/BUSINESS PORTAL</a:t>
            </a:r>
          </a:p>
        </p:txBody>
      </p:sp>
    </p:spTree>
    <p:extLst>
      <p:ext uri="{BB962C8B-B14F-4D97-AF65-F5344CB8AC3E}">
        <p14:creationId xmlns:p14="http://schemas.microsoft.com/office/powerpoint/2010/main" val="28332695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anim calcmode="lin" valueType="num">
                                      <p:cBhvr>
                                        <p:cTn id="8" dur="3500" fill="hold"/>
                                        <p:tgtEl>
                                          <p:spTgt spid="8"/>
                                        </p:tgtEl>
                                        <p:attrNameLst>
                                          <p:attrName>ppt_w</p:attrName>
                                        </p:attrNameLst>
                                      </p:cBhvr>
                                      <p:tavLst>
                                        <p:tav tm="0" fmla="#ppt_w*sin(2.5*pi*$)">
                                          <p:val>
                                            <p:fltVal val="0"/>
                                          </p:val>
                                        </p:tav>
                                        <p:tav tm="100000">
                                          <p:val>
                                            <p:fltVal val="1"/>
                                          </p:val>
                                        </p:tav>
                                      </p:tavLst>
                                    </p:anim>
                                    <p:anim calcmode="lin" valueType="num">
                                      <p:cBhvr>
                                        <p:cTn id="9" dur="3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8AB0F4-CA05-4C6E-B5CB-8C4203467B26}"/>
              </a:ext>
            </a:extLst>
          </p:cNvPr>
          <p:cNvSpPr txBox="1">
            <a:spLocks/>
          </p:cNvSpPr>
          <p:nvPr/>
        </p:nvSpPr>
        <p:spPr>
          <a:xfrm>
            <a:off x="1101011" y="1197429"/>
            <a:ext cx="3724783" cy="552994"/>
          </a:xfrm>
          <a:prstGeom prst="rect">
            <a:avLst/>
          </a:prstGeom>
          <a:solidFill>
            <a:schemeClr val="accent4">
              <a:lumMod val="20000"/>
              <a:lumOff val="80000"/>
            </a:schemeClr>
          </a:solidFill>
        </p:spPr>
        <p:txBody>
          <a:bodyPr vert="horz" lIns="91440" tIns="45720" rIns="91440" bIns="45720" rtlCol="0" anchor="b">
            <a:normAutofit fontScale="8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b="1" dirty="0"/>
          </a:p>
        </p:txBody>
      </p:sp>
      <p:sp>
        <p:nvSpPr>
          <p:cNvPr id="2" name="Title 1"/>
          <p:cNvSpPr>
            <a:spLocks noGrp="1"/>
          </p:cNvSpPr>
          <p:nvPr>
            <p:ph type="title"/>
          </p:nvPr>
        </p:nvSpPr>
        <p:spPr>
          <a:xfrm>
            <a:off x="1101012" y="311146"/>
            <a:ext cx="10050314" cy="886283"/>
          </a:xfrm>
          <a:solidFill>
            <a:schemeClr val="accent4">
              <a:lumMod val="20000"/>
              <a:lumOff val="80000"/>
            </a:schemeClr>
          </a:solidFill>
        </p:spPr>
        <p:txBody>
          <a:bodyPr/>
          <a:lstStyle/>
          <a:p>
            <a:r>
              <a:rPr lang="en-US" b="1" dirty="0"/>
              <a:t>Object Codes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dirty="0"/>
          </a:p>
        </p:txBody>
      </p:sp>
      <p:sp>
        <p:nvSpPr>
          <p:cNvPr id="7" name="TextBox 6"/>
          <p:cNvSpPr txBox="1"/>
          <p:nvPr/>
        </p:nvSpPr>
        <p:spPr>
          <a:xfrm>
            <a:off x="1383205" y="2153713"/>
            <a:ext cx="2733916" cy="280076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400" dirty="0"/>
              <a:t>Frequently Used Object Codes</a:t>
            </a:r>
          </a:p>
        </p:txBody>
      </p:sp>
      <p:sp>
        <p:nvSpPr>
          <p:cNvPr id="12" name="Footer Placeholder 11"/>
          <p:cNvSpPr>
            <a:spLocks noGrp="1"/>
          </p:cNvSpPr>
          <p:nvPr>
            <p:ph type="ftr" sz="quarter" idx="11"/>
          </p:nvPr>
        </p:nvSpPr>
        <p:spPr/>
        <p:txBody>
          <a:bodyPr/>
          <a:lstStyle/>
          <a:p>
            <a:r>
              <a:rPr lang="en-US" dirty="0"/>
              <a:t>Fiscal Management for School Administrators</a:t>
            </a:r>
          </a:p>
        </p:txBody>
      </p:sp>
      <p:sp>
        <p:nvSpPr>
          <p:cNvPr id="9" name="TextBox 8"/>
          <p:cNvSpPr txBox="1"/>
          <p:nvPr/>
        </p:nvSpPr>
        <p:spPr>
          <a:xfrm>
            <a:off x="5780030" y="326201"/>
            <a:ext cx="5279667" cy="4154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100" b="1" dirty="0"/>
              <a:t>Other than Personnel Services (OTPS)</a:t>
            </a:r>
          </a:p>
        </p:txBody>
      </p:sp>
      <p:graphicFrame>
        <p:nvGraphicFramePr>
          <p:cNvPr id="5" name="Table 4"/>
          <p:cNvGraphicFramePr>
            <a:graphicFrameLocks noGrp="1"/>
          </p:cNvGraphicFramePr>
          <p:nvPr>
            <p:extLst>
              <p:ext uri="{D42A27DB-BD31-4B8C-83A1-F6EECF244321}">
                <p14:modId xmlns:p14="http://schemas.microsoft.com/office/powerpoint/2010/main" val="2567416193"/>
              </p:ext>
            </p:extLst>
          </p:nvPr>
        </p:nvGraphicFramePr>
        <p:xfrm>
          <a:off x="4825794" y="1117764"/>
          <a:ext cx="6265194" cy="5204660"/>
        </p:xfrm>
        <a:graphic>
          <a:graphicData uri="http://schemas.openxmlformats.org/drawingml/2006/table">
            <a:tbl>
              <a:tblPr>
                <a:tableStyleId>{5DA37D80-6434-44D0-A028-1B22A696006F}</a:tableStyleId>
              </a:tblPr>
              <a:tblGrid>
                <a:gridCol w="940526">
                  <a:extLst>
                    <a:ext uri="{9D8B030D-6E8A-4147-A177-3AD203B41FA5}">
                      <a16:colId xmlns:a16="http://schemas.microsoft.com/office/drawing/2014/main" val="20000"/>
                    </a:ext>
                  </a:extLst>
                </a:gridCol>
                <a:gridCol w="4137791">
                  <a:extLst>
                    <a:ext uri="{9D8B030D-6E8A-4147-A177-3AD203B41FA5}">
                      <a16:colId xmlns:a16="http://schemas.microsoft.com/office/drawing/2014/main" val="20001"/>
                    </a:ext>
                  </a:extLst>
                </a:gridCol>
                <a:gridCol w="1186877">
                  <a:extLst>
                    <a:ext uri="{9D8B030D-6E8A-4147-A177-3AD203B41FA5}">
                      <a16:colId xmlns:a16="http://schemas.microsoft.com/office/drawing/2014/main" val="20002"/>
                    </a:ext>
                  </a:extLst>
                </a:gridCol>
              </a:tblGrid>
              <a:tr h="192707">
                <a:tc>
                  <a:txBody>
                    <a:bodyPr/>
                    <a:lstStyle/>
                    <a:p>
                      <a:pPr algn="ctr" fontAlgn="t"/>
                      <a:r>
                        <a:rPr lang="en-US" sz="1000" b="1" u="none" strike="noStrike" dirty="0">
                          <a:solidFill>
                            <a:schemeClr val="bg1"/>
                          </a:solidFill>
                          <a:effectLst/>
                        </a:rPr>
                        <a:t>OBJECT CODE</a:t>
                      </a:r>
                      <a:endParaRPr lang="en-US" sz="1000" b="1" i="0" u="none" strike="noStrike" dirty="0">
                        <a:solidFill>
                          <a:schemeClr val="bg1"/>
                        </a:solidFill>
                        <a:effectLst/>
                        <a:latin typeface="Calibri"/>
                      </a:endParaRPr>
                    </a:p>
                  </a:txBody>
                  <a:tcPr marL="0" marR="0" marT="0" marB="0">
                    <a:solidFill>
                      <a:schemeClr val="accent2">
                        <a:lumMod val="75000"/>
                      </a:schemeClr>
                    </a:solidFill>
                  </a:tcPr>
                </a:tc>
                <a:tc>
                  <a:txBody>
                    <a:bodyPr/>
                    <a:lstStyle/>
                    <a:p>
                      <a:pPr algn="ctr" fontAlgn="t"/>
                      <a:r>
                        <a:rPr lang="en-US" sz="1000" b="1" u="none" strike="noStrike" dirty="0">
                          <a:solidFill>
                            <a:schemeClr val="bg1"/>
                          </a:solidFill>
                          <a:effectLst/>
                        </a:rPr>
                        <a:t>DESCRIPTION</a:t>
                      </a:r>
                      <a:endParaRPr lang="en-US" sz="1000" b="1" i="0" u="none" strike="noStrike" dirty="0">
                        <a:solidFill>
                          <a:schemeClr val="bg1"/>
                        </a:solidFill>
                        <a:effectLst/>
                        <a:latin typeface="Calibri"/>
                      </a:endParaRPr>
                    </a:p>
                  </a:txBody>
                  <a:tcPr marL="0" marR="0" marT="0" marB="0">
                    <a:solidFill>
                      <a:schemeClr val="accent2">
                        <a:lumMod val="75000"/>
                      </a:schemeClr>
                    </a:solidFill>
                  </a:tcPr>
                </a:tc>
                <a:tc>
                  <a:txBody>
                    <a:bodyPr/>
                    <a:lstStyle/>
                    <a:p>
                      <a:pPr algn="ctr" fontAlgn="t"/>
                      <a:r>
                        <a:rPr lang="en-US" sz="1000" b="1" u="none" strike="noStrike" dirty="0">
                          <a:solidFill>
                            <a:schemeClr val="bg1"/>
                          </a:solidFill>
                          <a:effectLst/>
                        </a:rPr>
                        <a:t>COMMODITY CODE</a:t>
                      </a:r>
                      <a:endParaRPr lang="en-US" sz="1000" b="1" i="0" u="none" strike="noStrike" dirty="0">
                        <a:solidFill>
                          <a:schemeClr val="bg1"/>
                        </a:solidFill>
                        <a:effectLst/>
                        <a:latin typeface="Calibri"/>
                      </a:endParaRPr>
                    </a:p>
                  </a:txBody>
                  <a:tcPr marL="0" marR="0" marT="0" marB="0">
                    <a:solidFill>
                      <a:schemeClr val="accent2">
                        <a:lumMod val="75000"/>
                      </a:schemeClr>
                    </a:solidFill>
                  </a:tcPr>
                </a:tc>
                <a:extLst>
                  <a:ext uri="{0D108BD9-81ED-4DB2-BD59-A6C34878D82A}">
                    <a16:rowId xmlns:a16="http://schemas.microsoft.com/office/drawing/2014/main" val="10000"/>
                  </a:ext>
                </a:extLst>
              </a:tr>
              <a:tr h="217911">
                <a:tc>
                  <a:txBody>
                    <a:bodyPr/>
                    <a:lstStyle/>
                    <a:p>
                      <a:pPr algn="ctr" fontAlgn="ctr"/>
                      <a:r>
                        <a:rPr lang="en-US" sz="900" b="1" u="none" strike="noStrike" dirty="0">
                          <a:effectLst/>
                        </a:rPr>
                        <a:t>53610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EDUCATION AND TRAINING CONSULTING SERVICES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91808</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1"/>
                  </a:ext>
                </a:extLst>
              </a:tr>
              <a:tr h="217911">
                <a:tc>
                  <a:txBody>
                    <a:bodyPr/>
                    <a:lstStyle/>
                    <a:p>
                      <a:pPr algn="ctr" fontAlgn="ctr"/>
                      <a:r>
                        <a:rPr lang="en-US" sz="900" b="1" u="none" strike="noStrike" dirty="0">
                          <a:effectLst/>
                        </a:rPr>
                        <a:t>53750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FOOD PROVIDED AT TRAINING SESSIONS/SEMINARS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39423</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2"/>
                  </a:ext>
                </a:extLst>
              </a:tr>
              <a:tr h="217911">
                <a:tc>
                  <a:txBody>
                    <a:bodyPr/>
                    <a:lstStyle/>
                    <a:p>
                      <a:pPr algn="ctr" fontAlgn="ctr"/>
                      <a:r>
                        <a:rPr lang="en-US" sz="900" b="1" u="none" strike="noStrike" dirty="0">
                          <a:effectLst/>
                        </a:rPr>
                        <a:t>54550</a:t>
                      </a:r>
                      <a:endParaRPr lang="en-US" sz="900" b="1" i="0" u="none" strike="noStrike" dirty="0">
                        <a:solidFill>
                          <a:srgbClr val="FF0000"/>
                        </a:solidFill>
                        <a:effectLst/>
                        <a:latin typeface="Calibri"/>
                      </a:endParaRPr>
                    </a:p>
                  </a:txBody>
                  <a:tcPr marL="0" marR="0" marT="0" marB="0" anchor="ctr"/>
                </a:tc>
                <a:tc>
                  <a:txBody>
                    <a:bodyPr/>
                    <a:lstStyle/>
                    <a:p>
                      <a:pPr lvl="0" algn="l" fontAlgn="ctr"/>
                      <a:r>
                        <a:rPr lang="en-US" sz="1000" b="1" u="none" strike="noStrike" dirty="0">
                          <a:effectLst/>
                          <a:latin typeface="+mn-lt"/>
                        </a:rPr>
                        <a:t> INTERNET AND WEB SITE SOFTWARE FOR COMPUTERS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20811</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3"/>
                  </a:ext>
                </a:extLst>
              </a:tr>
              <a:tr h="217911">
                <a:tc>
                  <a:txBody>
                    <a:bodyPr/>
                    <a:lstStyle/>
                    <a:p>
                      <a:pPr algn="ctr" fontAlgn="ctr"/>
                      <a:r>
                        <a:rPr lang="en-US" sz="900" b="1" u="none" strike="noStrike" dirty="0">
                          <a:effectLst/>
                        </a:rPr>
                        <a:t>54550</a:t>
                      </a:r>
                      <a:endParaRPr lang="en-US" sz="900" b="1" i="0" u="none" strike="noStrike" dirty="0">
                        <a:solidFill>
                          <a:srgbClr val="FF0000"/>
                        </a:solidFill>
                        <a:effectLst/>
                        <a:latin typeface="Calibri"/>
                      </a:endParaRPr>
                    </a:p>
                  </a:txBody>
                  <a:tcPr marL="0" marR="0" marT="0" marB="0" anchor="ctr"/>
                </a:tc>
                <a:tc>
                  <a:txBody>
                    <a:bodyPr/>
                    <a:lstStyle/>
                    <a:p>
                      <a:pPr lvl="0" algn="l" fontAlgn="ctr"/>
                      <a:r>
                        <a:rPr lang="en-US" sz="1000" b="1" u="none" strike="noStrike" dirty="0">
                          <a:effectLst/>
                          <a:latin typeface="+mn-lt"/>
                        </a:rPr>
                        <a:t> SOFTWARE, SCANNER</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20814</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4"/>
                  </a:ext>
                </a:extLst>
              </a:tr>
              <a:tr h="217911">
                <a:tc>
                  <a:txBody>
                    <a:bodyPr/>
                    <a:lstStyle/>
                    <a:p>
                      <a:pPr algn="ctr" fontAlgn="ctr"/>
                      <a:r>
                        <a:rPr lang="en-US" sz="900" b="1" u="none" strike="noStrike" dirty="0">
                          <a:effectLst/>
                        </a:rPr>
                        <a:t>54550</a:t>
                      </a:r>
                      <a:endParaRPr lang="en-US" sz="900" b="1" i="0" u="none" strike="noStrike" dirty="0">
                        <a:solidFill>
                          <a:srgbClr val="FF0000"/>
                        </a:solidFill>
                        <a:effectLst/>
                        <a:latin typeface="Calibri"/>
                      </a:endParaRPr>
                    </a:p>
                  </a:txBody>
                  <a:tcPr marL="0" marR="0" marT="0" marB="0" anchor="ctr"/>
                </a:tc>
                <a:tc>
                  <a:txBody>
                    <a:bodyPr/>
                    <a:lstStyle/>
                    <a:p>
                      <a:pPr lvl="0" algn="l" fontAlgn="ctr"/>
                      <a:r>
                        <a:rPr lang="en-US" sz="1000" b="1" u="none" strike="noStrike" dirty="0">
                          <a:effectLst/>
                          <a:latin typeface="+mn-lt"/>
                        </a:rPr>
                        <a:t> SOFTWARE, PROGRAMMING</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20815</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5"/>
                  </a:ext>
                </a:extLst>
              </a:tr>
              <a:tr h="217911">
                <a:tc>
                  <a:txBody>
                    <a:bodyPr/>
                    <a:lstStyle/>
                    <a:p>
                      <a:pPr algn="ctr" fontAlgn="ctr"/>
                      <a:r>
                        <a:rPr lang="en-US" sz="900" b="1" u="none" strike="noStrike" dirty="0">
                          <a:effectLst/>
                        </a:rPr>
                        <a:t>54555</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COMPUTER ACCESSORIES AND SUPPLIES MISC (NOT OTHERWISE CLASSIFIED)</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20700</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6"/>
                  </a:ext>
                </a:extLst>
              </a:tr>
              <a:tr h="217911">
                <a:tc>
                  <a:txBody>
                    <a:bodyPr/>
                    <a:lstStyle/>
                    <a:p>
                      <a:pPr algn="ctr" fontAlgn="ctr"/>
                      <a:r>
                        <a:rPr lang="en-US" sz="900" b="1" u="none" strike="noStrike" dirty="0">
                          <a:effectLst/>
                        </a:rPr>
                        <a:t>54555</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MONITOR ACCESSORIES, COMPUTER</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20706</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7"/>
                  </a:ext>
                </a:extLst>
              </a:tr>
              <a:tr h="217911">
                <a:tc>
                  <a:txBody>
                    <a:bodyPr/>
                    <a:lstStyle/>
                    <a:p>
                      <a:pPr algn="ctr" fontAlgn="ctr"/>
                      <a:r>
                        <a:rPr lang="en-US" sz="900" b="1" u="none" strike="noStrike" dirty="0">
                          <a:effectLst/>
                        </a:rPr>
                        <a:t>54555</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BATTERIES, POWER SUPPLY</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28706</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8"/>
                  </a:ext>
                </a:extLst>
              </a:tr>
              <a:tr h="217911">
                <a:tc>
                  <a:txBody>
                    <a:bodyPr/>
                    <a:lstStyle/>
                    <a:p>
                      <a:pPr algn="ctr" fontAlgn="ctr"/>
                      <a:r>
                        <a:rPr lang="en-US" sz="900" b="1" i="0" u="none" strike="noStrike" dirty="0">
                          <a:solidFill>
                            <a:srgbClr val="000000"/>
                          </a:solidFill>
                          <a:effectLst/>
                          <a:latin typeface="Calibri"/>
                        </a:rPr>
                        <a:t>54725</a:t>
                      </a:r>
                    </a:p>
                  </a:txBody>
                  <a:tcPr marL="0" marR="0" marT="0" marB="0" anchor="ctr"/>
                </a:tc>
                <a:tc>
                  <a:txBody>
                    <a:bodyPr/>
                    <a:lstStyle/>
                    <a:p>
                      <a:pPr lvl="0" algn="l" fontAlgn="ctr"/>
                      <a:r>
                        <a:rPr lang="en-US" sz="1000" b="1" i="0" u="none" strike="noStrike" dirty="0">
                          <a:solidFill>
                            <a:srgbClr val="000000"/>
                          </a:solidFill>
                          <a:effectLst/>
                          <a:latin typeface="+mn-lt"/>
                        </a:rPr>
                        <a:t> POSTAGE Related Purchases</a:t>
                      </a:r>
                    </a:p>
                  </a:txBody>
                  <a:tcPr marL="0" marR="0" marT="0" marB="0" anchor="ctr"/>
                </a:tc>
                <a:tc>
                  <a:txBody>
                    <a:bodyPr/>
                    <a:lstStyle/>
                    <a:p>
                      <a:pPr algn="ctr" fontAlgn="ctr"/>
                      <a:r>
                        <a:rPr lang="en-US" sz="900" b="1" i="0" u="none" strike="noStrike" dirty="0">
                          <a:solidFill>
                            <a:srgbClr val="000000"/>
                          </a:solidFill>
                          <a:effectLst/>
                          <a:latin typeface="+mn-lt"/>
                        </a:rPr>
                        <a:t>96308</a:t>
                      </a:r>
                    </a:p>
                  </a:txBody>
                  <a:tcPr marL="0" marR="0" marT="0" marB="0" anchor="ctr"/>
                </a:tc>
                <a:extLst>
                  <a:ext uri="{0D108BD9-81ED-4DB2-BD59-A6C34878D82A}">
                    <a16:rowId xmlns:a16="http://schemas.microsoft.com/office/drawing/2014/main" val="10009"/>
                  </a:ext>
                </a:extLst>
              </a:tr>
              <a:tr h="217911">
                <a:tc>
                  <a:txBody>
                    <a:bodyPr/>
                    <a:lstStyle/>
                    <a:p>
                      <a:pPr algn="ctr" fontAlgn="ctr"/>
                      <a:r>
                        <a:rPr lang="en-US" sz="900" b="1" u="none" strike="noStrike" dirty="0">
                          <a:effectLst/>
                        </a:rPr>
                        <a:t>54580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INSTRUCTIONAL AIDS: COURSES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78509</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0"/>
                  </a:ext>
                </a:extLst>
              </a:tr>
              <a:tr h="217911">
                <a:tc>
                  <a:txBody>
                    <a:bodyPr/>
                    <a:lstStyle/>
                    <a:p>
                      <a:pPr algn="ctr" fontAlgn="ctr"/>
                      <a:r>
                        <a:rPr lang="en-US" sz="900" b="1" u="none" strike="noStrike" dirty="0">
                          <a:effectLst/>
                        </a:rPr>
                        <a:t>54580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PAPER ITEMS, CLASSROOM: PAPER, COMP BOOKS </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78511</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1"/>
                  </a:ext>
                </a:extLst>
              </a:tr>
              <a:tr h="217911">
                <a:tc>
                  <a:txBody>
                    <a:bodyPr/>
                    <a:lstStyle/>
                    <a:p>
                      <a:pPr algn="ctr" fontAlgn="ctr"/>
                      <a:r>
                        <a:rPr lang="en-US" sz="900" b="1" i="0" u="none" strike="noStrike" dirty="0">
                          <a:solidFill>
                            <a:srgbClr val="000000"/>
                          </a:solidFill>
                          <a:effectLst/>
                          <a:latin typeface="Calibri"/>
                        </a:rPr>
                        <a:t>54580</a:t>
                      </a:r>
                    </a:p>
                  </a:txBody>
                  <a:tcPr marL="0" marR="0" marT="0" marB="0" anchor="ctr"/>
                </a:tc>
                <a:tc>
                  <a:txBody>
                    <a:bodyPr/>
                    <a:lstStyle/>
                    <a:p>
                      <a:pPr lvl="0" algn="l" fontAlgn="ctr"/>
                      <a:r>
                        <a:rPr lang="en-US" sz="1000" b="1" i="0" u="none" strike="noStrike" dirty="0">
                          <a:solidFill>
                            <a:srgbClr val="000000"/>
                          </a:solidFill>
                          <a:effectLst/>
                          <a:latin typeface="+mn-lt"/>
                        </a:rPr>
                        <a:t> RESOURCE BOOKS &amp; MATERIALS</a:t>
                      </a:r>
                    </a:p>
                  </a:txBody>
                  <a:tcPr marL="0" marR="0" marT="0" marB="0" anchor="ctr"/>
                </a:tc>
                <a:tc>
                  <a:txBody>
                    <a:bodyPr/>
                    <a:lstStyle/>
                    <a:p>
                      <a:pPr algn="ctr" fontAlgn="ctr"/>
                      <a:r>
                        <a:rPr lang="en-US" sz="900" b="1" i="0" u="none" strike="noStrike" dirty="0">
                          <a:solidFill>
                            <a:srgbClr val="000000"/>
                          </a:solidFill>
                          <a:effectLst/>
                          <a:latin typeface="+mn-lt"/>
                        </a:rPr>
                        <a:t>78514</a:t>
                      </a:r>
                    </a:p>
                  </a:txBody>
                  <a:tcPr marL="0" marR="0" marT="0" marB="0" anchor="ctr"/>
                </a:tc>
                <a:extLst>
                  <a:ext uri="{0D108BD9-81ED-4DB2-BD59-A6C34878D82A}">
                    <a16:rowId xmlns:a16="http://schemas.microsoft.com/office/drawing/2014/main" val="1055954167"/>
                  </a:ext>
                </a:extLst>
              </a:tr>
              <a:tr h="217911">
                <a:tc>
                  <a:txBody>
                    <a:bodyPr/>
                    <a:lstStyle/>
                    <a:p>
                      <a:pPr algn="ctr" fontAlgn="ctr"/>
                      <a:r>
                        <a:rPr lang="en-US" sz="900" b="1" u="none" strike="noStrike" dirty="0">
                          <a:effectLst/>
                        </a:rPr>
                        <a:t>54675</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OFFICE SUPPLIES GENERAL</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61531</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2"/>
                  </a:ext>
                </a:extLst>
              </a:tr>
              <a:tr h="217911">
                <a:tc>
                  <a:txBody>
                    <a:bodyPr/>
                    <a:lstStyle/>
                    <a:p>
                      <a:pPr algn="ctr" fontAlgn="ctr"/>
                      <a:r>
                        <a:rPr lang="en-US" sz="900" b="1" u="none" strike="noStrike" dirty="0">
                          <a:effectLst/>
                        </a:rPr>
                        <a:t>54760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TEXTBOOKS: K THRU 5TH GRADE (INCLUDES STUDENT &amp; TEACHER EDITIONS)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71512</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3"/>
                  </a:ext>
                </a:extLst>
              </a:tr>
              <a:tr h="217911">
                <a:tc>
                  <a:txBody>
                    <a:bodyPr/>
                    <a:lstStyle/>
                    <a:p>
                      <a:pPr algn="ctr" fontAlgn="ctr"/>
                      <a:r>
                        <a:rPr lang="en-US" sz="900" b="1" u="none" strike="noStrike" dirty="0">
                          <a:effectLst/>
                        </a:rPr>
                        <a:t>54760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TEXTBOOKS: 6TH THRU 8TH GRADE </a:t>
                      </a:r>
                      <a:r>
                        <a:rPr lang="en-US" sz="900" b="1" u="none" strike="noStrike" dirty="0">
                          <a:effectLst/>
                          <a:latin typeface="+mn-lt"/>
                        </a:rPr>
                        <a:t>(INCLUDES STUDENT &amp; TEACHER  EDITIONS)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71513</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4"/>
                  </a:ext>
                </a:extLst>
              </a:tr>
              <a:tr h="217911">
                <a:tc>
                  <a:txBody>
                    <a:bodyPr/>
                    <a:lstStyle/>
                    <a:p>
                      <a:pPr algn="ctr" fontAlgn="ctr"/>
                      <a:r>
                        <a:rPr lang="en-US" sz="900" b="1" u="none" strike="noStrike" dirty="0">
                          <a:effectLst/>
                        </a:rPr>
                        <a:t>54760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TEXTBOOKS:  9TH THRU 12TH GRADE </a:t>
                      </a:r>
                      <a:r>
                        <a:rPr lang="en-US" sz="900" b="1" u="none" strike="noStrike" dirty="0">
                          <a:effectLst/>
                          <a:latin typeface="+mn-lt"/>
                        </a:rPr>
                        <a:t>(INCLUDES STUDENT &amp; TEACHER EDITIONS)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71514</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5"/>
                  </a:ext>
                </a:extLst>
              </a:tr>
              <a:tr h="217911">
                <a:tc>
                  <a:txBody>
                    <a:bodyPr/>
                    <a:lstStyle/>
                    <a:p>
                      <a:pPr algn="ctr" fontAlgn="ctr"/>
                      <a:r>
                        <a:rPr lang="en-US" sz="900" b="1" u="none" strike="noStrike" dirty="0">
                          <a:effectLst/>
                        </a:rPr>
                        <a:t>55055</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COMPUTER SYSTEM (Desktop, Laptop, Tablet, Monitor and Keyboard)</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20420</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6"/>
                  </a:ext>
                </a:extLst>
              </a:tr>
              <a:tr h="217911">
                <a:tc>
                  <a:txBody>
                    <a:bodyPr/>
                    <a:lstStyle/>
                    <a:p>
                      <a:pPr algn="ctr" fontAlgn="ctr"/>
                      <a:r>
                        <a:rPr lang="en-US" sz="900" b="1" u="none" strike="noStrike" dirty="0">
                          <a:effectLst/>
                        </a:rPr>
                        <a:t>55075</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CLASSROOM EQUIPMENT AND SUPPLIES</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78505</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7"/>
                  </a:ext>
                </a:extLst>
              </a:tr>
              <a:tr h="217911">
                <a:tc>
                  <a:txBody>
                    <a:bodyPr/>
                    <a:lstStyle/>
                    <a:p>
                      <a:pPr algn="ctr" fontAlgn="ctr"/>
                      <a:r>
                        <a:rPr lang="en-US" sz="900" b="1" u="none" strike="noStrike" dirty="0">
                          <a:effectLst/>
                        </a:rPr>
                        <a:t>55195</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PHYSICAL EDUCATION EQUIPMENT</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80510</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18"/>
                  </a:ext>
                </a:extLst>
              </a:tr>
              <a:tr h="217911">
                <a:tc>
                  <a:txBody>
                    <a:bodyPr/>
                    <a:lstStyle/>
                    <a:p>
                      <a:pPr algn="ctr" fontAlgn="ctr"/>
                      <a:r>
                        <a:rPr lang="en-US" sz="900" b="1" i="0" u="none" strike="noStrike" dirty="0">
                          <a:solidFill>
                            <a:srgbClr val="000000"/>
                          </a:solidFill>
                          <a:effectLst/>
                          <a:latin typeface="Calibri"/>
                        </a:rPr>
                        <a:t>56075</a:t>
                      </a:r>
                    </a:p>
                  </a:txBody>
                  <a:tcPr marL="0" marR="0" marT="0" marB="0" anchor="ctr"/>
                </a:tc>
                <a:tc>
                  <a:txBody>
                    <a:bodyPr/>
                    <a:lstStyle/>
                    <a:p>
                      <a:pPr lvl="0" algn="l" fontAlgn="ctr"/>
                      <a:r>
                        <a:rPr lang="en-US" sz="1000" b="1" i="0" u="none" strike="noStrike" dirty="0">
                          <a:solidFill>
                            <a:srgbClr val="000000"/>
                          </a:solidFill>
                          <a:effectLst/>
                          <a:latin typeface="+mn-lt"/>
                        </a:rPr>
                        <a:t> EDUCATIONAL SERVICES – Professional/Technical (State Code 300)</a:t>
                      </a:r>
                    </a:p>
                  </a:txBody>
                  <a:tcPr marL="0" marR="0" marT="0" marB="0" anchor="ctr"/>
                </a:tc>
                <a:tc>
                  <a:txBody>
                    <a:bodyPr/>
                    <a:lstStyle/>
                    <a:p>
                      <a:pPr algn="ctr" fontAlgn="ctr"/>
                      <a:r>
                        <a:rPr lang="en-US" sz="900" b="1" i="0" u="none" strike="noStrike" dirty="0">
                          <a:solidFill>
                            <a:srgbClr val="000000"/>
                          </a:solidFill>
                          <a:effectLst/>
                          <a:latin typeface="+mn-lt"/>
                        </a:rPr>
                        <a:t>92419</a:t>
                      </a:r>
                    </a:p>
                  </a:txBody>
                  <a:tcPr marL="0" marR="0" marT="0" marB="0" anchor="ctr"/>
                </a:tc>
                <a:extLst>
                  <a:ext uri="{0D108BD9-81ED-4DB2-BD59-A6C34878D82A}">
                    <a16:rowId xmlns:a16="http://schemas.microsoft.com/office/drawing/2014/main" val="10019"/>
                  </a:ext>
                </a:extLst>
              </a:tr>
              <a:tr h="217911">
                <a:tc>
                  <a:txBody>
                    <a:bodyPr/>
                    <a:lstStyle/>
                    <a:p>
                      <a:pPr algn="ctr" fontAlgn="ctr"/>
                      <a:r>
                        <a:rPr lang="en-US" sz="900" b="1" i="0" u="none" strike="noStrike" dirty="0">
                          <a:solidFill>
                            <a:srgbClr val="000000"/>
                          </a:solidFill>
                          <a:effectLst/>
                          <a:latin typeface="Calibri"/>
                        </a:rPr>
                        <a:t>56180</a:t>
                      </a:r>
                    </a:p>
                  </a:txBody>
                  <a:tcPr marL="0" marR="0" marT="0" marB="0" anchor="ctr"/>
                </a:tc>
                <a:tc>
                  <a:txBody>
                    <a:bodyPr/>
                    <a:lstStyle/>
                    <a:p>
                      <a:pPr lvl="0" algn="l" fontAlgn="ctr"/>
                      <a:r>
                        <a:rPr lang="en-US" sz="1000" b="1" i="0" u="none" strike="noStrike" dirty="0">
                          <a:solidFill>
                            <a:srgbClr val="000000"/>
                          </a:solidFill>
                          <a:effectLst/>
                          <a:latin typeface="+mn-lt"/>
                        </a:rPr>
                        <a:t> OTHER PURCHASED SERVICES (State Code 500)</a:t>
                      </a:r>
                    </a:p>
                  </a:txBody>
                  <a:tcPr marL="0" marR="0" marT="0" marB="0" anchor="ctr"/>
                </a:tc>
                <a:tc>
                  <a:txBody>
                    <a:bodyPr/>
                    <a:lstStyle/>
                    <a:p>
                      <a:pPr algn="ctr" fontAlgn="ctr"/>
                      <a:r>
                        <a:rPr lang="en-US" sz="900" b="1" i="0" u="none" strike="noStrike" dirty="0">
                          <a:solidFill>
                            <a:srgbClr val="000000"/>
                          </a:solidFill>
                          <a:effectLst/>
                          <a:latin typeface="+mn-lt"/>
                        </a:rPr>
                        <a:t>96224</a:t>
                      </a:r>
                    </a:p>
                  </a:txBody>
                  <a:tcPr marL="0" marR="0" marT="0" marB="0" anchor="ctr"/>
                </a:tc>
                <a:extLst>
                  <a:ext uri="{0D108BD9-81ED-4DB2-BD59-A6C34878D82A}">
                    <a16:rowId xmlns:a16="http://schemas.microsoft.com/office/drawing/2014/main" val="10020"/>
                  </a:ext>
                </a:extLst>
              </a:tr>
              <a:tr h="217911">
                <a:tc>
                  <a:txBody>
                    <a:bodyPr/>
                    <a:lstStyle/>
                    <a:p>
                      <a:pPr algn="ctr" fontAlgn="ctr"/>
                      <a:r>
                        <a:rPr lang="en-US" sz="900" b="1" i="0" u="none" strike="noStrike" dirty="0">
                          <a:solidFill>
                            <a:srgbClr val="000000"/>
                          </a:solidFill>
                          <a:effectLst/>
                          <a:latin typeface="Calibri"/>
                        </a:rPr>
                        <a:t>56180</a:t>
                      </a:r>
                    </a:p>
                  </a:txBody>
                  <a:tcPr marL="0" marR="0" marT="0" marB="0" anchor="ctr"/>
                </a:tc>
                <a:tc>
                  <a:txBody>
                    <a:bodyPr/>
                    <a:lstStyle/>
                    <a:p>
                      <a:pPr lvl="0" algn="l" fontAlgn="ctr"/>
                      <a:r>
                        <a:rPr lang="en-US" sz="1000" b="1" i="0" kern="1200" dirty="0">
                          <a:solidFill>
                            <a:schemeClr val="tx1"/>
                          </a:solidFill>
                          <a:effectLst/>
                          <a:latin typeface="+mn-lt"/>
                          <a:ea typeface="+mn-ea"/>
                          <a:cs typeface="+mn-cs"/>
                        </a:rPr>
                        <a:t> CONCESSIONS, CATERING &amp; VENDING</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i="0" u="none" strike="noStrike" dirty="0">
                          <a:solidFill>
                            <a:srgbClr val="000000"/>
                          </a:solidFill>
                          <a:effectLst/>
                          <a:latin typeface="+mn-lt"/>
                        </a:rPr>
                        <a:t>39402</a:t>
                      </a:r>
                    </a:p>
                  </a:txBody>
                  <a:tcPr marL="0" marR="0" marT="0" marB="0" anchor="ctr"/>
                </a:tc>
                <a:extLst>
                  <a:ext uri="{0D108BD9-81ED-4DB2-BD59-A6C34878D82A}">
                    <a16:rowId xmlns:a16="http://schemas.microsoft.com/office/drawing/2014/main" val="29652177"/>
                  </a:ext>
                </a:extLst>
              </a:tr>
              <a:tr h="217911">
                <a:tc>
                  <a:txBody>
                    <a:bodyPr/>
                    <a:lstStyle/>
                    <a:p>
                      <a:pPr algn="ctr" fontAlgn="ctr"/>
                      <a:r>
                        <a:rPr lang="en-US" sz="900" b="1" u="none" strike="noStrike" dirty="0">
                          <a:effectLst/>
                        </a:rPr>
                        <a:t>56240</a:t>
                      </a:r>
                      <a:endParaRPr lang="en-US" sz="900" b="1" i="0" u="none" strike="noStrike" dirty="0">
                        <a:solidFill>
                          <a:srgbClr val="000000"/>
                        </a:solidFill>
                        <a:effectLst/>
                        <a:latin typeface="Calibri"/>
                      </a:endParaRPr>
                    </a:p>
                  </a:txBody>
                  <a:tcPr marL="0" marR="0" marT="0" marB="0" anchor="ctr"/>
                </a:tc>
                <a:tc>
                  <a:txBody>
                    <a:bodyPr/>
                    <a:lstStyle/>
                    <a:p>
                      <a:pPr lvl="0" algn="l" fontAlgn="ctr"/>
                      <a:r>
                        <a:rPr lang="en-US" sz="1000" b="1" u="none" strike="noStrike" dirty="0">
                          <a:effectLst/>
                          <a:latin typeface="+mn-lt"/>
                        </a:rPr>
                        <a:t> TRANSPORTATION</a:t>
                      </a:r>
                      <a:endParaRPr lang="en-US" sz="1000" b="1" i="0" u="none" strike="noStrike" dirty="0">
                        <a:solidFill>
                          <a:srgbClr val="000000"/>
                        </a:solidFill>
                        <a:effectLst/>
                        <a:latin typeface="+mn-lt"/>
                      </a:endParaRPr>
                    </a:p>
                  </a:txBody>
                  <a:tcPr marL="0" marR="0" marT="0" marB="0" anchor="ctr"/>
                </a:tc>
                <a:tc>
                  <a:txBody>
                    <a:bodyPr/>
                    <a:lstStyle/>
                    <a:p>
                      <a:pPr algn="ctr" fontAlgn="ctr"/>
                      <a:r>
                        <a:rPr lang="en-US" sz="900" b="1" u="none" strike="noStrike" dirty="0">
                          <a:effectLst/>
                          <a:latin typeface="+mn-lt"/>
                        </a:rPr>
                        <a:t>99303</a:t>
                      </a:r>
                      <a:endParaRPr lang="en-US" sz="9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371279082"/>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84294"/>
            <a:ext cx="10058400" cy="2508449"/>
          </a:xfrm>
          <a:solidFill>
            <a:schemeClr val="accent4">
              <a:lumMod val="20000"/>
              <a:lumOff val="80000"/>
            </a:schemeClr>
          </a:solidFill>
        </p:spPr>
        <p:txBody>
          <a:bodyPr>
            <a:normAutofit/>
          </a:bodyPr>
          <a:lstStyle/>
          <a:p>
            <a:r>
              <a:rPr lang="en-US" sz="7400" b="1" dirty="0"/>
              <a:t>Viewing and </a:t>
            </a:r>
            <a:br>
              <a:rPr lang="en-US" sz="7400" b="1" dirty="0"/>
            </a:br>
            <a:r>
              <a:rPr lang="en-US" sz="7400" b="1" dirty="0"/>
              <a:t>Modifying Accounts</a:t>
            </a:r>
          </a:p>
        </p:txBody>
      </p:sp>
      <p:sp>
        <p:nvSpPr>
          <p:cNvPr id="3" name="Text Placeholder 2"/>
          <p:cNvSpPr>
            <a:spLocks noGrp="1"/>
          </p:cNvSpPr>
          <p:nvPr>
            <p:ph type="body" idx="1"/>
          </p:nvPr>
        </p:nvSpPr>
        <p:spPr/>
        <p:txBody>
          <a:bodyPr>
            <a:normAutofit fontScale="85000" lnSpcReduction="20000"/>
          </a:bodyPr>
          <a:lstStyle/>
          <a:p>
            <a:pPr marL="342900" indent="-342900">
              <a:buFont typeface="Arial" panose="020B0604020202020204" pitchFamily="34" charset="0"/>
              <a:buChar char="•"/>
            </a:pPr>
            <a:r>
              <a:rPr lang="en-US" b="1" dirty="0"/>
              <a:t>BUDGET FIELDS: By Object Code [PS anD OTPS]</a:t>
            </a:r>
          </a:p>
          <a:p>
            <a:pPr marL="342900" indent="-342900">
              <a:buFont typeface="Arial" panose="020B0604020202020204" pitchFamily="34" charset="0"/>
              <a:buChar char="•"/>
            </a:pPr>
            <a:r>
              <a:rPr lang="en-US" b="1" dirty="0"/>
              <a:t>BUDGET MODIFICATIONS</a:t>
            </a:r>
          </a:p>
          <a:p>
            <a:pPr marL="342900" indent="-342900">
              <a:buFont typeface="Arial" panose="020B0604020202020204" pitchFamily="34" charset="0"/>
              <a:buChar char="•"/>
            </a:pPr>
            <a:r>
              <a:rPr lang="en-US" b="1" dirty="0"/>
              <a:t>MUNIS: DIRECTIONS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031" y="350122"/>
            <a:ext cx="1836000" cy="1554480"/>
          </a:xfrm>
          <a:prstGeom prst="rect">
            <a:avLst/>
          </a:prstGeom>
        </p:spPr>
      </p:pic>
      <p:sp>
        <p:nvSpPr>
          <p:cNvPr id="9" name="Footer Placeholder 8"/>
          <p:cNvSpPr>
            <a:spLocks noGrp="1"/>
          </p:cNvSpPr>
          <p:nvPr>
            <p:ph type="ftr" sz="quarter" idx="11"/>
          </p:nvPr>
        </p:nvSpPr>
        <p:spPr/>
        <p:txBody>
          <a:bodyPr/>
          <a:lstStyle/>
          <a:p>
            <a:r>
              <a:rPr lang="en-US" dirty="0"/>
              <a:t>Fiscal Management for School Administrators</a:t>
            </a:r>
          </a:p>
        </p:txBody>
      </p:sp>
      <p:sp>
        <p:nvSpPr>
          <p:cNvPr id="10" name="TextBox 9"/>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4" action="ppaction://hlinksldjump"/>
              </a:rPr>
              <a:t>TC</a:t>
            </a:r>
            <a:endParaRPr lang="en-US" sz="1600" b="1" dirty="0">
              <a:solidFill>
                <a:schemeClr val="bg1"/>
              </a:solidFill>
            </a:endParaRPr>
          </a:p>
        </p:txBody>
      </p:sp>
      <p:sp>
        <p:nvSpPr>
          <p:cNvPr id="13" name="Rounded Rectangle 12"/>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4</a:t>
            </a:r>
          </a:p>
        </p:txBody>
      </p:sp>
    </p:spTree>
    <p:extLst>
      <p:ext uri="{BB962C8B-B14F-4D97-AF65-F5344CB8AC3E}">
        <p14:creationId xmlns:p14="http://schemas.microsoft.com/office/powerpoint/2010/main" val="1541656371"/>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790605" y="2304206"/>
            <a:ext cx="1036661" cy="54152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FIELDS</a:t>
            </a:r>
          </a:p>
        </p:txBody>
      </p:sp>
      <p:sp>
        <p:nvSpPr>
          <p:cNvPr id="2" name="Title 1"/>
          <p:cNvSpPr>
            <a:spLocks noGrp="1"/>
          </p:cNvSpPr>
          <p:nvPr>
            <p:ph type="title"/>
          </p:nvPr>
        </p:nvSpPr>
        <p:spPr>
          <a:xfrm>
            <a:off x="1097279" y="270700"/>
            <a:ext cx="10058400" cy="1450757"/>
          </a:xfrm>
          <a:solidFill>
            <a:schemeClr val="accent4">
              <a:lumMod val="20000"/>
              <a:lumOff val="80000"/>
            </a:schemeClr>
          </a:solidFill>
        </p:spPr>
        <p:txBody>
          <a:bodyPr/>
          <a:lstStyle/>
          <a:p>
            <a:r>
              <a:rPr lang="en-US" b="1" dirty="0"/>
              <a:t>MUNIS: Account Set-up</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dirty="0"/>
          </a:p>
        </p:txBody>
      </p:sp>
      <p:sp>
        <p:nvSpPr>
          <p:cNvPr id="5" name="TextBox 4"/>
          <p:cNvSpPr txBox="1"/>
          <p:nvPr/>
        </p:nvSpPr>
        <p:spPr>
          <a:xfrm>
            <a:off x="1221472" y="1804695"/>
            <a:ext cx="886078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a:t>What will you see in MUNIS?</a:t>
            </a:r>
          </a:p>
        </p:txBody>
      </p:sp>
      <p:graphicFrame>
        <p:nvGraphicFramePr>
          <p:cNvPr id="6" name="Table 5"/>
          <p:cNvGraphicFramePr>
            <a:graphicFrameLocks noGrp="1"/>
          </p:cNvGraphicFramePr>
          <p:nvPr>
            <p:extLst>
              <p:ext uri="{D42A27DB-BD31-4B8C-83A1-F6EECF244321}">
                <p14:modId xmlns:p14="http://schemas.microsoft.com/office/powerpoint/2010/main" val="4283821241"/>
              </p:ext>
            </p:extLst>
          </p:nvPr>
        </p:nvGraphicFramePr>
        <p:xfrm>
          <a:off x="1829764" y="2280512"/>
          <a:ext cx="8260440" cy="1566248"/>
        </p:xfrm>
        <a:graphic>
          <a:graphicData uri="http://schemas.openxmlformats.org/drawingml/2006/table">
            <a:tbl>
              <a:tblPr firstRow="1" bandRow="1">
                <a:tableStyleId>{5C22544A-7EE6-4342-B048-85BDC9FD1C3A}</a:tableStyleId>
              </a:tblPr>
              <a:tblGrid>
                <a:gridCol w="1296341">
                  <a:extLst>
                    <a:ext uri="{9D8B030D-6E8A-4147-A177-3AD203B41FA5}">
                      <a16:colId xmlns:a16="http://schemas.microsoft.com/office/drawing/2014/main" val="20000"/>
                    </a:ext>
                  </a:extLst>
                </a:gridCol>
                <a:gridCol w="1296341">
                  <a:extLst>
                    <a:ext uri="{9D8B030D-6E8A-4147-A177-3AD203B41FA5}">
                      <a16:colId xmlns:a16="http://schemas.microsoft.com/office/drawing/2014/main" val="20001"/>
                    </a:ext>
                  </a:extLst>
                </a:gridCol>
                <a:gridCol w="1460336">
                  <a:extLst>
                    <a:ext uri="{9D8B030D-6E8A-4147-A177-3AD203B41FA5}">
                      <a16:colId xmlns:a16="http://schemas.microsoft.com/office/drawing/2014/main" val="20002"/>
                    </a:ext>
                  </a:extLst>
                </a:gridCol>
                <a:gridCol w="1249483">
                  <a:extLst>
                    <a:ext uri="{9D8B030D-6E8A-4147-A177-3AD203B41FA5}">
                      <a16:colId xmlns:a16="http://schemas.microsoft.com/office/drawing/2014/main" val="20003"/>
                    </a:ext>
                  </a:extLst>
                </a:gridCol>
                <a:gridCol w="1409574">
                  <a:extLst>
                    <a:ext uri="{9D8B030D-6E8A-4147-A177-3AD203B41FA5}">
                      <a16:colId xmlns:a16="http://schemas.microsoft.com/office/drawing/2014/main" val="20004"/>
                    </a:ext>
                  </a:extLst>
                </a:gridCol>
                <a:gridCol w="1548365">
                  <a:extLst>
                    <a:ext uri="{9D8B030D-6E8A-4147-A177-3AD203B41FA5}">
                      <a16:colId xmlns:a16="http://schemas.microsoft.com/office/drawing/2014/main" val="20005"/>
                    </a:ext>
                  </a:extLst>
                </a:gridCol>
              </a:tblGrid>
              <a:tr h="610965">
                <a:tc>
                  <a:txBody>
                    <a:bodyPr/>
                    <a:lstStyle/>
                    <a:p>
                      <a:pPr algn="ctr"/>
                      <a:r>
                        <a:rPr lang="en-US" sz="1600" dirty="0"/>
                        <a:t>Object Code</a:t>
                      </a:r>
                    </a:p>
                  </a:txBody>
                  <a:tcPr/>
                </a:tc>
                <a:tc>
                  <a:txBody>
                    <a:bodyPr/>
                    <a:lstStyle/>
                    <a:p>
                      <a:pPr algn="ctr"/>
                      <a:r>
                        <a:rPr lang="en-US" sz="1600" dirty="0"/>
                        <a:t>Budgeted Amount</a:t>
                      </a:r>
                    </a:p>
                  </a:txBody>
                  <a:tcPr/>
                </a:tc>
                <a:tc>
                  <a:txBody>
                    <a:bodyPr/>
                    <a:lstStyle/>
                    <a:p>
                      <a:pPr algn="ctr"/>
                      <a:r>
                        <a:rPr lang="en-US" sz="1600" dirty="0"/>
                        <a:t>Encumbrance</a:t>
                      </a:r>
                    </a:p>
                  </a:txBody>
                  <a:tcPr/>
                </a:tc>
                <a:tc>
                  <a:txBody>
                    <a:bodyPr/>
                    <a:lstStyle/>
                    <a:p>
                      <a:pPr algn="ctr"/>
                      <a:r>
                        <a:rPr lang="en-US" sz="1600" dirty="0"/>
                        <a:t>Expended</a:t>
                      </a:r>
                    </a:p>
                  </a:txBody>
                  <a:tcPr/>
                </a:tc>
                <a:tc>
                  <a:txBody>
                    <a:bodyPr/>
                    <a:lstStyle/>
                    <a:p>
                      <a:pPr algn="ctr"/>
                      <a:r>
                        <a:rPr lang="en-US" sz="1600" dirty="0"/>
                        <a:t>Total Year to Date (YTD)</a:t>
                      </a:r>
                    </a:p>
                  </a:txBody>
                  <a:tcPr/>
                </a:tc>
                <a:tc>
                  <a:txBody>
                    <a:bodyPr/>
                    <a:lstStyle/>
                    <a:p>
                      <a:pPr algn="ctr"/>
                      <a:r>
                        <a:rPr lang="en-US" sz="1600" dirty="0"/>
                        <a:t>Balance</a:t>
                      </a:r>
                    </a:p>
                  </a:txBody>
                  <a:tcPr/>
                </a:tc>
                <a:extLst>
                  <a:ext uri="{0D108BD9-81ED-4DB2-BD59-A6C34878D82A}">
                    <a16:rowId xmlns:a16="http://schemas.microsoft.com/office/drawing/2014/main" val="10000"/>
                  </a:ext>
                </a:extLst>
              </a:tr>
              <a:tr h="579120">
                <a:tc>
                  <a:txBody>
                    <a:bodyPr/>
                    <a:lstStyle/>
                    <a:p>
                      <a:pPr algn="ctr"/>
                      <a:endParaRPr lang="en-US"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dirty="0"/>
                        <a:t>Applies</a:t>
                      </a:r>
                      <a:r>
                        <a:rPr lang="en-US" sz="1600" b="1" i="0" baseline="0" dirty="0"/>
                        <a:t> </a:t>
                      </a:r>
                      <a:r>
                        <a:rPr lang="en-US" sz="1600" b="1" i="0" dirty="0"/>
                        <a:t>to OTPS</a:t>
                      </a:r>
                      <a:r>
                        <a:rPr lang="en-US" sz="1600" b="1" i="0" baseline="0" dirty="0"/>
                        <a:t> only</a:t>
                      </a:r>
                      <a:endParaRPr lang="en-US" sz="1600" b="1" i="0"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76163">
                <a:tc>
                  <a:txBody>
                    <a:bodyPr/>
                    <a:lstStyle/>
                    <a:p>
                      <a:pPr algn="ctr"/>
                      <a:r>
                        <a:rPr lang="en-US" b="1" dirty="0"/>
                        <a:t>54580</a:t>
                      </a:r>
                    </a:p>
                  </a:txBody>
                  <a:tcPr/>
                </a:tc>
                <a:tc>
                  <a:txBody>
                    <a:bodyPr/>
                    <a:lstStyle/>
                    <a:p>
                      <a:pPr algn="ctr"/>
                      <a:r>
                        <a:rPr lang="en-US" dirty="0"/>
                        <a:t>15,000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6,000</a:t>
                      </a:r>
                    </a:p>
                  </a:txBody>
                  <a:tcPr/>
                </a:tc>
                <a:tc>
                  <a:txBody>
                    <a:bodyPr/>
                    <a:lstStyle/>
                    <a:p>
                      <a:pPr algn="ctr"/>
                      <a:r>
                        <a:rPr lang="en-US" dirty="0"/>
                        <a:t>2,500</a:t>
                      </a:r>
                    </a:p>
                  </a:txBody>
                  <a:tcPr/>
                </a:tc>
                <a:tc>
                  <a:txBody>
                    <a:bodyPr/>
                    <a:lstStyle/>
                    <a:p>
                      <a:pPr algn="ctr"/>
                      <a:r>
                        <a:rPr lang="en-US" dirty="0"/>
                        <a:t>8,500</a:t>
                      </a:r>
                    </a:p>
                  </a:txBody>
                  <a:tcPr/>
                </a:tc>
                <a:tc>
                  <a:txBody>
                    <a:bodyPr/>
                    <a:lstStyle/>
                    <a:p>
                      <a:pPr algn="ctr"/>
                      <a:r>
                        <a:rPr lang="en-US" dirty="0"/>
                        <a:t>6,500</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4672502" y="4028287"/>
            <a:ext cx="2245133"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b="1" dirty="0"/>
              <a:t>OTPS: By Object Code</a:t>
            </a:r>
          </a:p>
        </p:txBody>
      </p:sp>
      <p:sp>
        <p:nvSpPr>
          <p:cNvPr id="9" name="Footer Placeholder 8"/>
          <p:cNvSpPr>
            <a:spLocks noGrp="1"/>
          </p:cNvSpPr>
          <p:nvPr>
            <p:ph type="ftr" sz="quarter" idx="11"/>
          </p:nvPr>
        </p:nvSpPr>
        <p:spPr/>
        <p:txBody>
          <a:bodyPr/>
          <a:lstStyle/>
          <a:p>
            <a:r>
              <a:rPr lang="en-US" dirty="0"/>
              <a:t>Fiscal Management for School Administrators</a:t>
            </a:r>
          </a:p>
        </p:txBody>
      </p:sp>
      <p:graphicFrame>
        <p:nvGraphicFramePr>
          <p:cNvPr id="10" name="Table 9"/>
          <p:cNvGraphicFramePr>
            <a:graphicFrameLocks noGrp="1"/>
          </p:cNvGraphicFramePr>
          <p:nvPr>
            <p:extLst>
              <p:ext uri="{D42A27DB-BD31-4B8C-83A1-F6EECF244321}">
                <p14:modId xmlns:p14="http://schemas.microsoft.com/office/powerpoint/2010/main" val="1290635235"/>
              </p:ext>
            </p:extLst>
          </p:nvPr>
        </p:nvGraphicFramePr>
        <p:xfrm>
          <a:off x="1829765" y="4441875"/>
          <a:ext cx="2766090" cy="1748128"/>
        </p:xfrm>
        <a:graphic>
          <a:graphicData uri="http://schemas.openxmlformats.org/drawingml/2006/table">
            <a:tbl>
              <a:tblPr>
                <a:tableStyleId>{5C22544A-7EE6-4342-B048-85BDC9FD1C3A}</a:tableStyleId>
              </a:tblPr>
              <a:tblGrid>
                <a:gridCol w="553415">
                  <a:extLst>
                    <a:ext uri="{9D8B030D-6E8A-4147-A177-3AD203B41FA5}">
                      <a16:colId xmlns:a16="http://schemas.microsoft.com/office/drawing/2014/main" val="20000"/>
                    </a:ext>
                  </a:extLst>
                </a:gridCol>
                <a:gridCol w="2212675">
                  <a:extLst>
                    <a:ext uri="{9D8B030D-6E8A-4147-A177-3AD203B41FA5}">
                      <a16:colId xmlns:a16="http://schemas.microsoft.com/office/drawing/2014/main" val="20001"/>
                    </a:ext>
                  </a:extLst>
                </a:gridCol>
              </a:tblGrid>
              <a:tr h="185653">
                <a:tc>
                  <a:txBody>
                    <a:bodyPr/>
                    <a:lstStyle/>
                    <a:p>
                      <a:pPr algn="l" fontAlgn="b"/>
                      <a:r>
                        <a:rPr lang="en-US" sz="900" b="0" i="0" u="none" strike="noStrike" dirty="0">
                          <a:effectLst/>
                          <a:latin typeface="+mn-lt"/>
                        </a:rPr>
                        <a:t>‘51000</a:t>
                      </a:r>
                    </a:p>
                  </a:txBody>
                  <a:tcPr marL="4763" marR="4763" marT="4763" marB="0" anchor="b"/>
                </a:tc>
                <a:tc>
                  <a:txBody>
                    <a:bodyPr/>
                    <a:lstStyle/>
                    <a:p>
                      <a:pPr algn="l" fontAlgn="b"/>
                      <a:r>
                        <a:rPr lang="en-US" sz="900" b="0" i="0" u="none" strike="noStrike" dirty="0">
                          <a:effectLst/>
                          <a:latin typeface="+mn-lt"/>
                        </a:rPr>
                        <a:t>FULL TIME EARNED PAY </a:t>
                      </a:r>
                    </a:p>
                  </a:txBody>
                  <a:tcPr marL="4763" marR="4763" marT="4763" marB="0" anchor="b"/>
                </a:tc>
                <a:extLst>
                  <a:ext uri="{0D108BD9-81ED-4DB2-BD59-A6C34878D82A}">
                    <a16:rowId xmlns:a16="http://schemas.microsoft.com/office/drawing/2014/main" val="10000"/>
                  </a:ext>
                </a:extLst>
              </a:tr>
              <a:tr h="185653">
                <a:tc>
                  <a:txBody>
                    <a:bodyPr/>
                    <a:lstStyle/>
                    <a:p>
                      <a:pPr algn="l" fontAlgn="b"/>
                      <a:r>
                        <a:rPr lang="en-US" sz="900" b="0" i="0" u="none" strike="noStrike" dirty="0">
                          <a:effectLst/>
                          <a:latin typeface="+mn-lt"/>
                        </a:rPr>
                        <a:t>‘51100</a:t>
                      </a:r>
                    </a:p>
                  </a:txBody>
                  <a:tcPr marL="4763" marR="4763" marT="4763" marB="0" anchor="b"/>
                </a:tc>
                <a:tc>
                  <a:txBody>
                    <a:bodyPr/>
                    <a:lstStyle/>
                    <a:p>
                      <a:pPr algn="l" fontAlgn="b"/>
                      <a:r>
                        <a:rPr lang="en-US" sz="900" b="0" i="0" u="none" strike="noStrike" dirty="0">
                          <a:effectLst/>
                          <a:latin typeface="+mn-lt"/>
                        </a:rPr>
                        <a:t>PART</a:t>
                      </a:r>
                      <a:r>
                        <a:rPr lang="en-US" sz="900" b="0" i="0" u="none" strike="noStrike" baseline="0" dirty="0">
                          <a:effectLst/>
                          <a:latin typeface="+mn-lt"/>
                        </a:rPr>
                        <a:t> TIME EARNED PAY [Hourly or Per Diem]</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1"/>
                  </a:ext>
                </a:extLst>
              </a:tr>
              <a:tr h="185653">
                <a:tc>
                  <a:txBody>
                    <a:bodyPr/>
                    <a:lstStyle/>
                    <a:p>
                      <a:pPr algn="l" fontAlgn="b"/>
                      <a:r>
                        <a:rPr lang="en-US" sz="900" b="0" i="0" u="none" strike="noStrike" dirty="0">
                          <a:effectLst/>
                          <a:latin typeface="+mn-lt"/>
                        </a:rPr>
                        <a:t>‘51108</a:t>
                      </a:r>
                    </a:p>
                  </a:txBody>
                  <a:tcPr marL="4763" marR="4763" marT="4763" marB="0" anchor="b"/>
                </a:tc>
                <a:tc>
                  <a:txBody>
                    <a:bodyPr/>
                    <a:lstStyle/>
                    <a:p>
                      <a:pPr algn="l" fontAlgn="b"/>
                      <a:r>
                        <a:rPr lang="en-US" sz="900" b="0" i="0" u="none" strike="noStrike" dirty="0">
                          <a:effectLst/>
                          <a:latin typeface="+mn-lt"/>
                        </a:rPr>
                        <a:t>OVERTIME Regular (1.5x)</a:t>
                      </a:r>
                    </a:p>
                  </a:txBody>
                  <a:tcPr marL="4763" marR="4763" marT="4763" marB="0" anchor="b"/>
                </a:tc>
                <a:extLst>
                  <a:ext uri="{0D108BD9-81ED-4DB2-BD59-A6C34878D82A}">
                    <a16:rowId xmlns:a16="http://schemas.microsoft.com/office/drawing/2014/main" val="10002"/>
                  </a:ext>
                </a:extLst>
              </a:tr>
              <a:tr h="170167">
                <a:tc>
                  <a:txBody>
                    <a:bodyPr/>
                    <a:lstStyle/>
                    <a:p>
                      <a:pPr algn="l" fontAlgn="b"/>
                      <a:r>
                        <a:rPr lang="en-US" sz="900" b="0" i="0" u="none" strike="noStrike" dirty="0">
                          <a:effectLst/>
                          <a:latin typeface="+mn-lt"/>
                        </a:rPr>
                        <a:t>‘51122</a:t>
                      </a:r>
                    </a:p>
                  </a:txBody>
                  <a:tcPr marL="4763" marR="4763" marT="4763" marB="0" anchor="b"/>
                </a:tc>
                <a:tc>
                  <a:txBody>
                    <a:bodyPr/>
                    <a:lstStyle/>
                    <a:p>
                      <a:pPr algn="l" fontAlgn="b"/>
                      <a:r>
                        <a:rPr lang="en-US" sz="900" b="0" i="0" u="none" strike="noStrike" dirty="0">
                          <a:effectLst/>
                          <a:latin typeface="+mn-lt"/>
                        </a:rPr>
                        <a:t>OVERTIME</a:t>
                      </a:r>
                      <a:r>
                        <a:rPr lang="en-US" sz="900" b="0" i="0" u="none" strike="noStrike" baseline="0" dirty="0">
                          <a:effectLst/>
                          <a:latin typeface="+mn-lt"/>
                        </a:rPr>
                        <a:t> Shift 2 (1.5x)</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3"/>
                  </a:ext>
                </a:extLst>
              </a:tr>
              <a:tr h="170167">
                <a:tc>
                  <a:txBody>
                    <a:bodyPr/>
                    <a:lstStyle/>
                    <a:p>
                      <a:pPr algn="l" fontAlgn="b"/>
                      <a:r>
                        <a:rPr lang="en-US" sz="900" b="0" i="0" u="none" strike="noStrike" dirty="0">
                          <a:effectLst/>
                          <a:latin typeface="+mn-lt"/>
                        </a:rPr>
                        <a:t>‘51400</a:t>
                      </a:r>
                    </a:p>
                  </a:txBody>
                  <a:tcPr marL="4763" marR="4763" marT="4763" marB="0" anchor="b"/>
                </a:tc>
                <a:tc>
                  <a:txBody>
                    <a:bodyPr/>
                    <a:lstStyle/>
                    <a:p>
                      <a:pPr algn="l" fontAlgn="b"/>
                      <a:r>
                        <a:rPr lang="en-US" sz="900" b="0" i="0" u="none" strike="noStrike" dirty="0">
                          <a:effectLst/>
                          <a:latin typeface="+mn-lt"/>
                        </a:rPr>
                        <a:t>STIPENDS (one-time</a:t>
                      </a:r>
                      <a:r>
                        <a:rPr lang="en-US" sz="900" b="0" i="0" u="none" strike="noStrike" baseline="0" dirty="0">
                          <a:effectLst/>
                          <a:latin typeface="+mn-lt"/>
                        </a:rPr>
                        <a:t> payments)</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4"/>
                  </a:ext>
                </a:extLst>
              </a:tr>
              <a:tr h="170167">
                <a:tc>
                  <a:txBody>
                    <a:bodyPr/>
                    <a:lstStyle/>
                    <a:p>
                      <a:pPr algn="l" fontAlgn="b"/>
                      <a:r>
                        <a:rPr lang="en-US" sz="900" u="none" strike="noStrike" dirty="0">
                          <a:effectLst/>
                          <a:latin typeface="+mn-lt"/>
                        </a:rPr>
                        <a:t>'52360</a:t>
                      </a:r>
                      <a:endParaRPr lang="en-US" sz="900" b="0" i="0" u="none" strike="noStrike" dirty="0">
                        <a:effectLst/>
                        <a:latin typeface="+mn-lt"/>
                      </a:endParaRPr>
                    </a:p>
                  </a:txBody>
                  <a:tcPr marL="4763" marR="4763" marT="4763" marB="0" anchor="b"/>
                </a:tc>
                <a:tc>
                  <a:txBody>
                    <a:bodyPr/>
                    <a:lstStyle/>
                    <a:p>
                      <a:pPr algn="l" fontAlgn="b"/>
                      <a:r>
                        <a:rPr lang="en-US" sz="900" u="none" strike="noStrike" dirty="0">
                          <a:effectLst/>
                          <a:latin typeface="+mn-lt"/>
                        </a:rPr>
                        <a:t>MEDICARE</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5"/>
                  </a:ext>
                </a:extLst>
              </a:tr>
              <a:tr h="170167">
                <a:tc>
                  <a:txBody>
                    <a:bodyPr/>
                    <a:lstStyle/>
                    <a:p>
                      <a:pPr algn="l" fontAlgn="b"/>
                      <a:r>
                        <a:rPr lang="en-US" sz="900" u="none" strike="noStrike" dirty="0">
                          <a:effectLst/>
                          <a:latin typeface="+mn-lt"/>
                        </a:rPr>
                        <a:t>'52385</a:t>
                      </a:r>
                      <a:endParaRPr lang="en-US" sz="900" b="0" i="0" u="none" strike="noStrike" dirty="0">
                        <a:effectLst/>
                        <a:latin typeface="+mn-lt"/>
                      </a:endParaRPr>
                    </a:p>
                  </a:txBody>
                  <a:tcPr marL="4763" marR="4763" marT="4763" marB="0" anchor="b"/>
                </a:tc>
                <a:tc>
                  <a:txBody>
                    <a:bodyPr/>
                    <a:lstStyle/>
                    <a:p>
                      <a:pPr algn="l" fontAlgn="b"/>
                      <a:r>
                        <a:rPr lang="en-US" sz="900" u="none" strike="noStrike" dirty="0">
                          <a:effectLst/>
                          <a:latin typeface="+mn-lt"/>
                        </a:rPr>
                        <a:t>SOCIAL SECURITY [not in retirement plan]</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6"/>
                  </a:ext>
                </a:extLst>
              </a:tr>
              <a:tr h="170167">
                <a:tc>
                  <a:txBody>
                    <a:bodyPr/>
                    <a:lstStyle/>
                    <a:p>
                      <a:pPr algn="l" fontAlgn="b"/>
                      <a:r>
                        <a:rPr lang="en-US" sz="900" u="none" strike="noStrike" dirty="0">
                          <a:effectLst/>
                          <a:latin typeface="+mn-lt"/>
                        </a:rPr>
                        <a:t>'52504</a:t>
                      </a:r>
                      <a:endParaRPr lang="en-US" sz="900" b="0" i="0" u="none" strike="noStrike" dirty="0">
                        <a:effectLst/>
                        <a:latin typeface="+mn-lt"/>
                      </a:endParaRPr>
                    </a:p>
                  </a:txBody>
                  <a:tcPr marL="4763" marR="4763" marT="4763" marB="0" anchor="b"/>
                </a:tc>
                <a:tc>
                  <a:txBody>
                    <a:bodyPr/>
                    <a:lstStyle/>
                    <a:p>
                      <a:pPr algn="l" fontAlgn="b"/>
                      <a:r>
                        <a:rPr lang="en-US" sz="900" b="0" i="0" u="none" strike="noStrike" dirty="0">
                          <a:effectLst/>
                          <a:latin typeface="+mn-lt"/>
                        </a:rPr>
                        <a:t>MERF</a:t>
                      </a:r>
                      <a:r>
                        <a:rPr lang="en-US" sz="900" b="0" i="0" u="none" strike="noStrike" baseline="0" dirty="0">
                          <a:effectLst/>
                          <a:latin typeface="+mn-lt"/>
                        </a:rPr>
                        <a:t> [non-certified staff only]</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7"/>
                  </a:ext>
                </a:extLst>
              </a:tr>
              <a:tr h="170167">
                <a:tc>
                  <a:txBody>
                    <a:bodyPr/>
                    <a:lstStyle/>
                    <a:p>
                      <a:pPr algn="l" fontAlgn="b"/>
                      <a:r>
                        <a:rPr lang="en-US" sz="900" u="none" strike="noStrike" dirty="0">
                          <a:effectLst/>
                          <a:latin typeface="+mn-lt"/>
                        </a:rPr>
                        <a:t>'52917</a:t>
                      </a:r>
                      <a:endParaRPr lang="en-US" sz="900" b="0" i="0" u="none" strike="noStrike" dirty="0">
                        <a:effectLst/>
                        <a:latin typeface="+mn-lt"/>
                      </a:endParaRPr>
                    </a:p>
                  </a:txBody>
                  <a:tcPr marL="4763" marR="4763" marT="4763" marB="0" anchor="b"/>
                </a:tc>
                <a:tc>
                  <a:txBody>
                    <a:bodyPr/>
                    <a:lstStyle/>
                    <a:p>
                      <a:pPr algn="l" fontAlgn="b"/>
                      <a:r>
                        <a:rPr lang="en-US" sz="900" u="none" strike="noStrike" dirty="0">
                          <a:effectLst/>
                          <a:latin typeface="+mn-lt"/>
                        </a:rPr>
                        <a:t>HEALTH INSURANCE CITY SHARE</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8"/>
                  </a:ext>
                </a:extLst>
              </a:tr>
              <a:tr h="170167">
                <a:tc>
                  <a:txBody>
                    <a:bodyPr/>
                    <a:lstStyle/>
                    <a:p>
                      <a:pPr algn="l" fontAlgn="b"/>
                      <a:r>
                        <a:rPr lang="en-US" sz="900" u="none" strike="noStrike" dirty="0">
                          <a:effectLst/>
                          <a:latin typeface="+mn-lt"/>
                        </a:rPr>
                        <a:t>‘52919</a:t>
                      </a:r>
                      <a:endParaRPr lang="en-US" sz="900" b="0" i="0" u="none" strike="noStrike" dirty="0">
                        <a:effectLst/>
                        <a:latin typeface="+mn-lt"/>
                      </a:endParaRPr>
                    </a:p>
                  </a:txBody>
                  <a:tcPr marL="4763" marR="4763" marT="4763" marB="0" anchor="b"/>
                </a:tc>
                <a:tc>
                  <a:txBody>
                    <a:bodyPr/>
                    <a:lstStyle/>
                    <a:p>
                      <a:pPr algn="l" fontAlgn="b"/>
                      <a:r>
                        <a:rPr lang="en-US" sz="900" u="none" strike="noStrike" dirty="0">
                          <a:effectLst/>
                          <a:latin typeface="+mn-lt"/>
                        </a:rPr>
                        <a:t>BOE HSA HEALTH CITY SHARE</a:t>
                      </a:r>
                      <a:endParaRPr lang="en-US" sz="900" b="0" i="0" u="none" strike="noStrike" dirty="0">
                        <a:effectLst/>
                        <a:latin typeface="+mn-lt"/>
                      </a:endParaRPr>
                    </a:p>
                  </a:txBody>
                  <a:tcPr marL="4763" marR="4763" marT="4763" marB="0" anchor="b"/>
                </a:tc>
                <a:extLst>
                  <a:ext uri="{0D108BD9-81ED-4DB2-BD59-A6C34878D82A}">
                    <a16:rowId xmlns:a16="http://schemas.microsoft.com/office/drawing/2014/main" val="10009"/>
                  </a:ext>
                </a:extLst>
              </a:tr>
            </a:tbl>
          </a:graphicData>
        </a:graphic>
      </p:graphicFrame>
      <p:sp>
        <p:nvSpPr>
          <p:cNvPr id="11" name="TextBox 10"/>
          <p:cNvSpPr txBox="1"/>
          <p:nvPr/>
        </p:nvSpPr>
        <p:spPr>
          <a:xfrm>
            <a:off x="1829764" y="4039257"/>
            <a:ext cx="2750187"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b="1" dirty="0"/>
              <a:t>PS: By Object Code</a:t>
            </a:r>
          </a:p>
        </p:txBody>
      </p:sp>
      <p:graphicFrame>
        <p:nvGraphicFramePr>
          <p:cNvPr id="12" name="Table 11"/>
          <p:cNvGraphicFramePr>
            <a:graphicFrameLocks noGrp="1"/>
          </p:cNvGraphicFramePr>
          <p:nvPr>
            <p:extLst>
              <p:ext uri="{D42A27DB-BD31-4B8C-83A1-F6EECF244321}">
                <p14:modId xmlns:p14="http://schemas.microsoft.com/office/powerpoint/2010/main" val="3676955626"/>
              </p:ext>
            </p:extLst>
          </p:nvPr>
        </p:nvGraphicFramePr>
        <p:xfrm>
          <a:off x="4672502" y="4438857"/>
          <a:ext cx="2245133" cy="957735"/>
        </p:xfrm>
        <a:graphic>
          <a:graphicData uri="http://schemas.openxmlformats.org/drawingml/2006/table">
            <a:tbl>
              <a:tblPr>
                <a:tableStyleId>{5C22544A-7EE6-4342-B048-85BDC9FD1C3A}</a:tableStyleId>
              </a:tblPr>
              <a:tblGrid>
                <a:gridCol w="618784">
                  <a:extLst>
                    <a:ext uri="{9D8B030D-6E8A-4147-A177-3AD203B41FA5}">
                      <a16:colId xmlns:a16="http://schemas.microsoft.com/office/drawing/2014/main" val="20000"/>
                    </a:ext>
                  </a:extLst>
                </a:gridCol>
                <a:gridCol w="1626349">
                  <a:extLst>
                    <a:ext uri="{9D8B030D-6E8A-4147-A177-3AD203B41FA5}">
                      <a16:colId xmlns:a16="http://schemas.microsoft.com/office/drawing/2014/main" val="20001"/>
                    </a:ext>
                  </a:extLst>
                </a:gridCol>
              </a:tblGrid>
              <a:tr h="191547">
                <a:tc>
                  <a:txBody>
                    <a:bodyPr/>
                    <a:lstStyle/>
                    <a:p>
                      <a:pPr algn="l" fontAlgn="b"/>
                      <a:r>
                        <a:rPr lang="en-US" sz="900" b="1" u="none" strike="noStrike" dirty="0">
                          <a:effectLst/>
                        </a:rPr>
                        <a:t>'54580</a:t>
                      </a:r>
                      <a:endParaRPr lang="en-US" sz="900" b="1" i="0" u="none" strike="noStrike" dirty="0">
                        <a:effectLst/>
                        <a:latin typeface="Arial" panose="020B0604020202020204" pitchFamily="34" charset="0"/>
                      </a:endParaRPr>
                    </a:p>
                  </a:txBody>
                  <a:tcPr marL="4763" marR="4763" marT="4763" marB="0" anchor="b"/>
                </a:tc>
                <a:tc>
                  <a:txBody>
                    <a:bodyPr/>
                    <a:lstStyle/>
                    <a:p>
                      <a:pPr algn="l" fontAlgn="b"/>
                      <a:r>
                        <a:rPr lang="en-US" sz="900" b="1" u="none" strike="noStrike" dirty="0">
                          <a:effectLst/>
                        </a:rPr>
                        <a:t>SCHOOL SUPPLIES</a:t>
                      </a:r>
                      <a:endParaRPr lang="en-US" sz="900" b="1"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0000"/>
                  </a:ext>
                </a:extLst>
              </a:tr>
              <a:tr h="191547">
                <a:tc>
                  <a:txBody>
                    <a:bodyPr/>
                    <a:lstStyle/>
                    <a:p>
                      <a:pPr algn="l" fontAlgn="b"/>
                      <a:r>
                        <a:rPr lang="en-US" sz="900" u="none" strike="noStrike" dirty="0">
                          <a:effectLst/>
                        </a:rPr>
                        <a:t>'54675</a:t>
                      </a:r>
                      <a:endParaRPr lang="en-US" sz="900" b="0" i="0" u="none" strike="noStrike" dirty="0">
                        <a:effectLst/>
                        <a:latin typeface="Arial" panose="020B0604020202020204" pitchFamily="34" charset="0"/>
                      </a:endParaRPr>
                    </a:p>
                  </a:txBody>
                  <a:tcPr marL="4763" marR="4763" marT="4763" marB="0" anchor="b"/>
                </a:tc>
                <a:tc>
                  <a:txBody>
                    <a:bodyPr/>
                    <a:lstStyle/>
                    <a:p>
                      <a:pPr algn="l" fontAlgn="b"/>
                      <a:r>
                        <a:rPr lang="en-US" sz="900" u="none" strike="noStrike" dirty="0">
                          <a:effectLst/>
                        </a:rPr>
                        <a:t>OFFICE SUPPLIES</a:t>
                      </a:r>
                      <a:endParaRPr lang="en-US" sz="9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0001"/>
                  </a:ext>
                </a:extLst>
              </a:tr>
              <a:tr h="191547">
                <a:tc>
                  <a:txBody>
                    <a:bodyPr/>
                    <a:lstStyle/>
                    <a:p>
                      <a:pPr algn="l" fontAlgn="b"/>
                      <a:r>
                        <a:rPr lang="en-US" sz="900" u="none" strike="noStrike" dirty="0">
                          <a:effectLst/>
                        </a:rPr>
                        <a:t>'54725</a:t>
                      </a:r>
                      <a:endParaRPr lang="en-US" sz="900" b="0" i="0" u="none" strike="noStrike" dirty="0">
                        <a:effectLst/>
                        <a:latin typeface="Arial" panose="020B0604020202020204" pitchFamily="34" charset="0"/>
                      </a:endParaRPr>
                    </a:p>
                  </a:txBody>
                  <a:tcPr marL="4763" marR="4763" marT="4763" marB="0" anchor="b"/>
                </a:tc>
                <a:tc>
                  <a:txBody>
                    <a:bodyPr/>
                    <a:lstStyle/>
                    <a:p>
                      <a:pPr algn="l" fontAlgn="b"/>
                      <a:r>
                        <a:rPr lang="en-US" sz="900" u="none" strike="noStrike" dirty="0">
                          <a:effectLst/>
                        </a:rPr>
                        <a:t>POSTAGE</a:t>
                      </a:r>
                      <a:endParaRPr lang="en-US" sz="9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0002"/>
                  </a:ext>
                </a:extLst>
              </a:tr>
              <a:tr h="191547">
                <a:tc>
                  <a:txBody>
                    <a:bodyPr/>
                    <a:lstStyle/>
                    <a:p>
                      <a:pPr algn="l" fontAlgn="b"/>
                      <a:r>
                        <a:rPr lang="en-US" sz="900" u="none" strike="noStrike" dirty="0">
                          <a:effectLst/>
                        </a:rPr>
                        <a:t>'55075</a:t>
                      </a:r>
                      <a:endParaRPr lang="en-US" sz="900" b="0" i="0" u="none" strike="noStrike" dirty="0">
                        <a:effectLst/>
                        <a:latin typeface="Arial" panose="020B0604020202020204" pitchFamily="34" charset="0"/>
                      </a:endParaRPr>
                    </a:p>
                  </a:txBody>
                  <a:tcPr marL="4763" marR="4763" marT="4763" marB="0" anchor="b"/>
                </a:tc>
                <a:tc>
                  <a:txBody>
                    <a:bodyPr/>
                    <a:lstStyle/>
                    <a:p>
                      <a:pPr algn="l" fontAlgn="b"/>
                      <a:r>
                        <a:rPr lang="en-US" sz="900" u="none" strike="noStrike" dirty="0">
                          <a:effectLst/>
                        </a:rPr>
                        <a:t>SCHOOL EQUIPMENT</a:t>
                      </a:r>
                      <a:endParaRPr lang="en-US" sz="9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0003"/>
                  </a:ext>
                </a:extLst>
              </a:tr>
              <a:tr h="191547">
                <a:tc>
                  <a:txBody>
                    <a:bodyPr/>
                    <a:lstStyle/>
                    <a:p>
                      <a:pPr algn="l" fontAlgn="b"/>
                      <a:r>
                        <a:rPr lang="en-US" sz="900" u="none" strike="noStrike" dirty="0">
                          <a:effectLst/>
                        </a:rPr>
                        <a:t>'56240</a:t>
                      </a:r>
                      <a:endParaRPr lang="en-US" sz="900" b="0" i="0" u="none" strike="noStrike" dirty="0">
                        <a:effectLst/>
                        <a:latin typeface="Arial" panose="020B0604020202020204" pitchFamily="34" charset="0"/>
                      </a:endParaRPr>
                    </a:p>
                  </a:txBody>
                  <a:tcPr marL="4763" marR="4763" marT="4763" marB="0" anchor="b"/>
                </a:tc>
                <a:tc>
                  <a:txBody>
                    <a:bodyPr/>
                    <a:lstStyle/>
                    <a:p>
                      <a:pPr algn="l" fontAlgn="b"/>
                      <a:r>
                        <a:rPr lang="en-US" sz="900" u="none" strike="noStrike" dirty="0">
                          <a:effectLst/>
                        </a:rPr>
                        <a:t>TRANSPORTATION SERVICES</a:t>
                      </a:r>
                      <a:endParaRPr lang="en-US" sz="900" b="0" i="0" u="none" strike="noStrike" dirty="0">
                        <a:effectLst/>
                        <a:latin typeface="Arial" panose="020B0604020202020204" pitchFamily="34" charset="0"/>
                      </a:endParaRPr>
                    </a:p>
                  </a:txBody>
                  <a:tcPr marL="4763" marR="4763" marT="4763" marB="0" anchor="b"/>
                </a:tc>
                <a:extLst>
                  <a:ext uri="{0D108BD9-81ED-4DB2-BD59-A6C34878D82A}">
                    <a16:rowId xmlns:a16="http://schemas.microsoft.com/office/drawing/2014/main" val="10004"/>
                  </a:ext>
                </a:extLst>
              </a:tr>
            </a:tbl>
          </a:graphicData>
        </a:graphic>
      </p:graphicFrame>
      <p:sp>
        <p:nvSpPr>
          <p:cNvPr id="13" name="Rectangle 12"/>
          <p:cNvSpPr/>
          <p:nvPr/>
        </p:nvSpPr>
        <p:spPr>
          <a:xfrm>
            <a:off x="425213" y="3426764"/>
            <a:ext cx="1404551" cy="461665"/>
          </a:xfrm>
          <a:prstGeom prst="rect">
            <a:avLst/>
          </a:prstGeom>
          <a:noFill/>
        </p:spPr>
        <p:txBody>
          <a:bodyPr wrap="none" lIns="91440" tIns="45720" rIns="91440" bIns="45720">
            <a:spAutoFit/>
          </a:bodyPr>
          <a:lstStyle/>
          <a:p>
            <a:pPr algn="ctr"/>
            <a:r>
              <a:rPr lang="en-US" sz="2400" b="1" dirty="0">
                <a:ln/>
                <a:solidFill>
                  <a:srgbClr val="00B050"/>
                </a:solidFill>
              </a:rPr>
              <a:t>EX</a:t>
            </a:r>
            <a:r>
              <a:rPr lang="en-US" sz="2400" b="1" cap="none" spc="0" dirty="0">
                <a:ln/>
                <a:solidFill>
                  <a:srgbClr val="00B050"/>
                </a:solidFill>
                <a:effectLst/>
              </a:rPr>
              <a:t>AMPLE</a:t>
            </a:r>
          </a:p>
        </p:txBody>
      </p:sp>
      <p:sp>
        <p:nvSpPr>
          <p:cNvPr id="15" name="Rounded Rectangle 14"/>
          <p:cNvSpPr/>
          <p:nvPr/>
        </p:nvSpPr>
        <p:spPr>
          <a:xfrm>
            <a:off x="9232500" y="4672029"/>
            <a:ext cx="2001658" cy="154589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75000"/>
                  </a:schemeClr>
                </a:solidFill>
              </a:rPr>
              <a:t>“EXPENDED”</a:t>
            </a:r>
          </a:p>
          <a:p>
            <a:pPr algn="ctr"/>
            <a:r>
              <a:rPr lang="en-US" sz="1200" b="1" dirty="0">
                <a:solidFill>
                  <a:schemeClr val="accent2">
                    <a:lumMod val="75000"/>
                  </a:schemeClr>
                </a:solidFill>
              </a:rPr>
              <a:t> Definition:</a:t>
            </a:r>
            <a:endParaRPr lang="en-US" sz="1200" b="1" dirty="0">
              <a:solidFill>
                <a:schemeClr val="tx1"/>
              </a:solidFill>
            </a:endParaRPr>
          </a:p>
          <a:p>
            <a:pPr marL="171450" indent="-171450">
              <a:buFont typeface="Arial" panose="020B0604020202020204" pitchFamily="34" charset="0"/>
              <a:buChar char="•"/>
            </a:pPr>
            <a:r>
              <a:rPr lang="en-US" sz="1200" b="1" dirty="0">
                <a:solidFill>
                  <a:srgbClr val="FF0000"/>
                </a:solidFill>
              </a:rPr>
              <a:t>OTPS:</a:t>
            </a:r>
            <a:r>
              <a:rPr lang="en-US" sz="1200" b="1" dirty="0">
                <a:solidFill>
                  <a:schemeClr val="tx1"/>
                </a:solidFill>
              </a:rPr>
              <a:t> order delivered and the invoice paid.</a:t>
            </a:r>
          </a:p>
          <a:p>
            <a:pPr marL="171450" indent="-171450">
              <a:buFont typeface="Arial" panose="020B0604020202020204" pitchFamily="34" charset="0"/>
              <a:buChar char="•"/>
            </a:pPr>
            <a:r>
              <a:rPr lang="en-US" sz="1200" b="1" dirty="0">
                <a:solidFill>
                  <a:srgbClr val="FF0000"/>
                </a:solidFill>
              </a:rPr>
              <a:t>PS:</a:t>
            </a:r>
            <a:r>
              <a:rPr lang="en-US" sz="1200" b="1" dirty="0">
                <a:solidFill>
                  <a:schemeClr val="tx1"/>
                </a:solidFill>
              </a:rPr>
              <a:t> services received and payroll checks generated (paid by the Payroll Office)</a:t>
            </a:r>
          </a:p>
        </p:txBody>
      </p:sp>
      <p:sp>
        <p:nvSpPr>
          <p:cNvPr id="16" name="Rounded Rectangle 15"/>
          <p:cNvSpPr/>
          <p:nvPr/>
        </p:nvSpPr>
        <p:spPr>
          <a:xfrm>
            <a:off x="7151039" y="4672030"/>
            <a:ext cx="1889594" cy="154589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2">
                    <a:lumMod val="75000"/>
                  </a:schemeClr>
                </a:solidFill>
              </a:rPr>
              <a:t>“</a:t>
            </a:r>
            <a:r>
              <a:rPr lang="en-US" sz="1200" b="1" dirty="0">
                <a:solidFill>
                  <a:schemeClr val="accent2">
                    <a:lumMod val="75000"/>
                  </a:schemeClr>
                </a:solidFill>
              </a:rPr>
              <a:t>ENCUMBERED” </a:t>
            </a:r>
          </a:p>
          <a:p>
            <a:pPr algn="ctr"/>
            <a:r>
              <a:rPr lang="en-US" sz="1200" b="1" dirty="0">
                <a:solidFill>
                  <a:schemeClr val="accent2">
                    <a:lumMod val="75000"/>
                  </a:schemeClr>
                </a:solidFill>
              </a:rPr>
              <a:t>Definition: </a:t>
            </a:r>
          </a:p>
          <a:p>
            <a:pPr algn="ctr"/>
            <a:r>
              <a:rPr lang="en-US" sz="1200" b="1" u="sng" dirty="0">
                <a:solidFill>
                  <a:schemeClr val="tx1"/>
                </a:solidFill>
              </a:rPr>
              <a:t>Applies to </a:t>
            </a:r>
            <a:r>
              <a:rPr lang="en-US" sz="1200" b="1" u="sng" dirty="0">
                <a:solidFill>
                  <a:srgbClr val="FF0000"/>
                </a:solidFill>
              </a:rPr>
              <a:t>OTPS</a:t>
            </a:r>
            <a:r>
              <a:rPr lang="en-US" sz="1200" b="1" u="sng" dirty="0">
                <a:solidFill>
                  <a:schemeClr val="tx1"/>
                </a:solidFill>
              </a:rPr>
              <a:t> only  </a:t>
            </a:r>
            <a:endParaRPr lang="en-US" sz="1200" b="1" u="sng" dirty="0">
              <a:solidFill>
                <a:schemeClr val="accent2">
                  <a:lumMod val="75000"/>
                </a:schemeClr>
              </a:solidFill>
            </a:endParaRPr>
          </a:p>
          <a:p>
            <a:pPr marL="171450" indent="-171450">
              <a:buFont typeface="Arial" panose="020B0604020202020204" pitchFamily="34" charset="0"/>
              <a:buChar char="•"/>
            </a:pPr>
            <a:r>
              <a:rPr lang="en-US" sz="1200" b="1" dirty="0">
                <a:solidFill>
                  <a:schemeClr val="tx1"/>
                </a:solidFill>
              </a:rPr>
              <a:t>Funds have been set aside for (committed to ) a purchase, by processing an order in MUNIS.</a:t>
            </a:r>
          </a:p>
        </p:txBody>
      </p:sp>
      <p:cxnSp>
        <p:nvCxnSpPr>
          <p:cNvPr id="19" name="Straight Arrow Connector 18"/>
          <p:cNvCxnSpPr>
            <a:stCxn id="16" idx="0"/>
          </p:cNvCxnSpPr>
          <p:nvPr/>
        </p:nvCxnSpPr>
        <p:spPr>
          <a:xfrm flipH="1" flipV="1">
            <a:off x="5447930" y="2568336"/>
            <a:ext cx="2647906" cy="2103694"/>
          </a:xfrm>
          <a:prstGeom prst="straightConnector1">
            <a:avLst/>
          </a:prstGeom>
          <a:ln w="28575" cap="rnd">
            <a:solidFill>
              <a:srgbClr val="FF0000"/>
            </a:solidFill>
            <a:prstDash val="sysDot"/>
            <a:beve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0"/>
          </p:cNvCxnSpPr>
          <p:nvPr/>
        </p:nvCxnSpPr>
        <p:spPr>
          <a:xfrm flipH="1" flipV="1">
            <a:off x="6718855" y="2574969"/>
            <a:ext cx="3514474" cy="2097060"/>
          </a:xfrm>
          <a:prstGeom prst="straightConnector1">
            <a:avLst/>
          </a:prstGeom>
          <a:ln w="28575" cap="rnd">
            <a:solidFill>
              <a:srgbClr val="FF0000"/>
            </a:solidFill>
            <a:prstDash val="sysDot"/>
            <a:beve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4596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47" y="238051"/>
            <a:ext cx="10058400" cy="1450757"/>
          </a:xfrm>
          <a:solidFill>
            <a:schemeClr val="accent4">
              <a:lumMod val="20000"/>
              <a:lumOff val="80000"/>
            </a:schemeClr>
          </a:solidFill>
        </p:spPr>
        <p:txBody>
          <a:bodyPr>
            <a:normAutofit/>
          </a:bodyPr>
          <a:lstStyle/>
          <a:p>
            <a:r>
              <a:rPr lang="en-US" sz="4400" b="1" dirty="0"/>
              <a:t>VIEW Accounts:</a:t>
            </a:r>
            <a:br>
              <a:rPr lang="en-US" sz="4400" b="1" dirty="0"/>
            </a:br>
            <a:r>
              <a:rPr lang="en-US" sz="4400" b="1" dirty="0"/>
              <a:t>MUNIS Directions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23</a:t>
            </a:fld>
            <a:endParaRPr lang="en-US" dirty="0"/>
          </a:p>
        </p:txBody>
      </p:sp>
      <p:pic>
        <p:nvPicPr>
          <p:cNvPr id="7" name="Picture 2" descr="C:\Users\Marlene\AppData\Local\Microsoft\Windows\Temporary Internet Files\Content.IE5\GLY9XXSK\MC900434828[1].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703316" y="353622"/>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arlene\AppData\Local\Microsoft\Windows\Temporary Internet Files\Content.IE5\Z18KTOQ0\MC900295342[1].wmf"/>
          <p:cNvPicPr>
            <a:picLocks noChangeAspect="1" noChangeArrowheads="1"/>
          </p:cNvPicPr>
          <p:nvPr/>
        </p:nvPicPr>
        <p:blipFill>
          <a:blip r:embed="rId3" cstate="print"/>
          <a:srcRect/>
          <a:stretch>
            <a:fillRect/>
          </a:stretch>
        </p:blipFill>
        <p:spPr bwMode="auto">
          <a:xfrm>
            <a:off x="9255646" y="3905665"/>
            <a:ext cx="1798141" cy="2011680"/>
          </a:xfrm>
          <a:prstGeom prst="rect">
            <a:avLst/>
          </a:prstGeom>
          <a:noFill/>
        </p:spPr>
      </p:pic>
      <p:sp>
        <p:nvSpPr>
          <p:cNvPr id="10" name="TextBox 9"/>
          <p:cNvSpPr txBox="1"/>
          <p:nvPr/>
        </p:nvSpPr>
        <p:spPr>
          <a:xfrm>
            <a:off x="1162405" y="1871241"/>
            <a:ext cx="7684531"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a:t>MUNIS User: Access the Account</a:t>
            </a:r>
          </a:p>
        </p:txBody>
      </p:sp>
      <p:sp>
        <p:nvSpPr>
          <p:cNvPr id="11" name="TextBox 4"/>
          <p:cNvSpPr txBox="1">
            <a:spLocks noChangeArrowheads="1"/>
          </p:cNvSpPr>
          <p:nvPr/>
        </p:nvSpPr>
        <p:spPr bwMode="auto">
          <a:xfrm>
            <a:off x="1162405" y="2366644"/>
            <a:ext cx="7684531" cy="3670236"/>
          </a:xfrm>
          <a:prstGeom prst="rect">
            <a:avLst/>
          </a:prstGeom>
          <a:ln w="19050">
            <a:headEnd/>
            <a:tailEnd/>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8788" indent="-458788"/>
            <a:r>
              <a:rPr lang="en-US" sz="1600" b="1" dirty="0">
                <a:solidFill>
                  <a:schemeClr val="accent2">
                    <a:lumMod val="75000"/>
                  </a:schemeClr>
                </a:solidFill>
              </a:rPr>
              <a:t>Click on MENU…..</a:t>
            </a:r>
          </a:p>
          <a:p>
            <a:pPr marL="458788" indent="-458788"/>
            <a:r>
              <a:rPr lang="en-US" sz="1600" b="1" dirty="0">
                <a:solidFill>
                  <a:schemeClr val="accent2">
                    <a:lumMod val="75000"/>
                  </a:schemeClr>
                </a:solidFill>
              </a:rPr>
              <a:t>Click on DEPARTMENTAL FUNCTIONS.</a:t>
            </a:r>
          </a:p>
          <a:p>
            <a:pPr marL="458788" indent="-458788"/>
            <a:endParaRPr lang="en-US" sz="1200" b="1" dirty="0">
              <a:solidFill>
                <a:schemeClr val="accent2">
                  <a:lumMod val="75000"/>
                </a:schemeClr>
              </a:solidFill>
            </a:endParaRPr>
          </a:p>
          <a:p>
            <a:pPr marL="342900" indent="-342900">
              <a:buAutoNum type="arabicPeriod"/>
            </a:pPr>
            <a:r>
              <a:rPr lang="en-US" sz="1550" b="1" dirty="0">
                <a:latin typeface="+mn-lt"/>
              </a:rPr>
              <a:t>Select “</a:t>
            </a:r>
            <a:r>
              <a:rPr lang="en-US" sz="1550" b="1" dirty="0">
                <a:solidFill>
                  <a:schemeClr val="accent2">
                    <a:lumMod val="75000"/>
                  </a:schemeClr>
                </a:solidFill>
                <a:latin typeface="+mn-lt"/>
              </a:rPr>
              <a:t>Account Inquiry</a:t>
            </a:r>
            <a:r>
              <a:rPr lang="en-US" sz="1550" b="1" dirty="0">
                <a:latin typeface="+mn-lt"/>
              </a:rPr>
              <a:t>”.</a:t>
            </a:r>
          </a:p>
          <a:p>
            <a:pPr marL="342900" indent="-342900">
              <a:buAutoNum type="arabicPeriod"/>
            </a:pPr>
            <a:r>
              <a:rPr lang="en-US" sz="1550" dirty="0">
                <a:latin typeface="+mn-lt"/>
              </a:rPr>
              <a:t>Click on the </a:t>
            </a:r>
            <a:r>
              <a:rPr lang="en-US" sz="1550" b="1" dirty="0">
                <a:latin typeface="+mn-lt"/>
              </a:rPr>
              <a:t>MAGNIFYING GLASS</a:t>
            </a:r>
            <a:r>
              <a:rPr lang="en-US" sz="1550" dirty="0">
                <a:latin typeface="+mn-lt"/>
              </a:rPr>
              <a:t>.</a:t>
            </a:r>
          </a:p>
          <a:p>
            <a:pPr marL="342900" indent="-342900">
              <a:buAutoNum type="arabicPeriod"/>
            </a:pPr>
            <a:endParaRPr lang="en-US" sz="1550" dirty="0">
              <a:latin typeface="+mn-lt"/>
            </a:endParaRPr>
          </a:p>
          <a:p>
            <a:pPr marL="342900" indent="-342900">
              <a:buAutoNum type="arabicPeriod"/>
            </a:pPr>
            <a:r>
              <a:rPr lang="en-US" sz="1550" dirty="0">
                <a:latin typeface="+mn-lt"/>
              </a:rPr>
              <a:t>For the </a:t>
            </a:r>
            <a:r>
              <a:rPr lang="en-US" sz="1550" b="1" dirty="0">
                <a:latin typeface="+mn-lt"/>
              </a:rPr>
              <a:t>Operating Budget</a:t>
            </a:r>
            <a:r>
              <a:rPr lang="en-US" sz="1550" dirty="0">
                <a:latin typeface="+mn-lt"/>
              </a:rPr>
              <a:t>:</a:t>
            </a:r>
          </a:p>
          <a:p>
            <a:pPr marL="800100" lvl="1" indent="-342900">
              <a:buFont typeface="Wingdings" panose="05000000000000000000" pitchFamily="2" charset="2"/>
              <a:buChar char="Ø"/>
            </a:pPr>
            <a:r>
              <a:rPr lang="en-US" sz="1550" dirty="0">
                <a:latin typeface="+mn-lt"/>
              </a:rPr>
              <a:t>In ORG: Enter 018068 _ _   [8 _ _ = School Code]</a:t>
            </a:r>
          </a:p>
          <a:p>
            <a:pPr marL="342900" indent="-342900">
              <a:buFont typeface="+mj-lt"/>
              <a:buAutoNum type="arabicPeriod"/>
            </a:pPr>
            <a:r>
              <a:rPr lang="en-US" sz="1550" dirty="0">
                <a:latin typeface="+mn-lt"/>
              </a:rPr>
              <a:t>For a </a:t>
            </a:r>
            <a:r>
              <a:rPr lang="en-US" sz="1550" b="1" dirty="0">
                <a:latin typeface="+mn-lt"/>
              </a:rPr>
              <a:t>School-based Grant</a:t>
            </a:r>
            <a:r>
              <a:rPr lang="en-US" sz="1550" dirty="0">
                <a:latin typeface="+mn-lt"/>
              </a:rPr>
              <a:t>:</a:t>
            </a:r>
          </a:p>
          <a:p>
            <a:pPr marL="800100" lvl="1" indent="-342900">
              <a:buFont typeface="Wingdings" panose="05000000000000000000" pitchFamily="2" charset="2"/>
              <a:buChar char="Ø"/>
            </a:pPr>
            <a:r>
              <a:rPr lang="en-US" sz="1550" dirty="0">
                <a:latin typeface="+mn-lt"/>
              </a:rPr>
              <a:t>In Object Code, enter “&gt;52990” [to view all OTPS codes].</a:t>
            </a:r>
          </a:p>
          <a:p>
            <a:pPr marL="800100" lvl="1" indent="-342900">
              <a:buFont typeface="Wingdings" panose="05000000000000000000" pitchFamily="2" charset="2"/>
              <a:buChar char="Ø"/>
            </a:pPr>
            <a:r>
              <a:rPr lang="en-US" sz="1550" dirty="0">
                <a:latin typeface="+mn-lt"/>
              </a:rPr>
              <a:t>In Project Number, enter the grant project number.</a:t>
            </a:r>
          </a:p>
          <a:p>
            <a:pPr marL="342900" indent="-342900">
              <a:buAutoNum type="arabicPeriod"/>
            </a:pPr>
            <a:r>
              <a:rPr lang="en-US" sz="1550" dirty="0">
                <a:latin typeface="+mn-lt"/>
              </a:rPr>
              <a:t>Click on the green check mark.</a:t>
            </a:r>
          </a:p>
          <a:p>
            <a:pPr marL="342900" indent="-342900">
              <a:buAutoNum type="arabicPeriod"/>
            </a:pPr>
            <a:endParaRPr lang="en-US" sz="1550" dirty="0">
              <a:latin typeface="+mn-lt"/>
            </a:endParaRPr>
          </a:p>
          <a:p>
            <a:pPr marL="342900" indent="-342900">
              <a:buAutoNum type="arabicPeriod"/>
            </a:pPr>
            <a:r>
              <a:rPr lang="en-US" sz="1550" dirty="0">
                <a:latin typeface="+mn-lt"/>
              </a:rPr>
              <a:t>In the box in the lower half of the screen, the object code will appear, with balances.  Click the forward arrow to scroll through each object code line</a:t>
            </a:r>
            <a:r>
              <a:rPr lang="en-US" dirty="0">
                <a:latin typeface="+mn-lt"/>
              </a:rPr>
              <a:t>.  </a:t>
            </a:r>
            <a:endParaRPr lang="en-US" dirty="0">
              <a:latin typeface="Lucida Sans Unicode" pitchFamily="34" charset="0"/>
            </a:endParaRPr>
          </a:p>
        </p:txBody>
      </p:sp>
      <p:pic>
        <p:nvPicPr>
          <p:cNvPr id="12" name="Picture 4" descr="C:\Program Files\Microsoft Office\MEDIA\OFFICE14\Bullets\BD21301_.gif"/>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9078" y="5108766"/>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14" name="Flowchart: Magnetic Disk 13"/>
          <p:cNvSpPr/>
          <p:nvPr/>
        </p:nvSpPr>
        <p:spPr>
          <a:xfrm>
            <a:off x="1162405" y="1818004"/>
            <a:ext cx="1097280" cy="548640"/>
          </a:xfrm>
          <a:prstGeom prst="flowChartMagneticDisk">
            <a:avLst/>
          </a:prstGeom>
          <a:solidFill>
            <a:schemeClr val="accent4">
              <a:lumMod val="40000"/>
              <a:lumOff val="60000"/>
            </a:schemeClr>
          </a:solidFill>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hlinkClick r:id="rId5"/>
              </a:rPr>
              <a:t>MUNIS</a:t>
            </a:r>
            <a:endParaRPr lang="en-US" b="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931" y="3251336"/>
            <a:ext cx="552303" cy="548640"/>
          </a:xfrm>
          <a:prstGeom prst="rect">
            <a:avLst/>
          </a:prstGeom>
        </p:spPr>
      </p:pic>
    </p:spTree>
    <p:extLst>
      <p:ext uri="{BB962C8B-B14F-4D97-AF65-F5344CB8AC3E}">
        <p14:creationId xmlns:p14="http://schemas.microsoft.com/office/powerpoint/2010/main" val="32936809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5906"/>
            <a:ext cx="10058400" cy="1450757"/>
          </a:xfrm>
          <a:solidFill>
            <a:schemeClr val="accent4">
              <a:lumMod val="20000"/>
              <a:lumOff val="80000"/>
            </a:schemeClr>
          </a:solidFill>
        </p:spPr>
        <p:txBody>
          <a:bodyPr/>
          <a:lstStyle/>
          <a:p>
            <a:r>
              <a:rPr lang="en-US" b="1" dirty="0"/>
              <a:t>Modifying Accounts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24</a:t>
            </a:fld>
            <a:endParaRPr lang="en-US" dirty="0"/>
          </a:p>
        </p:txBody>
      </p:sp>
      <p:sp>
        <p:nvSpPr>
          <p:cNvPr id="7" name="Content Placeholder 1"/>
          <p:cNvSpPr txBox="1">
            <a:spLocks/>
          </p:cNvSpPr>
          <p:nvPr/>
        </p:nvSpPr>
        <p:spPr>
          <a:xfrm>
            <a:off x="2011364" y="2724444"/>
            <a:ext cx="8362625" cy="3032633"/>
          </a:xfrm>
          <a:prstGeom prst="rect">
            <a:avLst/>
          </a:prstGeom>
          <a:solidFill>
            <a:schemeClr val="accent1">
              <a:lumMod val="20000"/>
              <a:lumOff val="80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600"/>
              </a:spcBef>
              <a:spcAft>
                <a:spcPts val="0"/>
              </a:spcAft>
            </a:pPr>
            <a:r>
              <a:rPr lang="en-US" b="1" dirty="0"/>
              <a:t>Example:</a:t>
            </a:r>
          </a:p>
          <a:p>
            <a:pPr marL="109728" indent="0">
              <a:spcBef>
                <a:spcPts val="600"/>
              </a:spcBef>
              <a:buFont typeface="Calibri" panose="020F0502020204030204" pitchFamily="34" charset="0"/>
              <a:buNone/>
            </a:pPr>
            <a:r>
              <a:rPr lang="en-US" sz="2400" b="1" dirty="0">
                <a:solidFill>
                  <a:schemeClr val="accent1">
                    <a:lumMod val="75000"/>
                  </a:schemeClr>
                </a:solidFill>
              </a:rPr>
              <a:t>   </a:t>
            </a:r>
            <a:r>
              <a:rPr lang="en-US" sz="1800" b="1" dirty="0">
                <a:solidFill>
                  <a:schemeClr val="accent1">
                    <a:lumMod val="75000"/>
                  </a:schemeClr>
                </a:solidFill>
              </a:rPr>
              <a:t>FROM</a:t>
            </a:r>
          </a:p>
          <a:p>
            <a:pPr marL="402336" lvl="1" indent="0">
              <a:buFont typeface="Calibri" panose="020F0502020204030204" pitchFamily="34" charset="0"/>
              <a:buNone/>
            </a:pPr>
            <a:r>
              <a:rPr lang="en-US" sz="1600" b="1" dirty="0">
                <a:solidFill>
                  <a:schemeClr val="bg2">
                    <a:lumMod val="10000"/>
                  </a:schemeClr>
                </a:solidFill>
              </a:rPr>
              <a:t>    Account # 01 806 8</a:t>
            </a:r>
            <a:r>
              <a:rPr lang="en-US" sz="1600" b="1" u="sng" dirty="0">
                <a:solidFill>
                  <a:schemeClr val="bg2">
                    <a:lumMod val="10000"/>
                  </a:schemeClr>
                </a:solidFill>
              </a:rPr>
              <a:t>99</a:t>
            </a:r>
            <a:r>
              <a:rPr lang="en-US" sz="1600" b="1" dirty="0">
                <a:solidFill>
                  <a:schemeClr val="bg2">
                    <a:lumMod val="10000"/>
                  </a:schemeClr>
                </a:solidFill>
              </a:rPr>
              <a:t> 54580</a:t>
            </a:r>
            <a:endParaRPr lang="en-US" sz="1600" b="1" dirty="0">
              <a:solidFill>
                <a:schemeClr val="accent1">
                  <a:lumMod val="75000"/>
                </a:schemeClr>
              </a:solidFill>
            </a:endParaRPr>
          </a:p>
          <a:p>
            <a:pPr marL="576072" lvl="2" indent="0">
              <a:buFont typeface="Calibri" pitchFamily="34" charset="0"/>
              <a:buNone/>
            </a:pPr>
            <a:r>
              <a:rPr lang="en-US" sz="1000" b="1" dirty="0">
                <a:solidFill>
                  <a:schemeClr val="accent1">
                    <a:lumMod val="75000"/>
                  </a:schemeClr>
                </a:solidFill>
              </a:rPr>
              <a:t>Object Code            Description		From			To</a:t>
            </a:r>
          </a:p>
          <a:p>
            <a:pPr lvl="2">
              <a:buFont typeface="Wingdings" pitchFamily="2" charset="2"/>
              <a:buChar char="§"/>
            </a:pPr>
            <a:r>
              <a:rPr lang="en-US" sz="1600" b="1" dirty="0"/>
              <a:t>54580</a:t>
            </a:r>
            <a:r>
              <a:rPr lang="en-US" sz="1600" dirty="0"/>
              <a:t>	School Supplies     	$5,000  			$3,750</a:t>
            </a:r>
          </a:p>
          <a:p>
            <a:pPr marL="393192" lvl="1" indent="0">
              <a:buFont typeface="Calibri" pitchFamily="34" charset="0"/>
              <a:buNone/>
            </a:pPr>
            <a:endParaRPr lang="en-US" sz="800" dirty="0"/>
          </a:p>
          <a:p>
            <a:pPr marL="393192" lvl="1" indent="0">
              <a:buFont typeface="Calibri" pitchFamily="34" charset="0"/>
              <a:buNone/>
            </a:pPr>
            <a:r>
              <a:rPr lang="en-US" b="1" dirty="0">
                <a:solidFill>
                  <a:schemeClr val="accent1">
                    <a:lumMod val="75000"/>
                  </a:schemeClr>
                </a:solidFill>
              </a:rPr>
              <a:t>TO</a:t>
            </a:r>
          </a:p>
          <a:p>
            <a:pPr marL="576072" lvl="2" indent="0">
              <a:buFont typeface="Calibri" pitchFamily="34" charset="0"/>
              <a:buNone/>
            </a:pPr>
            <a:r>
              <a:rPr lang="en-US" sz="1600" b="1" dirty="0">
                <a:solidFill>
                  <a:schemeClr val="bg2">
                    <a:lumMod val="10000"/>
                  </a:schemeClr>
                </a:solidFill>
              </a:rPr>
              <a:t>Account # 01 806 8</a:t>
            </a:r>
            <a:r>
              <a:rPr lang="en-US" sz="1600" b="1" u="sng" dirty="0">
                <a:solidFill>
                  <a:schemeClr val="bg2">
                    <a:lumMod val="10000"/>
                  </a:schemeClr>
                </a:solidFill>
              </a:rPr>
              <a:t>99</a:t>
            </a:r>
            <a:r>
              <a:rPr lang="en-US" sz="1600" b="1" dirty="0">
                <a:solidFill>
                  <a:schemeClr val="bg2">
                    <a:lumMod val="10000"/>
                  </a:schemeClr>
                </a:solidFill>
              </a:rPr>
              <a:t> 54675</a:t>
            </a:r>
            <a:endParaRPr lang="en-US" sz="1600" b="1" dirty="0">
              <a:solidFill>
                <a:schemeClr val="accent1">
                  <a:lumMod val="75000"/>
                </a:schemeClr>
              </a:solidFill>
            </a:endParaRPr>
          </a:p>
          <a:p>
            <a:pPr marL="576072" lvl="2" indent="0">
              <a:buFont typeface="Calibri" pitchFamily="34" charset="0"/>
              <a:buNone/>
            </a:pPr>
            <a:r>
              <a:rPr lang="en-US" sz="1000" b="1" dirty="0">
                <a:solidFill>
                  <a:schemeClr val="accent1">
                    <a:lumMod val="75000"/>
                  </a:schemeClr>
                </a:solidFill>
              </a:rPr>
              <a:t>Object Code	Description	          	From			To     </a:t>
            </a:r>
          </a:p>
          <a:p>
            <a:pPr lvl="2">
              <a:buFont typeface="Wingdings" pitchFamily="2" charset="2"/>
              <a:buChar char="§"/>
            </a:pPr>
            <a:r>
              <a:rPr lang="en-US" sz="1600" b="1" dirty="0"/>
              <a:t>54675</a:t>
            </a:r>
            <a:r>
              <a:rPr lang="en-US" sz="1600" dirty="0"/>
              <a:t>	Office Supplies     	$3,750 			$5,000</a:t>
            </a:r>
          </a:p>
          <a:p>
            <a:pPr marL="393192" lvl="1" indent="0">
              <a:buFont typeface="Calibri" pitchFamily="34" charset="0"/>
              <a:buNone/>
            </a:pPr>
            <a:endParaRPr lang="en-US" dirty="0"/>
          </a:p>
        </p:txBody>
      </p:sp>
      <p:sp>
        <p:nvSpPr>
          <p:cNvPr id="9" name="TextBox 8"/>
          <p:cNvSpPr txBox="1"/>
          <p:nvPr/>
        </p:nvSpPr>
        <p:spPr>
          <a:xfrm>
            <a:off x="6796276" y="3782792"/>
            <a:ext cx="1148219"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chemeClr val="accent1">
                    <a:lumMod val="50000"/>
                  </a:schemeClr>
                </a:solidFill>
              </a:rPr>
              <a:t>- $1,250</a:t>
            </a:r>
          </a:p>
        </p:txBody>
      </p:sp>
      <p:sp>
        <p:nvSpPr>
          <p:cNvPr id="10" name="Curved Left Arrow 9"/>
          <p:cNvSpPr/>
          <p:nvPr/>
        </p:nvSpPr>
        <p:spPr>
          <a:xfrm flipH="1">
            <a:off x="1516312" y="3248952"/>
            <a:ext cx="681168" cy="15860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chemeClr val="tx1"/>
              </a:solidFill>
            </a:endParaRPr>
          </a:p>
        </p:txBody>
      </p:sp>
      <p:sp>
        <p:nvSpPr>
          <p:cNvPr id="11" name="TextBox 10"/>
          <p:cNvSpPr txBox="1"/>
          <p:nvPr/>
        </p:nvSpPr>
        <p:spPr>
          <a:xfrm>
            <a:off x="6767048" y="5127744"/>
            <a:ext cx="1177447"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dirty="0">
                <a:solidFill>
                  <a:schemeClr val="accent1">
                    <a:lumMod val="50000"/>
                  </a:schemeClr>
                </a:solidFill>
              </a:rPr>
              <a:t>+ $1,250</a:t>
            </a:r>
          </a:p>
        </p:txBody>
      </p:sp>
      <p:sp>
        <p:nvSpPr>
          <p:cNvPr id="12" name="TextBox 11"/>
          <p:cNvSpPr txBox="1"/>
          <p:nvPr/>
        </p:nvSpPr>
        <p:spPr>
          <a:xfrm>
            <a:off x="2011364" y="5846624"/>
            <a:ext cx="8362625"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t>The net result of the transfers within the account must be ZERO.</a:t>
            </a:r>
          </a:p>
        </p:txBody>
      </p:sp>
      <p:sp>
        <p:nvSpPr>
          <p:cNvPr id="14" name="Content Placeholder 1"/>
          <p:cNvSpPr txBox="1">
            <a:spLocks/>
          </p:cNvSpPr>
          <p:nvPr/>
        </p:nvSpPr>
        <p:spPr>
          <a:xfrm>
            <a:off x="1249681" y="1741437"/>
            <a:ext cx="10058400" cy="10349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2400" b="1" dirty="0">
                <a:solidFill>
                  <a:schemeClr val="accent2">
                    <a:lumMod val="75000"/>
                  </a:schemeClr>
                </a:solidFill>
              </a:rPr>
              <a:t>BUDGET TRANSFER: </a:t>
            </a:r>
            <a:r>
              <a:rPr lang="en-US" dirty="0"/>
              <a:t>Movement of funds from one object code to another.  </a:t>
            </a:r>
          </a:p>
          <a:p>
            <a:pPr>
              <a:lnSpc>
                <a:spcPct val="100000"/>
              </a:lnSpc>
              <a:spcBef>
                <a:spcPts val="0"/>
              </a:spcBef>
              <a:spcAft>
                <a:spcPts val="0"/>
              </a:spcAft>
            </a:pPr>
            <a:endParaRPr lang="en-US" sz="1400" dirty="0"/>
          </a:p>
          <a:p>
            <a:pPr>
              <a:lnSpc>
                <a:spcPct val="100000"/>
              </a:lnSpc>
              <a:spcBef>
                <a:spcPts val="0"/>
              </a:spcBef>
              <a:spcAft>
                <a:spcPts val="0"/>
              </a:spcAft>
            </a:pPr>
            <a:r>
              <a:rPr lang="en-US" sz="1800" dirty="0">
                <a:solidFill>
                  <a:schemeClr val="accent2">
                    <a:lumMod val="75000"/>
                  </a:schemeClr>
                </a:solidFill>
              </a:rPr>
              <a:t>The school MUNIS user enters the request into MUNIS for approval by the principal on-line.</a:t>
            </a:r>
          </a:p>
          <a:p>
            <a:pPr marL="393192" lvl="1" indent="0">
              <a:buFont typeface="Calibri" pitchFamily="34" charset="0"/>
              <a:buNone/>
            </a:pPr>
            <a:endParaRPr lang="en-US" dirty="0"/>
          </a:p>
        </p:txBody>
      </p:sp>
    </p:spTree>
    <p:extLst>
      <p:ext uri="{BB962C8B-B14F-4D97-AF65-F5344CB8AC3E}">
        <p14:creationId xmlns:p14="http://schemas.microsoft.com/office/powerpoint/2010/main" val="96608851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1949"/>
            <a:ext cx="10058400" cy="1450757"/>
          </a:xfrm>
          <a:solidFill>
            <a:schemeClr val="accent4">
              <a:lumMod val="20000"/>
              <a:lumOff val="80000"/>
            </a:schemeClr>
          </a:solidFill>
        </p:spPr>
        <p:txBody>
          <a:bodyPr/>
          <a:lstStyle/>
          <a:p>
            <a:r>
              <a:rPr lang="en-US" b="1" dirty="0"/>
              <a:t>Budget Transfer: Work Flow</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25</a:t>
            </a:fld>
            <a:endParaRPr lang="en-US" dirty="0"/>
          </a:p>
        </p:txBody>
      </p:sp>
      <p:graphicFrame>
        <p:nvGraphicFramePr>
          <p:cNvPr id="7" name="Diagram 6"/>
          <p:cNvGraphicFramePr/>
          <p:nvPr>
            <p:extLst>
              <p:ext uri="{D42A27DB-BD31-4B8C-83A1-F6EECF244321}">
                <p14:modId xmlns:p14="http://schemas.microsoft.com/office/powerpoint/2010/main" val="2191107697"/>
              </p:ext>
            </p:extLst>
          </p:nvPr>
        </p:nvGraphicFramePr>
        <p:xfrm>
          <a:off x="3002146" y="1740606"/>
          <a:ext cx="704088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4"/>
          <p:cNvSpPr txBox="1">
            <a:spLocks/>
          </p:cNvSpPr>
          <p:nvPr/>
        </p:nvSpPr>
        <p:spPr>
          <a:xfrm>
            <a:off x="9315536" y="7843417"/>
            <a:ext cx="36576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EFE147-2A46-4932-8F00-DC1D0848AA27}" type="slidenum">
              <a:rPr lang="en-US" smtClean="0"/>
              <a:pPr/>
              <a:t>25</a:t>
            </a:fld>
            <a:endParaRPr lang="en-US" dirty="0"/>
          </a:p>
        </p:txBody>
      </p:sp>
      <p:sp>
        <p:nvSpPr>
          <p:cNvPr id="10" name="TextBox 9"/>
          <p:cNvSpPr txBox="1"/>
          <p:nvPr/>
        </p:nvSpPr>
        <p:spPr>
          <a:xfrm>
            <a:off x="744855" y="2841275"/>
            <a:ext cx="1873306" cy="1015663"/>
          </a:xfrm>
          <a:prstGeom prst="rect">
            <a:avLst/>
          </a:prstGeom>
          <a:ln w="38100">
            <a:solidFill>
              <a:schemeClr val="accent1"/>
            </a:solidFill>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lumMod val="75000"/>
                  </a:schemeClr>
                </a:solidFill>
              </a:rPr>
              <a:t>Operating Account: </a:t>
            </a:r>
            <a:r>
              <a:rPr lang="en-US" sz="1600" b="1" dirty="0"/>
              <a:t>RETAIN </a:t>
            </a:r>
          </a:p>
          <a:p>
            <a:r>
              <a:rPr lang="en-US" sz="1400" b="1" dirty="0"/>
              <a:t>Email requests in an Outlook folder.</a:t>
            </a:r>
          </a:p>
        </p:txBody>
      </p:sp>
      <p:sp>
        <p:nvSpPr>
          <p:cNvPr id="11" name="TextBox 10"/>
          <p:cNvSpPr txBox="1"/>
          <p:nvPr/>
        </p:nvSpPr>
        <p:spPr>
          <a:xfrm>
            <a:off x="2333415" y="4349874"/>
            <a:ext cx="2176757" cy="984885"/>
          </a:xfrm>
          <a:prstGeom prst="rect">
            <a:avLst/>
          </a:prstGeom>
          <a:ln w="38100"/>
          <a:scene3d>
            <a:camera prst="orthographicFront"/>
            <a:lightRig rig="threePt" dir="t"/>
          </a:scene3d>
          <a:sp3d>
            <a:bevelT w="114300" prst="artDeco"/>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a:solidFill>
                  <a:schemeClr val="accent2">
                    <a:lumMod val="75000"/>
                  </a:schemeClr>
                </a:solidFill>
              </a:rPr>
              <a:t>Parent Engagement: </a:t>
            </a:r>
          </a:p>
          <a:p>
            <a:r>
              <a:rPr lang="en-US" sz="1400" b="1" dirty="0"/>
              <a:t>Scan in the signed Budget Transfer Request form (PAC/PTSO and Principal)</a:t>
            </a:r>
            <a:endParaRPr lang="en-US" sz="1100" b="1" dirty="0"/>
          </a:p>
        </p:txBody>
      </p:sp>
    </p:spTree>
    <p:extLst>
      <p:ext uri="{BB962C8B-B14F-4D97-AF65-F5344CB8AC3E}">
        <p14:creationId xmlns:p14="http://schemas.microsoft.com/office/powerpoint/2010/main" val="128192333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7024"/>
            <a:ext cx="10058400" cy="1450757"/>
          </a:xfrm>
          <a:solidFill>
            <a:schemeClr val="accent4">
              <a:lumMod val="20000"/>
              <a:lumOff val="80000"/>
            </a:schemeClr>
          </a:solidFill>
        </p:spPr>
        <p:txBody>
          <a:bodyPr/>
          <a:lstStyle/>
          <a:p>
            <a:r>
              <a:rPr lang="en-US" b="1" dirty="0"/>
              <a:t>	Challenge</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26</a:t>
            </a:fld>
            <a:endParaRPr lang="en-US" dirty="0"/>
          </a:p>
        </p:txBody>
      </p:sp>
      <p:sp>
        <p:nvSpPr>
          <p:cNvPr id="6" name="TextBox 5"/>
          <p:cNvSpPr txBox="1"/>
          <p:nvPr/>
        </p:nvSpPr>
        <p:spPr>
          <a:xfrm>
            <a:off x="1225942" y="1804046"/>
            <a:ext cx="8468737"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a:pPr>
            <a:r>
              <a:rPr lang="en-US" sz="1400" b="1" dirty="0"/>
              <a:t>What is the </a:t>
            </a:r>
            <a:r>
              <a:rPr lang="en-US" sz="1400" b="1" i="1" dirty="0">
                <a:solidFill>
                  <a:schemeClr val="accent2">
                    <a:lumMod val="75000"/>
                  </a:schemeClr>
                </a:solidFill>
              </a:rPr>
              <a:t>first priority for </a:t>
            </a:r>
            <a:r>
              <a:rPr lang="en-US" sz="1400" b="1" dirty="0"/>
              <a:t>the Operating Allocation?</a:t>
            </a:r>
          </a:p>
          <a:p>
            <a:pPr marL="800100" lvl="1" indent="-342900">
              <a:buFont typeface="+mj-lt"/>
              <a:buAutoNum type="alphaLcParenR"/>
            </a:pPr>
            <a:r>
              <a:rPr lang="en-US" sz="1400" dirty="0"/>
              <a:t>Part-time personnel services</a:t>
            </a:r>
          </a:p>
          <a:p>
            <a:pPr marL="800100" lvl="1" indent="-342900">
              <a:buFont typeface="+mj-lt"/>
              <a:buAutoNum type="alphaLcParenR"/>
            </a:pPr>
            <a:r>
              <a:rPr lang="en-US" sz="1400" dirty="0"/>
              <a:t>Classroom furniture</a:t>
            </a:r>
          </a:p>
          <a:p>
            <a:pPr marL="800100" lvl="1" indent="-342900">
              <a:buFont typeface="+mj-lt"/>
              <a:buAutoNum type="alphaLcParenR"/>
            </a:pPr>
            <a:r>
              <a:rPr lang="en-US" sz="1400" dirty="0"/>
              <a:t>Basic operating supplies</a:t>
            </a:r>
          </a:p>
        </p:txBody>
      </p:sp>
      <p:sp>
        <p:nvSpPr>
          <p:cNvPr id="9" name="TextBox 8"/>
          <p:cNvSpPr txBox="1"/>
          <p:nvPr/>
        </p:nvSpPr>
        <p:spPr>
          <a:xfrm>
            <a:off x="1225940" y="2846334"/>
            <a:ext cx="8468737" cy="98488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00050" indent="-400050"/>
            <a:r>
              <a:rPr lang="en-US" sz="1400" b="1" dirty="0"/>
              <a:t>(2)</a:t>
            </a:r>
            <a:r>
              <a:rPr lang="en-US" sz="1600" dirty="0"/>
              <a:t>	</a:t>
            </a:r>
            <a:r>
              <a:rPr lang="en-US" sz="1400" b="1" dirty="0"/>
              <a:t>Who is required to sign the School Parent Engagement Budget Plan?</a:t>
            </a:r>
          </a:p>
          <a:p>
            <a:pPr marL="800100" lvl="1" indent="-342900">
              <a:buFont typeface="+mj-lt"/>
              <a:buAutoNum type="alphaLcParenR"/>
            </a:pPr>
            <a:r>
              <a:rPr lang="en-US" sz="1400" dirty="0"/>
              <a:t>Superintendent</a:t>
            </a:r>
          </a:p>
          <a:p>
            <a:pPr marL="800100" lvl="1" indent="-342900">
              <a:buFont typeface="+mj-lt"/>
              <a:buAutoNum type="alphaLcParenR"/>
            </a:pPr>
            <a:r>
              <a:rPr lang="en-US" sz="1400" dirty="0"/>
              <a:t>PAC/PTSO President and Principal</a:t>
            </a:r>
          </a:p>
          <a:p>
            <a:pPr marL="800100" lvl="1" indent="-342900">
              <a:buFont typeface="+mj-lt"/>
              <a:buAutoNum type="alphaLcParenR"/>
            </a:pPr>
            <a:r>
              <a:rPr lang="en-US" sz="1400" dirty="0"/>
              <a:t>PAC/PTSO President and Director, Grants Development and Management</a:t>
            </a:r>
          </a:p>
        </p:txBody>
      </p:sp>
      <p:sp>
        <p:nvSpPr>
          <p:cNvPr id="10" name="TextBox 9"/>
          <p:cNvSpPr txBox="1"/>
          <p:nvPr/>
        </p:nvSpPr>
        <p:spPr>
          <a:xfrm>
            <a:off x="1225939" y="3913776"/>
            <a:ext cx="8468738" cy="98488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a:t>(3)</a:t>
            </a:r>
            <a:r>
              <a:rPr lang="en-US" sz="1600" dirty="0"/>
              <a:t>	</a:t>
            </a:r>
            <a:r>
              <a:rPr lang="en-US" sz="1400" b="1" dirty="0"/>
              <a:t>What is the object code for Instructional Supplies?</a:t>
            </a:r>
          </a:p>
          <a:p>
            <a:pPr marL="800100" lvl="1" indent="-342900">
              <a:buFont typeface="+mj-lt"/>
              <a:buAutoNum type="alphaLcParenR"/>
            </a:pPr>
            <a:r>
              <a:rPr lang="en-US" sz="1400" dirty="0"/>
              <a:t>54725</a:t>
            </a:r>
          </a:p>
          <a:p>
            <a:pPr marL="800100" lvl="1" indent="-342900">
              <a:buFont typeface="+mj-lt"/>
              <a:buAutoNum type="alphaLcParenR"/>
            </a:pPr>
            <a:r>
              <a:rPr lang="en-US" sz="1400" dirty="0"/>
              <a:t>56240</a:t>
            </a:r>
          </a:p>
          <a:p>
            <a:pPr marL="800100" lvl="1" indent="-342900">
              <a:buFont typeface="+mj-lt"/>
              <a:buAutoNum type="alphaLcParenR"/>
            </a:pPr>
            <a:r>
              <a:rPr lang="en-US" sz="1400" dirty="0"/>
              <a:t>54580</a:t>
            </a:r>
          </a:p>
        </p:txBody>
      </p:sp>
      <p:sp>
        <p:nvSpPr>
          <p:cNvPr id="11" name="TextBox 10"/>
          <p:cNvSpPr txBox="1"/>
          <p:nvPr/>
        </p:nvSpPr>
        <p:spPr>
          <a:xfrm>
            <a:off x="1225939" y="4981218"/>
            <a:ext cx="846873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a:t>(4)</a:t>
            </a:r>
            <a:r>
              <a:rPr lang="en-US" sz="1600" dirty="0"/>
              <a:t>	</a:t>
            </a:r>
            <a:r>
              <a:rPr lang="en-US" sz="1400" b="1" dirty="0"/>
              <a:t>What is the Account Code for the Vending Commission Account?</a:t>
            </a:r>
          </a:p>
          <a:p>
            <a:pPr marL="800100" lvl="1" indent="-342900">
              <a:buFont typeface="+mj-lt"/>
              <a:buAutoNum type="alphaLcParenR"/>
            </a:pPr>
            <a:r>
              <a:rPr lang="en-US" sz="1400" dirty="0"/>
              <a:t>02-869-8_ _ - 54580 - 10148</a:t>
            </a:r>
          </a:p>
          <a:p>
            <a:pPr marL="800100" lvl="1" indent="-342900">
              <a:buFont typeface="+mj-lt"/>
              <a:buAutoNum type="alphaLcParenR"/>
            </a:pPr>
            <a:r>
              <a:rPr lang="en-US" sz="1400" dirty="0"/>
              <a:t>01-806-8_ _ </a:t>
            </a:r>
          </a:p>
          <a:p>
            <a:pPr marL="800100" lvl="1" indent="-342900">
              <a:buFont typeface="+mj-lt"/>
              <a:buAutoNum type="alphaLcParenR"/>
            </a:pPr>
            <a:r>
              <a:rPr lang="en-US" sz="1400" dirty="0"/>
              <a:t>02-899-8_ _ - Object Code – 23060</a:t>
            </a:r>
          </a:p>
          <a:p>
            <a:pPr marL="800100" lvl="1" indent="-342900">
              <a:buFont typeface="+mj-lt"/>
              <a:buAutoNum type="alphaLcParenR"/>
            </a:pPr>
            <a:r>
              <a:rPr lang="en-US" sz="1400" dirty="0"/>
              <a:t>02-899-8 _ _ - Object Code - 23021</a:t>
            </a:r>
          </a:p>
        </p:txBody>
      </p:sp>
      <p:sp>
        <p:nvSpPr>
          <p:cNvPr id="12" name="Oval 11"/>
          <p:cNvSpPr/>
          <p:nvPr/>
        </p:nvSpPr>
        <p:spPr>
          <a:xfrm>
            <a:off x="6545556" y="617484"/>
            <a:ext cx="1005840" cy="1005840"/>
          </a:xfrm>
          <a:prstGeom prst="ellipse">
            <a:avLst/>
          </a:prstGeom>
          <a:ln w="28575">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031" y="286602"/>
            <a:ext cx="1245414" cy="1371600"/>
          </a:xfrm>
          <a:prstGeom prst="rect">
            <a:avLst/>
          </a:prstGeom>
        </p:spPr>
      </p:pic>
      <p:sp>
        <p:nvSpPr>
          <p:cNvPr id="13" name="Rectangle 12"/>
          <p:cNvSpPr/>
          <p:nvPr/>
        </p:nvSpPr>
        <p:spPr>
          <a:xfrm>
            <a:off x="4586747" y="764570"/>
            <a:ext cx="162736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QUIZ</a:t>
            </a:r>
          </a:p>
        </p:txBody>
      </p:sp>
      <p:sp>
        <p:nvSpPr>
          <p:cNvPr id="7" name="Rectangle 6"/>
          <p:cNvSpPr/>
          <p:nvPr/>
        </p:nvSpPr>
        <p:spPr>
          <a:xfrm>
            <a:off x="1048632" y="247024"/>
            <a:ext cx="1745158" cy="923330"/>
          </a:xfrm>
          <a:prstGeom prst="rect">
            <a:avLst/>
          </a:prstGeom>
          <a:noFill/>
          <a:scene3d>
            <a:camera prst="isometricOffAxis1Right"/>
            <a:lightRig rig="threePt" dir="t"/>
          </a:scene3d>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Fiscal</a:t>
            </a:r>
          </a:p>
        </p:txBody>
      </p:sp>
    </p:spTree>
    <p:extLst>
      <p:ext uri="{BB962C8B-B14F-4D97-AF65-F5344CB8AC3E}">
        <p14:creationId xmlns:p14="http://schemas.microsoft.com/office/powerpoint/2010/main" val="3654374291"/>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80350"/>
            <a:ext cx="10058400" cy="2500358"/>
          </a:xfrm>
          <a:solidFill>
            <a:schemeClr val="accent4">
              <a:lumMod val="20000"/>
              <a:lumOff val="80000"/>
            </a:schemeClr>
          </a:solidFill>
        </p:spPr>
        <p:txBody>
          <a:bodyPr/>
          <a:lstStyle/>
          <a:p>
            <a:r>
              <a:rPr lang="en-US" b="1" dirty="0"/>
              <a:t>Procurement </a:t>
            </a:r>
            <a:br>
              <a:rPr lang="en-US" b="1" dirty="0"/>
            </a:br>
            <a:r>
              <a:rPr lang="en-US" b="1" dirty="0"/>
              <a:t>Guidelines</a:t>
            </a:r>
          </a:p>
        </p:txBody>
      </p:sp>
      <p:sp>
        <p:nvSpPr>
          <p:cNvPr id="3" name="Text Placeholder 2"/>
          <p:cNvSpPr>
            <a:spLocks noGrp="1"/>
          </p:cNvSpPr>
          <p:nvPr>
            <p:ph type="body" idx="1"/>
          </p:nvPr>
        </p:nvSpPr>
        <p:spPr>
          <a:xfrm>
            <a:off x="1097280" y="4402067"/>
            <a:ext cx="4931286" cy="1537377"/>
          </a:xfrm>
        </p:spPr>
        <p:style>
          <a:lnRef idx="2">
            <a:schemeClr val="accent4"/>
          </a:lnRef>
          <a:fillRef idx="1">
            <a:schemeClr val="lt1"/>
          </a:fillRef>
          <a:effectRef idx="0">
            <a:schemeClr val="accent4"/>
          </a:effectRef>
          <a:fontRef idx="minor">
            <a:schemeClr val="dk1"/>
          </a:fontRef>
        </p:style>
        <p:txBody>
          <a:bodyPr>
            <a:noAutofit/>
          </a:bodyPr>
          <a:lstStyle/>
          <a:p>
            <a:pPr marL="342900" indent="-342900">
              <a:buFont typeface="Arial" panose="020B0604020202020204" pitchFamily="34" charset="0"/>
              <a:buChar char="•"/>
            </a:pPr>
            <a:r>
              <a:rPr lang="en-US" sz="1400" b="1" dirty="0">
                <a:latin typeface="+mn-lt"/>
              </a:rPr>
              <a:t>VENDOR REGISTRATION </a:t>
            </a:r>
          </a:p>
          <a:p>
            <a:pPr marL="342900" indent="-342900">
              <a:buFont typeface="Arial" panose="020B0604020202020204" pitchFamily="34" charset="0"/>
              <a:buChar char="•"/>
            </a:pPr>
            <a:r>
              <a:rPr lang="en-US" sz="1400" b="1" dirty="0">
                <a:latin typeface="+mn-lt"/>
              </a:rPr>
              <a:t>Procurement RULES</a:t>
            </a:r>
          </a:p>
          <a:p>
            <a:pPr marL="342900" indent="-342900">
              <a:buFont typeface="Arial" panose="020B0604020202020204" pitchFamily="34" charset="0"/>
              <a:buChar char="•"/>
            </a:pPr>
            <a:r>
              <a:rPr lang="en-US" sz="1400" b="1" dirty="0">
                <a:latin typeface="+mn-lt"/>
              </a:rPr>
              <a:t>Vendor BackgrouND CHECKS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3071"/>
            <a:ext cx="1725994" cy="1645920"/>
          </a:xfrm>
          <a:prstGeom prst="rect">
            <a:avLst/>
          </a:prstGeom>
        </p:spPr>
      </p:pic>
      <p:sp>
        <p:nvSpPr>
          <p:cNvPr id="9" name="TextBox 8"/>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3" action="ppaction://hlinksldjump"/>
              </a:rPr>
              <a:t>TC</a:t>
            </a:r>
            <a:endParaRPr lang="en-US" sz="1600" b="1" dirty="0">
              <a:solidFill>
                <a:schemeClr val="bg1"/>
              </a:solidFill>
            </a:endParaRPr>
          </a:p>
        </p:txBody>
      </p:sp>
      <p:sp>
        <p:nvSpPr>
          <p:cNvPr id="11" name="Rounded Rectangle 10"/>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5</a:t>
            </a:r>
          </a:p>
        </p:txBody>
      </p:sp>
      <p:sp>
        <p:nvSpPr>
          <p:cNvPr id="12" name="Text Placeholder 2"/>
          <p:cNvSpPr txBox="1">
            <a:spLocks/>
          </p:cNvSpPr>
          <p:nvPr/>
        </p:nvSpPr>
        <p:spPr>
          <a:xfrm>
            <a:off x="6224394" y="4402067"/>
            <a:ext cx="4931286" cy="153737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chorCtr="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1400" b="1" dirty="0">
                <a:latin typeface="+mn-lt"/>
              </a:rPr>
              <a:t>PROHIBITION ON TELEPHONE ORDERS</a:t>
            </a:r>
          </a:p>
          <a:p>
            <a:pPr marL="342900" indent="-342900">
              <a:buFont typeface="Arial" panose="020B0604020202020204" pitchFamily="34" charset="0"/>
              <a:buChar char="•"/>
            </a:pPr>
            <a:r>
              <a:rPr lang="en-US" sz="1400" b="1" dirty="0">
                <a:latin typeface="+mn-lt"/>
              </a:rPr>
              <a:t>PROFEssional/technical Services</a:t>
            </a:r>
          </a:p>
        </p:txBody>
      </p:sp>
    </p:spTree>
    <p:extLst>
      <p:ext uri="{BB962C8B-B14F-4D97-AF65-F5344CB8AC3E}">
        <p14:creationId xmlns:p14="http://schemas.microsoft.com/office/powerpoint/2010/main" val="582376333"/>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8280"/>
            <a:ext cx="10058400" cy="1450757"/>
          </a:xfrm>
          <a:solidFill>
            <a:schemeClr val="accent4">
              <a:lumMod val="20000"/>
              <a:lumOff val="80000"/>
            </a:schemeClr>
          </a:solidFill>
        </p:spPr>
        <p:txBody>
          <a:bodyPr/>
          <a:lstStyle/>
          <a:p>
            <a:r>
              <a:rPr lang="en-US" b="1" dirty="0"/>
              <a:t>NEW Vendors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28</a:t>
            </a:fld>
            <a:endParaRPr lang="en-US" dirty="0"/>
          </a:p>
        </p:txBody>
      </p:sp>
      <p:sp>
        <p:nvSpPr>
          <p:cNvPr id="6" name="TextBox 5"/>
          <p:cNvSpPr txBox="1"/>
          <p:nvPr/>
        </p:nvSpPr>
        <p:spPr>
          <a:xfrm>
            <a:off x="5908883" y="3036849"/>
            <a:ext cx="5246793"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50" dirty="0"/>
              <a:t>In order to </a:t>
            </a:r>
            <a:r>
              <a:rPr lang="en-US" sz="1250" b="1" dirty="0">
                <a:solidFill>
                  <a:schemeClr val="accent2">
                    <a:lumMod val="75000"/>
                  </a:schemeClr>
                </a:solidFill>
              </a:rPr>
              <a:t>register a new vendor</a:t>
            </a:r>
            <a:r>
              <a:rPr lang="en-US" sz="1250" dirty="0"/>
              <a:t>, transmit the following forms, completed, to the Business Office, Angelica Morales: </a:t>
            </a:r>
            <a:r>
              <a:rPr lang="en-US" sz="1250" dirty="0">
                <a:hlinkClick r:id="rId2"/>
              </a:rPr>
              <a:t>amorales@bridgeportedu.net</a:t>
            </a:r>
            <a:r>
              <a:rPr lang="en-US" sz="1250" dirty="0"/>
              <a:t>.</a:t>
            </a:r>
          </a:p>
          <a:p>
            <a:endParaRPr lang="en-US" sz="500" dirty="0"/>
          </a:p>
          <a:p>
            <a:pPr marL="800100" lvl="1" indent="-342900">
              <a:buFont typeface="Wingdings" panose="05000000000000000000" pitchFamily="2" charset="2"/>
              <a:buChar char="q"/>
            </a:pPr>
            <a:r>
              <a:rPr lang="en-US" sz="1300" b="1" dirty="0"/>
              <a:t>W-9</a:t>
            </a:r>
            <a:endParaRPr lang="en-US" sz="1300" dirty="0"/>
          </a:p>
          <a:p>
            <a:pPr marL="1200150" lvl="2" indent="-285750">
              <a:buFont typeface="Wingdings" panose="05000000000000000000" pitchFamily="2" charset="2"/>
              <a:buChar char="v"/>
            </a:pPr>
            <a:r>
              <a:rPr lang="en-US" sz="1400" dirty="0">
                <a:hlinkClick r:id="rId3"/>
              </a:rPr>
              <a:t>W-9 FORM</a:t>
            </a:r>
            <a:r>
              <a:rPr lang="en-US" sz="1300" dirty="0"/>
              <a:t>.</a:t>
            </a:r>
          </a:p>
          <a:p>
            <a:pPr marL="800100" lvl="1" indent="-342900">
              <a:buFont typeface="Wingdings" panose="05000000000000000000" pitchFamily="2" charset="2"/>
              <a:buChar char="q"/>
            </a:pPr>
            <a:r>
              <a:rPr lang="en-US" sz="1300" b="1" dirty="0"/>
              <a:t>W-9A</a:t>
            </a:r>
          </a:p>
          <a:p>
            <a:pPr marL="1257300" lvl="2" indent="-342900">
              <a:buFont typeface="Wingdings" panose="05000000000000000000" pitchFamily="2" charset="2"/>
              <a:buChar char="v"/>
            </a:pPr>
            <a:r>
              <a:rPr lang="en-US" sz="1400" dirty="0">
                <a:hlinkClick r:id="rId4"/>
              </a:rPr>
              <a:t>Vendor Request Form</a:t>
            </a:r>
            <a:r>
              <a:rPr lang="en-US" sz="1300" b="1" dirty="0"/>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8856" y="435018"/>
            <a:ext cx="2288346" cy="1097280"/>
          </a:xfrm>
          <a:prstGeom prst="rect">
            <a:avLst/>
          </a:prstGeom>
        </p:spPr>
      </p:pic>
      <p:sp>
        <p:nvSpPr>
          <p:cNvPr id="8" name="TextBox 7"/>
          <p:cNvSpPr txBox="1"/>
          <p:nvPr/>
        </p:nvSpPr>
        <p:spPr>
          <a:xfrm>
            <a:off x="1281693" y="3036369"/>
            <a:ext cx="4379632" cy="26517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r>
              <a:rPr lang="en-US" sz="1600" b="1" dirty="0">
                <a:solidFill>
                  <a:schemeClr val="accent2">
                    <a:lumMod val="75000"/>
                  </a:schemeClr>
                </a:solidFill>
              </a:rPr>
              <a:t>Click on MENU…..</a:t>
            </a:r>
          </a:p>
          <a:p>
            <a:pPr marL="342900" indent="-342900"/>
            <a:r>
              <a:rPr lang="en-US" sz="1600" b="1" dirty="0">
                <a:solidFill>
                  <a:schemeClr val="accent2">
                    <a:lumMod val="75000"/>
                  </a:schemeClr>
                </a:solidFill>
              </a:rPr>
              <a:t>Click on Departmental Functions…</a:t>
            </a:r>
          </a:p>
          <a:p>
            <a:pPr marL="342900" indent="-342900">
              <a:buAutoNum type="arabicPeriod"/>
            </a:pPr>
            <a:r>
              <a:rPr lang="en-US" sz="1600" b="1" dirty="0"/>
              <a:t>Select “</a:t>
            </a:r>
            <a:r>
              <a:rPr lang="en-US" sz="1600" b="1" dirty="0">
                <a:solidFill>
                  <a:schemeClr val="accent2">
                    <a:lumMod val="75000"/>
                  </a:schemeClr>
                </a:solidFill>
              </a:rPr>
              <a:t>Vendor Inquiry</a:t>
            </a:r>
            <a:r>
              <a:rPr lang="en-US" sz="1600" b="1" dirty="0"/>
              <a:t>”.</a:t>
            </a:r>
          </a:p>
          <a:p>
            <a:pPr marL="342900" indent="-342900">
              <a:buAutoNum type="arabicPeriod"/>
            </a:pPr>
            <a:r>
              <a:rPr lang="en-US" sz="1600" dirty="0"/>
              <a:t>Click on the MAGNIFYING GLASS.</a:t>
            </a:r>
          </a:p>
          <a:p>
            <a:pPr marL="342900" indent="-342900">
              <a:buAutoNum type="arabicPeriod"/>
            </a:pPr>
            <a:endParaRPr lang="en-US" sz="1600" dirty="0"/>
          </a:p>
          <a:p>
            <a:pPr marL="342900" indent="-342900">
              <a:buAutoNum type="arabicPeriod"/>
            </a:pPr>
            <a:r>
              <a:rPr lang="en-US" sz="1400" dirty="0"/>
              <a:t>In the ALPHA box, type the vendor’s name in capital letters followed by an asterisk; e.g., ABCCOMPANY*.</a:t>
            </a:r>
          </a:p>
          <a:p>
            <a:pPr marL="342900" indent="-342900">
              <a:buAutoNum type="arabicPeriod"/>
            </a:pPr>
            <a:r>
              <a:rPr lang="en-US" sz="1400" dirty="0"/>
              <a:t>Click the green check mark.</a:t>
            </a:r>
          </a:p>
          <a:p>
            <a:pPr marL="342900" indent="-342900">
              <a:buAutoNum type="arabicPeriod"/>
            </a:pPr>
            <a:endParaRPr lang="en-US" sz="1400" dirty="0"/>
          </a:p>
          <a:p>
            <a:pPr marL="342900" indent="-342900">
              <a:buAutoNum type="arabicPeriod"/>
            </a:pPr>
            <a:r>
              <a:rPr lang="en-US" sz="1400" dirty="0"/>
              <a:t>If the vendor is registered, the Vendor # will appear above the ALPHA field.</a:t>
            </a:r>
          </a:p>
        </p:txBody>
      </p:sp>
      <p:sp>
        <p:nvSpPr>
          <p:cNvPr id="9" name="TextBox 8"/>
          <p:cNvSpPr txBox="1"/>
          <p:nvPr/>
        </p:nvSpPr>
        <p:spPr>
          <a:xfrm>
            <a:off x="1111548" y="1774281"/>
            <a:ext cx="10029864" cy="391597"/>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700" b="1" dirty="0"/>
              <a:t>A vendor must be registered in the City of Bridgeport purchasing system</a:t>
            </a:r>
            <a:r>
              <a:rPr lang="en-US" sz="1700" dirty="0"/>
              <a:t>.</a:t>
            </a:r>
          </a:p>
        </p:txBody>
      </p:sp>
      <p:sp>
        <p:nvSpPr>
          <p:cNvPr id="11" name="TextBox 10"/>
          <p:cNvSpPr txBox="1"/>
          <p:nvPr/>
        </p:nvSpPr>
        <p:spPr>
          <a:xfrm>
            <a:off x="1281693" y="2670937"/>
            <a:ext cx="4379633"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solidFill>
                  <a:schemeClr val="bg1"/>
                </a:solidFill>
              </a:rPr>
              <a:t>Vendor Inquiry</a:t>
            </a:r>
          </a:p>
        </p:txBody>
      </p:sp>
      <p:sp>
        <p:nvSpPr>
          <p:cNvPr id="12" name="TextBox 11"/>
          <p:cNvSpPr txBox="1"/>
          <p:nvPr/>
        </p:nvSpPr>
        <p:spPr>
          <a:xfrm>
            <a:off x="1281694" y="2231122"/>
            <a:ext cx="4379633" cy="374571"/>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t>To determine if a vendor is registered….</a:t>
            </a:r>
          </a:p>
        </p:txBody>
      </p:sp>
      <p:sp>
        <p:nvSpPr>
          <p:cNvPr id="13" name="TextBox 12"/>
          <p:cNvSpPr txBox="1"/>
          <p:nvPr/>
        </p:nvSpPr>
        <p:spPr>
          <a:xfrm>
            <a:off x="5908883" y="2671416"/>
            <a:ext cx="5246795"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solidFill>
                  <a:schemeClr val="bg1"/>
                </a:solidFill>
              </a:rPr>
              <a:t>Directions for Registration</a:t>
            </a:r>
          </a:p>
        </p:txBody>
      </p:sp>
      <p:sp>
        <p:nvSpPr>
          <p:cNvPr id="14" name="TextBox 13"/>
          <p:cNvSpPr txBox="1"/>
          <p:nvPr/>
        </p:nvSpPr>
        <p:spPr>
          <a:xfrm>
            <a:off x="5908884" y="2231157"/>
            <a:ext cx="5246795" cy="374571"/>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t>To register a new vendor….</a:t>
            </a:r>
          </a:p>
        </p:txBody>
      </p:sp>
      <p:pic>
        <p:nvPicPr>
          <p:cNvPr id="15" name="Picture 4" descr="C:\Program Files\Microsoft Office\MEDIA\OFFICE14\Bullets\BD21301_.gif"/>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0659" y="4862270"/>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1299" y="3765949"/>
            <a:ext cx="552303" cy="548640"/>
          </a:xfrm>
          <a:prstGeom prst="rect">
            <a:avLst/>
          </a:prstGeom>
        </p:spPr>
      </p:pic>
      <p:sp>
        <p:nvSpPr>
          <p:cNvPr id="17" name="Rounded Rectangle 16"/>
          <p:cNvSpPr/>
          <p:nvPr/>
        </p:nvSpPr>
        <p:spPr>
          <a:xfrm>
            <a:off x="2301631" y="5861044"/>
            <a:ext cx="8041249" cy="396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t>NOTE:  An employee, who has received district approval to attend a professional conference,  must be registered as a vendor, in order to receive reimbursement for the approved expenses (i.e., W9, W-9A on file).</a:t>
            </a:r>
          </a:p>
        </p:txBody>
      </p:sp>
      <p:sp>
        <p:nvSpPr>
          <p:cNvPr id="20" name="Block Arc 19"/>
          <p:cNvSpPr/>
          <p:nvPr/>
        </p:nvSpPr>
        <p:spPr>
          <a:xfrm rot="16200000">
            <a:off x="6105773" y="3789843"/>
            <a:ext cx="629139" cy="257910"/>
          </a:xfrm>
          <a:prstGeom prst="blockArc">
            <a:avLst>
              <a:gd name="adj1" fmla="val 10633855"/>
              <a:gd name="adj2" fmla="val 140332"/>
              <a:gd name="adj3" fmla="val 19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Flowchart: Magnetic Disk 9"/>
          <p:cNvSpPr/>
          <p:nvPr/>
        </p:nvSpPr>
        <p:spPr>
          <a:xfrm>
            <a:off x="1281693" y="2605693"/>
            <a:ext cx="1086140" cy="457200"/>
          </a:xfrm>
          <a:prstGeom prst="flowChartMagneticDisk">
            <a:avLst/>
          </a:prstGeom>
          <a:solidFill>
            <a:schemeClr val="accent4">
              <a:lumMod val="40000"/>
              <a:lumOff val="60000"/>
            </a:schemeClr>
          </a:solidFill>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hlinkClick r:id="rId8"/>
              </a:rPr>
              <a:t>MUNIS</a:t>
            </a:r>
            <a:endParaRPr lang="en-US" b="1" dirty="0"/>
          </a:p>
        </p:txBody>
      </p:sp>
      <p:sp>
        <p:nvSpPr>
          <p:cNvPr id="21" name="Rectangle 20"/>
          <p:cNvSpPr/>
          <p:nvPr/>
        </p:nvSpPr>
        <p:spPr>
          <a:xfrm>
            <a:off x="5908883" y="4826355"/>
            <a:ext cx="5246793" cy="86177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250" b="1" dirty="0">
                <a:solidFill>
                  <a:schemeClr val="accent2">
                    <a:lumMod val="75000"/>
                  </a:schemeClr>
                </a:solidFill>
              </a:rPr>
              <a:t>Electronic Fund Transfer (EFT):</a:t>
            </a:r>
          </a:p>
          <a:p>
            <a:r>
              <a:rPr lang="en-US" sz="1250" dirty="0"/>
              <a:t>To enroll in </a:t>
            </a:r>
            <a:r>
              <a:rPr lang="en-US" sz="1250" b="1" dirty="0">
                <a:solidFill>
                  <a:schemeClr val="accent2">
                    <a:lumMod val="75000"/>
                  </a:schemeClr>
                </a:solidFill>
              </a:rPr>
              <a:t>EFT</a:t>
            </a:r>
            <a:r>
              <a:rPr lang="en-US" sz="1250" dirty="0"/>
              <a:t>, a vendor should return the </a:t>
            </a:r>
            <a:r>
              <a:rPr lang="en-US" sz="1250" dirty="0">
                <a:hlinkClick r:id="rId9"/>
              </a:rPr>
              <a:t>EFT form </a:t>
            </a:r>
            <a:r>
              <a:rPr lang="en-US" sz="1250" dirty="0"/>
              <a:t>to the City Treasurer’s Office.   EFT will be effectuated by the Comptroller’s Office </a:t>
            </a:r>
            <a:r>
              <a:rPr lang="en-US" sz="1250" b="1" dirty="0">
                <a:solidFill>
                  <a:schemeClr val="accent2">
                    <a:lumMod val="75000"/>
                  </a:schemeClr>
                </a:solidFill>
              </a:rPr>
              <a:t>after two (2) billing cycles (payments).</a:t>
            </a:r>
          </a:p>
        </p:txBody>
      </p:sp>
    </p:spTree>
    <p:extLst>
      <p:ext uri="{BB962C8B-B14F-4D97-AF65-F5344CB8AC3E}">
        <p14:creationId xmlns:p14="http://schemas.microsoft.com/office/powerpoint/2010/main" val="3688313770"/>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79" y="246143"/>
            <a:ext cx="10041407" cy="1450757"/>
          </a:xfrm>
          <a:solidFill>
            <a:schemeClr val="accent4">
              <a:lumMod val="20000"/>
              <a:lumOff val="80000"/>
            </a:schemeClr>
          </a:solidFill>
        </p:spPr>
        <p:txBody>
          <a:bodyPr/>
          <a:lstStyle/>
          <a:p>
            <a:r>
              <a:rPr lang="en-US" b="1" dirty="0"/>
              <a:t>Procurement Rules</a:t>
            </a:r>
            <a:br>
              <a:rPr lang="en-US" b="1" dirty="0"/>
            </a:br>
            <a:r>
              <a:rPr lang="en-US" sz="2900" b="1" dirty="0">
                <a:solidFill>
                  <a:srgbClr val="FF0000"/>
                </a:solidFill>
              </a:rPr>
              <a:t>City Purchasing Ordinance &amp; Federal Procurement Standards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29</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062945176"/>
              </p:ext>
            </p:extLst>
          </p:nvPr>
        </p:nvGraphicFramePr>
        <p:xfrm>
          <a:off x="1230031" y="1811366"/>
          <a:ext cx="9908656" cy="2126683"/>
        </p:xfrm>
        <a:graphic>
          <a:graphicData uri="http://schemas.openxmlformats.org/drawingml/2006/table">
            <a:tbl>
              <a:tblPr/>
              <a:tblGrid>
                <a:gridCol w="9908656">
                  <a:extLst>
                    <a:ext uri="{9D8B030D-6E8A-4147-A177-3AD203B41FA5}">
                      <a16:colId xmlns:a16="http://schemas.microsoft.com/office/drawing/2014/main" val="20000"/>
                    </a:ext>
                  </a:extLst>
                </a:gridCol>
              </a:tblGrid>
              <a:tr h="2126683">
                <a:tc>
                  <a:txBody>
                    <a:bodyPr/>
                    <a:lstStyle/>
                    <a:p>
                      <a:pPr marL="115888" lvl="1" indent="0">
                        <a:buClr>
                          <a:schemeClr val="accent2">
                            <a:lumMod val="75000"/>
                          </a:schemeClr>
                        </a:buClr>
                        <a:buFont typeface="Arial" panose="020B0604020202020204" pitchFamily="34" charset="0"/>
                        <a:buNone/>
                      </a:pPr>
                      <a:r>
                        <a:rPr lang="en-US" sz="1600" b="1" dirty="0"/>
                        <a:t>Federal law requires that non-federal entities receiving federal funds comply with “2 CFR 200.318 Procurement Standards.”</a:t>
                      </a:r>
                    </a:p>
                    <a:p>
                      <a:pPr marL="115888" lvl="1" indent="0">
                        <a:buClr>
                          <a:schemeClr val="accent2">
                            <a:lumMod val="75000"/>
                          </a:schemeClr>
                        </a:buClr>
                        <a:buFont typeface="Arial" panose="020B0604020202020204" pitchFamily="34" charset="0"/>
                        <a:buNone/>
                      </a:pPr>
                      <a:endParaRPr lang="en-US" sz="1100" b="1" dirty="0"/>
                    </a:p>
                    <a:p>
                      <a:pPr marL="115888" lvl="1" indent="0">
                        <a:buClr>
                          <a:schemeClr val="accent2">
                            <a:lumMod val="75000"/>
                          </a:schemeClr>
                        </a:buClr>
                        <a:buFont typeface="Arial" panose="020B0604020202020204" pitchFamily="34" charset="0"/>
                        <a:buNone/>
                      </a:pPr>
                      <a:r>
                        <a:rPr lang="en-US" sz="1600" b="1" dirty="0"/>
                        <a:t>Every non-federal entity receiving federal awards must have documented procurement procedures that reflect federal law, Uniform Guidance standards, and any state regulations.</a:t>
                      </a:r>
                    </a:p>
                    <a:p>
                      <a:pPr marL="115888" lvl="1" indent="0">
                        <a:buClr>
                          <a:schemeClr val="accent2">
                            <a:lumMod val="75000"/>
                          </a:schemeClr>
                        </a:buClr>
                        <a:buFont typeface="Arial" panose="020B0604020202020204" pitchFamily="34" charset="0"/>
                        <a:buNone/>
                      </a:pPr>
                      <a:endParaRPr lang="en-US" sz="1050" b="1" dirty="0"/>
                    </a:p>
                    <a:p>
                      <a:pPr marL="115888" marR="0" lvl="1" indent="0" algn="l" defTabSz="914400" rtl="0" eaLnBrk="1" fontAlgn="auto" latinLnBrk="0" hangingPunct="1">
                        <a:lnSpc>
                          <a:spcPct val="100000"/>
                        </a:lnSpc>
                        <a:spcBef>
                          <a:spcPts val="0"/>
                        </a:spcBef>
                        <a:spcAft>
                          <a:spcPts val="0"/>
                        </a:spcAft>
                        <a:buClr>
                          <a:schemeClr val="accent2">
                            <a:lumMod val="75000"/>
                          </a:schemeClr>
                        </a:buClr>
                        <a:buSzTx/>
                        <a:buFont typeface="Arial" panose="020B0604020202020204" pitchFamily="34" charset="0"/>
                        <a:buNone/>
                        <a:tabLst/>
                        <a:defRPr/>
                      </a:pPr>
                      <a:r>
                        <a:rPr lang="en-US" sz="1600" b="1" dirty="0">
                          <a:solidFill>
                            <a:srgbClr val="0070C0"/>
                          </a:solidFill>
                        </a:rPr>
                        <a:t>The Bridgeport Board of Education complies with the City of Bridgeport’s Purchasing Ordinance, which is consistent with the Federal Procurement Standards, and can be accessed at the BPS website, Budget/Business Portal.</a:t>
                      </a:r>
                    </a:p>
                  </a:txBody>
                  <a:tcPr>
                    <a:lnL w="12700" cmpd="sng">
                      <a:solidFill>
                        <a:srgbClr val="00B0F0"/>
                      </a:solidFill>
                      <a:prstDash val="solid"/>
                    </a:lnL>
                    <a:lnR w="12700" cmpd="sng">
                      <a:solidFill>
                        <a:srgbClr val="00B0F0"/>
                      </a:solidFill>
                      <a:prstDash val="solid"/>
                    </a:lnR>
                    <a:lnT w="12700" cmpd="sng">
                      <a:solidFill>
                        <a:srgbClr val="00B0F0"/>
                      </a:solidFill>
                      <a:prstDash val="solid"/>
                    </a:lnT>
                    <a:lnB w="12700" cmpd="sng">
                      <a:solidFill>
                        <a:srgbClr val="00B0F0"/>
                      </a:solidFill>
                      <a:prstDash val="solid"/>
                    </a:lnB>
                  </a:tcPr>
                </a:tc>
                <a:extLst>
                  <a:ext uri="{0D108BD9-81ED-4DB2-BD59-A6C34878D82A}">
                    <a16:rowId xmlns:a16="http://schemas.microsoft.com/office/drawing/2014/main" val="10000"/>
                  </a:ext>
                </a:extLst>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259" y="292915"/>
            <a:ext cx="1430528" cy="1005840"/>
          </a:xfrm>
          <a:prstGeom prst="rect">
            <a:avLst/>
          </a:prstGeom>
        </p:spPr>
      </p:pic>
      <p:sp>
        <p:nvSpPr>
          <p:cNvPr id="6" name="Rectangle 5">
            <a:extLst>
              <a:ext uri="{FF2B5EF4-FFF2-40B4-BE49-F238E27FC236}">
                <a16:creationId xmlns:a16="http://schemas.microsoft.com/office/drawing/2014/main" id="{655ABF56-3D71-4817-BB12-FEDB5102789D}"/>
              </a:ext>
            </a:extLst>
          </p:cNvPr>
          <p:cNvSpPr/>
          <p:nvPr/>
        </p:nvSpPr>
        <p:spPr>
          <a:xfrm>
            <a:off x="1097279" y="1754731"/>
            <a:ext cx="67769" cy="2183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AA48A4D-5143-4535-8254-F5778ACDDD9C}"/>
              </a:ext>
            </a:extLst>
          </p:cNvPr>
          <p:cNvSpPr txBox="1"/>
          <p:nvPr/>
        </p:nvSpPr>
        <p:spPr>
          <a:xfrm>
            <a:off x="2186205" y="4098931"/>
            <a:ext cx="8952481" cy="2094190"/>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1600" b="1" i="1" dirty="0"/>
              <a:t>Entities should focus on the most economical solution during the procurement process, and must avoid using federal funds for the acquisition of unnecessary items.</a:t>
            </a:r>
          </a:p>
          <a:p>
            <a:endParaRPr lang="en-US" sz="1050" b="1" i="1" dirty="0"/>
          </a:p>
          <a:p>
            <a:pPr marL="285750" indent="-285750">
              <a:buFont typeface="Arial" panose="020B0604020202020204" pitchFamily="34" charset="0"/>
              <a:buChar char="•"/>
            </a:pPr>
            <a:r>
              <a:rPr lang="en-US" sz="1600" b="1" i="1" dirty="0"/>
              <a:t>No employee or agent of the entity may participate in the selection, award or administration of a contract funded by federal grant dollars if he/she has an actual or apparent conflict of interest.</a:t>
            </a:r>
          </a:p>
          <a:p>
            <a:endParaRPr lang="en-US" sz="1050" b="1" i="1" dirty="0"/>
          </a:p>
          <a:p>
            <a:pPr marL="285750" indent="-285750">
              <a:buFont typeface="Arial" panose="020B0604020202020204" pitchFamily="34" charset="0"/>
              <a:buChar char="•"/>
            </a:pPr>
            <a:r>
              <a:rPr lang="en-US" sz="1600" b="1" i="1" dirty="0"/>
              <a:t>The recipient of a federal award must maintain an appropriate level of oversight to ensure that contractors perform in accordance with the terms of their contract.</a:t>
            </a:r>
          </a:p>
        </p:txBody>
      </p:sp>
      <p:sp>
        <p:nvSpPr>
          <p:cNvPr id="9" name="TextBox 8">
            <a:extLst>
              <a:ext uri="{FF2B5EF4-FFF2-40B4-BE49-F238E27FC236}">
                <a16:creationId xmlns:a16="http://schemas.microsoft.com/office/drawing/2014/main" id="{EBC4B666-E441-4717-BC40-113782766DC7}"/>
              </a:ext>
            </a:extLst>
          </p:cNvPr>
          <p:cNvSpPr txBox="1"/>
          <p:nvPr/>
        </p:nvSpPr>
        <p:spPr>
          <a:xfrm>
            <a:off x="1097279" y="4098931"/>
            <a:ext cx="1035082" cy="830997"/>
          </a:xfrm>
          <a:prstGeom prst="rect">
            <a:avLst/>
          </a:prstGeom>
          <a:noFill/>
          <a:ln w="28575">
            <a:solidFill>
              <a:srgbClr val="FF3300"/>
            </a:solidFill>
          </a:ln>
        </p:spPr>
        <p:txBody>
          <a:bodyPr wrap="square" rtlCol="0">
            <a:spAutoFit/>
          </a:bodyPr>
          <a:lstStyle/>
          <a:p>
            <a:r>
              <a:rPr lang="en-US" sz="1600" b="1" dirty="0">
                <a:solidFill>
                  <a:srgbClr val="FF0000"/>
                </a:solidFill>
              </a:rPr>
              <a:t>Key Federal Standards</a:t>
            </a:r>
          </a:p>
        </p:txBody>
      </p:sp>
    </p:spTree>
    <p:extLst>
      <p:ext uri="{BB962C8B-B14F-4D97-AF65-F5344CB8AC3E}">
        <p14:creationId xmlns:p14="http://schemas.microsoft.com/office/powerpoint/2010/main" val="2379797141"/>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69594"/>
            <a:ext cx="10058400" cy="1450757"/>
          </a:xfrm>
          <a:solidFill>
            <a:schemeClr val="accent4">
              <a:lumMod val="20000"/>
              <a:lumOff val="80000"/>
            </a:schemeClr>
          </a:solidFill>
        </p:spPr>
        <p:txBody>
          <a:bodyPr/>
          <a:lstStyle/>
          <a:p>
            <a:r>
              <a:rPr lang="en-US" b="1" dirty="0"/>
              <a:t>OBJECTIVES</a:t>
            </a:r>
            <a:br>
              <a:rPr lang="en-US" b="1" dirty="0"/>
            </a:br>
            <a:endParaRPr lang="en-US"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
        <p:nvSpPr>
          <p:cNvPr id="7" name="Footer Placeholder 6"/>
          <p:cNvSpPr>
            <a:spLocks noGrp="1"/>
          </p:cNvSpPr>
          <p:nvPr>
            <p:ph type="ftr" sz="quarter" idx="11"/>
          </p:nvPr>
        </p:nvSpPr>
        <p:spPr/>
        <p:txBody>
          <a:bodyPr/>
          <a:lstStyle/>
          <a:p>
            <a:r>
              <a:rPr lang="en-US" dirty="0"/>
              <a:t>Fiscal Management for School Administrators</a:t>
            </a:r>
          </a:p>
        </p:txBody>
      </p:sp>
      <p:graphicFrame>
        <p:nvGraphicFramePr>
          <p:cNvPr id="9" name="Table 8"/>
          <p:cNvGraphicFramePr>
            <a:graphicFrameLocks noGrp="1"/>
          </p:cNvGraphicFramePr>
          <p:nvPr>
            <p:extLst>
              <p:ext uri="{D42A27DB-BD31-4B8C-83A1-F6EECF244321}">
                <p14:modId xmlns:p14="http://schemas.microsoft.com/office/powerpoint/2010/main" val="1650539975"/>
              </p:ext>
            </p:extLst>
          </p:nvPr>
        </p:nvGraphicFramePr>
        <p:xfrm>
          <a:off x="1157571" y="2344617"/>
          <a:ext cx="6634368" cy="3598983"/>
        </p:xfrm>
        <a:graphic>
          <a:graphicData uri="http://schemas.openxmlformats.org/drawingml/2006/table">
            <a:tbl>
              <a:tblPr firstRow="1" bandRow="1">
                <a:tableStyleId>{BC89EF96-8CEA-46FF-86C4-4CE0E7609802}</a:tableStyleId>
              </a:tblPr>
              <a:tblGrid>
                <a:gridCol w="396834">
                  <a:extLst>
                    <a:ext uri="{9D8B030D-6E8A-4147-A177-3AD203B41FA5}">
                      <a16:colId xmlns:a16="http://schemas.microsoft.com/office/drawing/2014/main" val="20000"/>
                    </a:ext>
                  </a:extLst>
                </a:gridCol>
                <a:gridCol w="6237534">
                  <a:extLst>
                    <a:ext uri="{9D8B030D-6E8A-4147-A177-3AD203B41FA5}">
                      <a16:colId xmlns:a16="http://schemas.microsoft.com/office/drawing/2014/main" val="20001"/>
                    </a:ext>
                  </a:extLst>
                </a:gridCol>
              </a:tblGrid>
              <a:tr h="391968">
                <a:tc>
                  <a:txBody>
                    <a:bodyPr/>
                    <a:lstStyle/>
                    <a:p>
                      <a:pPr algn="ctr"/>
                      <a:r>
                        <a:rPr lang="en-US" sz="1800" dirty="0">
                          <a:solidFill>
                            <a:schemeClr val="bg1"/>
                          </a:solidFill>
                        </a:rPr>
                        <a:t>#</a:t>
                      </a:r>
                    </a:p>
                  </a:txBody>
                  <a:tcPr>
                    <a:solidFill>
                      <a:schemeClr val="accent1">
                        <a:lumMod val="75000"/>
                      </a:schemeClr>
                    </a:solidFill>
                  </a:tcPr>
                </a:tc>
                <a:tc>
                  <a:txBody>
                    <a:bodyPr/>
                    <a:lstStyle/>
                    <a:p>
                      <a:r>
                        <a:rPr lang="en-US" sz="1800" dirty="0">
                          <a:solidFill>
                            <a:schemeClr val="bg1"/>
                          </a:solidFill>
                        </a:rPr>
                        <a:t>Objectives</a:t>
                      </a:r>
                      <a:r>
                        <a:rPr lang="en-US" sz="1800" baseline="0" dirty="0">
                          <a:solidFill>
                            <a:schemeClr val="bg1"/>
                          </a:solidFill>
                        </a:rPr>
                        <a:t> </a:t>
                      </a:r>
                      <a:endParaRPr lang="en-US" sz="1800" dirty="0">
                        <a:solidFill>
                          <a:schemeClr val="bg1"/>
                        </a:solidFill>
                      </a:endParaRPr>
                    </a:p>
                  </a:txBody>
                  <a:tcPr>
                    <a:solidFill>
                      <a:schemeClr val="accent1">
                        <a:lumMod val="75000"/>
                      </a:schemeClr>
                    </a:solidFill>
                  </a:tcPr>
                </a:tc>
                <a:extLst>
                  <a:ext uri="{0D108BD9-81ED-4DB2-BD59-A6C34878D82A}">
                    <a16:rowId xmlns:a16="http://schemas.microsoft.com/office/drawing/2014/main" val="10000"/>
                  </a:ext>
                </a:extLst>
              </a:tr>
              <a:tr h="1069005">
                <a:tc>
                  <a:txBody>
                    <a:bodyPr/>
                    <a:lstStyle/>
                    <a:p>
                      <a:pPr algn="ctr"/>
                      <a:r>
                        <a:rPr lang="en-US" sz="1800" b="1" dirty="0"/>
                        <a:t>1</a:t>
                      </a:r>
                    </a:p>
                  </a:txBody>
                  <a:tcPr>
                    <a:solidFill>
                      <a:srgbClr val="00B0F0">
                        <a:alpha val="20000"/>
                      </a:srgbClr>
                    </a:solidFill>
                  </a:tcPr>
                </a:tc>
                <a:tc>
                  <a:txBody>
                    <a:bodyPr/>
                    <a:lstStyle/>
                    <a:p>
                      <a:r>
                        <a:rPr lang="en-US" sz="1800" b="1" dirty="0"/>
                        <a:t>Gain a comprehensive knowledge of school-based budgeting and the proper procedures for procurement of both PS (Personnel</a:t>
                      </a:r>
                      <a:r>
                        <a:rPr lang="en-US" sz="1800" b="1" baseline="0" dirty="0"/>
                        <a:t> Services) and OTPS (Other than Personnel Services)</a:t>
                      </a:r>
                      <a:endParaRPr lang="en-US" sz="1800" b="1" dirty="0"/>
                    </a:p>
                  </a:txBody>
                  <a:tcPr/>
                </a:tc>
                <a:extLst>
                  <a:ext uri="{0D108BD9-81ED-4DB2-BD59-A6C34878D82A}">
                    <a16:rowId xmlns:a16="http://schemas.microsoft.com/office/drawing/2014/main" val="10001"/>
                  </a:ext>
                </a:extLst>
              </a:tr>
              <a:tr h="1069005">
                <a:tc>
                  <a:txBody>
                    <a:bodyPr/>
                    <a:lstStyle/>
                    <a:p>
                      <a:pPr algn="ctr"/>
                      <a:r>
                        <a:rPr lang="en-US" sz="1800" b="1" dirty="0"/>
                        <a:t>2</a:t>
                      </a:r>
                    </a:p>
                  </a:txBody>
                  <a:tcPr/>
                </a:tc>
                <a:tc>
                  <a:txBody>
                    <a:bodyPr/>
                    <a:lstStyle/>
                    <a:p>
                      <a:r>
                        <a:rPr lang="en-US" sz="1800" b="1" dirty="0"/>
                        <a:t>Acquire</a:t>
                      </a:r>
                      <a:r>
                        <a:rPr lang="en-US" sz="1800" b="1" baseline="0" dirty="0"/>
                        <a:t> an understanding of and skill in using the various operational processes in the areas of budget, grants, payroll/benefits, position control, business and transportation.</a:t>
                      </a:r>
                      <a:endParaRPr lang="en-US" sz="1800" b="1" dirty="0"/>
                    </a:p>
                  </a:txBody>
                  <a:tcPr/>
                </a:tc>
                <a:extLst>
                  <a:ext uri="{0D108BD9-81ED-4DB2-BD59-A6C34878D82A}">
                    <a16:rowId xmlns:a16="http://schemas.microsoft.com/office/drawing/2014/main" val="10002"/>
                  </a:ext>
                </a:extLst>
              </a:tr>
              <a:tr h="1069005">
                <a:tc>
                  <a:txBody>
                    <a:bodyPr/>
                    <a:lstStyle/>
                    <a:p>
                      <a:pPr algn="ctr"/>
                      <a:r>
                        <a:rPr lang="en-US" sz="1800" b="1" dirty="0"/>
                        <a:t>3</a:t>
                      </a:r>
                    </a:p>
                  </a:txBody>
                  <a:tcPr/>
                </a:tc>
                <a:tc>
                  <a:txBody>
                    <a:bodyPr/>
                    <a:lstStyle/>
                    <a:p>
                      <a:r>
                        <a:rPr lang="en-US" sz="1800" b="1" dirty="0"/>
                        <a:t>Build capacity to leverage</a:t>
                      </a:r>
                      <a:r>
                        <a:rPr lang="en-US" sz="1800" b="1" baseline="0" dirty="0"/>
                        <a:t> and optimize resources, through systems management and proactive planning focused on timely fiscal decisions aligned to educational priorities.</a:t>
                      </a:r>
                      <a:endParaRPr lang="en-US" sz="1800" b="1" dirty="0"/>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134126" y="1848740"/>
            <a:ext cx="6657813"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Clr>
                <a:schemeClr val="accent2">
                  <a:lumMod val="75000"/>
                </a:schemeClr>
              </a:buClr>
            </a:pPr>
            <a:r>
              <a:rPr lang="en-US" sz="2000" b="1" dirty="0">
                <a:solidFill>
                  <a:schemeClr val="bg1"/>
                </a:solidFill>
              </a:rPr>
              <a:t>FOR SCHOOL ADMINISTRATORS</a:t>
            </a:r>
          </a:p>
        </p:txBody>
      </p:sp>
      <p:graphicFrame>
        <p:nvGraphicFramePr>
          <p:cNvPr id="6" name="Diagram 5"/>
          <p:cNvGraphicFramePr/>
          <p:nvPr>
            <p:extLst>
              <p:ext uri="{D42A27DB-BD31-4B8C-83A1-F6EECF244321}">
                <p14:modId xmlns:p14="http://schemas.microsoft.com/office/powerpoint/2010/main" val="2769450265"/>
              </p:ext>
            </p:extLst>
          </p:nvPr>
        </p:nvGraphicFramePr>
        <p:xfrm>
          <a:off x="8021990" y="2730340"/>
          <a:ext cx="3076133" cy="328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278629557"/>
              </p:ext>
            </p:extLst>
          </p:nvPr>
        </p:nvGraphicFramePr>
        <p:xfrm>
          <a:off x="9192775" y="85970"/>
          <a:ext cx="2103120" cy="2377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8477869"/>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143"/>
            <a:ext cx="4639768" cy="1450757"/>
          </a:xfrm>
          <a:solidFill>
            <a:schemeClr val="accent4">
              <a:lumMod val="20000"/>
              <a:lumOff val="80000"/>
            </a:schemeClr>
          </a:solidFill>
        </p:spPr>
        <p:txBody>
          <a:bodyPr/>
          <a:lstStyle/>
          <a:p>
            <a:r>
              <a:rPr lang="en-US" b="1" dirty="0"/>
              <a:t>Procurement </a:t>
            </a:r>
            <a:br>
              <a:rPr lang="en-US" b="1" dirty="0"/>
            </a:br>
            <a:r>
              <a:rPr lang="en-US" b="1" dirty="0"/>
              <a:t>Rules – Part 1</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30</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935879005"/>
              </p:ext>
            </p:extLst>
          </p:nvPr>
        </p:nvGraphicFramePr>
        <p:xfrm>
          <a:off x="1152314" y="1833040"/>
          <a:ext cx="208280" cy="3412728"/>
        </p:xfrm>
        <a:graphic>
          <a:graphicData uri="http://schemas.openxmlformats.org/drawingml/2006/table">
            <a:tbl>
              <a:tblPr/>
              <a:tblGrid>
                <a:gridCol w="208280">
                  <a:extLst>
                    <a:ext uri="{9D8B030D-6E8A-4147-A177-3AD203B41FA5}">
                      <a16:colId xmlns:a16="http://schemas.microsoft.com/office/drawing/2014/main" val="20000"/>
                    </a:ext>
                  </a:extLst>
                </a:gridCol>
              </a:tblGrid>
              <a:tr h="3412728">
                <a:tc>
                  <a:txBody>
                    <a:bodyPr/>
                    <a:lstStyle/>
                    <a:p>
                      <a:endParaRPr lang="en-US" dirty="0"/>
                    </a:p>
                  </a:txBody>
                  <a:tcPr>
                    <a:lnL w="38100" cmpd="sng">
                      <a:solidFill>
                        <a:srgbClr val="00B0F0"/>
                      </a:solidFill>
                      <a:prstDash val="solid"/>
                    </a:lnL>
                    <a:lnR w="38100" cmpd="sng">
                      <a:solidFill>
                        <a:srgbClr val="00B0F0"/>
                      </a:solidFill>
                      <a:prstDash val="solid"/>
                    </a:lnR>
                    <a:lnT w="38100" cmpd="sng">
                      <a:solidFill>
                        <a:srgbClr val="00B0F0"/>
                      </a:solidFill>
                      <a:prstDash val="solid"/>
                    </a:lnT>
                    <a:lnB w="38100" cmpd="sng">
                      <a:solidFill>
                        <a:srgbClr val="00B0F0"/>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1" name="Rounded Rectangle 10"/>
          <p:cNvSpPr/>
          <p:nvPr/>
        </p:nvSpPr>
        <p:spPr>
          <a:xfrm>
            <a:off x="1464366" y="2121567"/>
            <a:ext cx="3815369" cy="278204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u="sng" dirty="0"/>
              <a:t>VENDOR QUOTATIONS</a:t>
            </a:r>
          </a:p>
          <a:p>
            <a:endParaRPr lang="en-US" sz="1500" b="1" dirty="0"/>
          </a:p>
          <a:p>
            <a:r>
              <a:rPr lang="en-US" sz="1500" b="1" dirty="0"/>
              <a:t>All vendor quotations should include:</a:t>
            </a:r>
          </a:p>
          <a:p>
            <a:pPr marL="285750" indent="-285750">
              <a:buFont typeface="Arial" panose="020B0604020202020204" pitchFamily="34" charset="0"/>
              <a:buChar char="•"/>
            </a:pPr>
            <a:r>
              <a:rPr lang="en-US" sz="1500" b="1" dirty="0"/>
              <a:t>name of the vendor,</a:t>
            </a:r>
          </a:p>
          <a:p>
            <a:pPr marL="285750" indent="-285750">
              <a:buFont typeface="Arial" panose="020B0604020202020204" pitchFamily="34" charset="0"/>
              <a:buChar char="•"/>
            </a:pPr>
            <a:r>
              <a:rPr lang="en-US" sz="1500" b="1" dirty="0"/>
              <a:t>item descriptions, </a:t>
            </a:r>
          </a:p>
          <a:p>
            <a:pPr marL="285750" indent="-285750">
              <a:buFont typeface="Arial" panose="020B0604020202020204" pitchFamily="34" charset="0"/>
              <a:buChar char="•"/>
            </a:pPr>
            <a:r>
              <a:rPr lang="en-US" sz="1500" b="1" dirty="0"/>
              <a:t>quantities, </a:t>
            </a:r>
          </a:p>
          <a:p>
            <a:pPr marL="285750" indent="-285750">
              <a:buFont typeface="Arial" panose="020B0604020202020204" pitchFamily="34" charset="0"/>
              <a:buChar char="•"/>
            </a:pPr>
            <a:r>
              <a:rPr lang="en-US" sz="1500" b="1" dirty="0"/>
              <a:t>unit cost, </a:t>
            </a:r>
          </a:p>
          <a:p>
            <a:pPr marL="285750" indent="-285750">
              <a:buFont typeface="Arial" panose="020B0604020202020204" pitchFamily="34" charset="0"/>
              <a:buChar char="•"/>
            </a:pPr>
            <a:r>
              <a:rPr lang="en-US" sz="1500" b="1" dirty="0"/>
              <a:t>total cost and </a:t>
            </a:r>
          </a:p>
          <a:p>
            <a:pPr marL="285750" indent="-285750">
              <a:buFont typeface="Arial" panose="020B0604020202020204" pitchFamily="34" charset="0"/>
              <a:buChar char="•"/>
            </a:pPr>
            <a:r>
              <a:rPr lang="en-US" sz="1500" b="1" dirty="0"/>
              <a:t>shipping/handling (if applicable).  </a:t>
            </a:r>
          </a:p>
          <a:p>
            <a:endParaRPr lang="en-US" sz="1500" b="1" dirty="0"/>
          </a:p>
        </p:txBody>
      </p:sp>
      <p:sp>
        <p:nvSpPr>
          <p:cNvPr id="15" name="TextBox 14"/>
          <p:cNvSpPr txBox="1"/>
          <p:nvPr/>
        </p:nvSpPr>
        <p:spPr>
          <a:xfrm>
            <a:off x="5800652" y="1512234"/>
            <a:ext cx="5507418" cy="369332"/>
          </a:xfrm>
          <a:prstGeom prst="rect">
            <a:avLst/>
          </a:prstGeom>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b="1" dirty="0">
              <a:solidFill>
                <a:srgbClr val="FF0000"/>
              </a:solidFill>
            </a:endParaRPr>
          </a:p>
        </p:txBody>
      </p:sp>
      <p:pic>
        <p:nvPicPr>
          <p:cNvPr id="162" name="Picture 161">
            <a:extLst>
              <a:ext uri="{FF2B5EF4-FFF2-40B4-BE49-F238E27FC236}">
                <a16:creationId xmlns:a16="http://schemas.microsoft.com/office/drawing/2014/main" id="{674BEBB5-33BB-CA6A-323B-84B4E234F351}"/>
              </a:ext>
            </a:extLst>
          </p:cNvPr>
          <p:cNvPicPr>
            <a:picLocks noChangeAspect="1"/>
          </p:cNvPicPr>
          <p:nvPr/>
        </p:nvPicPr>
        <p:blipFill>
          <a:blip r:embed="rId3"/>
          <a:stretch>
            <a:fillRect/>
          </a:stretch>
        </p:blipFill>
        <p:spPr>
          <a:xfrm>
            <a:off x="5646821" y="246143"/>
            <a:ext cx="5093947" cy="6100538"/>
          </a:xfrm>
          <a:prstGeom prst="rect">
            <a:avLst/>
          </a:prstGeom>
        </p:spPr>
      </p:pic>
    </p:spTree>
    <p:extLst>
      <p:ext uri="{BB962C8B-B14F-4D97-AF65-F5344CB8AC3E}">
        <p14:creationId xmlns:p14="http://schemas.microsoft.com/office/powerpoint/2010/main" val="2851168309"/>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143"/>
            <a:ext cx="4639768" cy="1450757"/>
          </a:xfrm>
          <a:solidFill>
            <a:schemeClr val="accent4">
              <a:lumMod val="20000"/>
              <a:lumOff val="80000"/>
            </a:schemeClr>
          </a:solidFill>
        </p:spPr>
        <p:txBody>
          <a:bodyPr/>
          <a:lstStyle/>
          <a:p>
            <a:r>
              <a:rPr lang="en-US" b="1" dirty="0"/>
              <a:t>Procurement </a:t>
            </a:r>
            <a:br>
              <a:rPr lang="en-US" b="1" dirty="0"/>
            </a:br>
            <a:r>
              <a:rPr lang="en-US" b="1" dirty="0"/>
              <a:t>Rules – Part 2</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31</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610517850"/>
              </p:ext>
            </p:extLst>
          </p:nvPr>
        </p:nvGraphicFramePr>
        <p:xfrm>
          <a:off x="1152314" y="1816767"/>
          <a:ext cx="208280" cy="4054643"/>
        </p:xfrm>
        <a:graphic>
          <a:graphicData uri="http://schemas.openxmlformats.org/drawingml/2006/table">
            <a:tbl>
              <a:tblPr/>
              <a:tblGrid>
                <a:gridCol w="208280">
                  <a:extLst>
                    <a:ext uri="{9D8B030D-6E8A-4147-A177-3AD203B41FA5}">
                      <a16:colId xmlns:a16="http://schemas.microsoft.com/office/drawing/2014/main" val="20000"/>
                    </a:ext>
                  </a:extLst>
                </a:gridCol>
              </a:tblGrid>
              <a:tr h="4054643">
                <a:tc>
                  <a:txBody>
                    <a:bodyPr/>
                    <a:lstStyle/>
                    <a:p>
                      <a:endParaRPr lang="en-US" dirty="0"/>
                    </a:p>
                  </a:txBody>
                  <a:tcPr>
                    <a:lnL w="38100" cmpd="sng">
                      <a:solidFill>
                        <a:srgbClr val="00B0F0"/>
                      </a:solidFill>
                      <a:prstDash val="solid"/>
                    </a:lnL>
                    <a:lnR w="38100" cmpd="sng">
                      <a:solidFill>
                        <a:srgbClr val="00B0F0"/>
                      </a:solidFill>
                      <a:prstDash val="solid"/>
                    </a:lnR>
                    <a:lnT w="38100" cmpd="sng">
                      <a:solidFill>
                        <a:srgbClr val="00B0F0"/>
                      </a:solidFill>
                      <a:prstDash val="solid"/>
                    </a:lnT>
                    <a:lnB w="38100" cmpd="sng">
                      <a:solidFill>
                        <a:srgbClr val="00B0F0"/>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1" name="Rounded Rectangle 10"/>
          <p:cNvSpPr/>
          <p:nvPr/>
        </p:nvSpPr>
        <p:spPr>
          <a:xfrm>
            <a:off x="1478010" y="1769444"/>
            <a:ext cx="3815369" cy="39966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u="sng" dirty="0"/>
              <a:t>VENDOR QUOTATIONS</a:t>
            </a:r>
          </a:p>
          <a:p>
            <a:endParaRPr lang="en-US" sz="1500" b="1" dirty="0"/>
          </a:p>
          <a:p>
            <a:r>
              <a:rPr lang="en-US" sz="1500" b="1" dirty="0"/>
              <a:t>All vendor quotations should include:</a:t>
            </a:r>
          </a:p>
          <a:p>
            <a:pPr marL="285750" indent="-285750">
              <a:buFont typeface="Arial" panose="020B0604020202020204" pitchFamily="34" charset="0"/>
              <a:buChar char="•"/>
            </a:pPr>
            <a:r>
              <a:rPr lang="en-US" sz="1500" b="1" dirty="0"/>
              <a:t>name of the vendor,</a:t>
            </a:r>
          </a:p>
          <a:p>
            <a:pPr marL="285750" indent="-285750">
              <a:buFont typeface="Arial" panose="020B0604020202020204" pitchFamily="34" charset="0"/>
              <a:buChar char="•"/>
            </a:pPr>
            <a:r>
              <a:rPr lang="en-US" sz="1500" b="1" dirty="0"/>
              <a:t>item descriptions, </a:t>
            </a:r>
          </a:p>
          <a:p>
            <a:pPr marL="285750" indent="-285750">
              <a:buFont typeface="Arial" panose="020B0604020202020204" pitchFamily="34" charset="0"/>
              <a:buChar char="•"/>
            </a:pPr>
            <a:r>
              <a:rPr lang="en-US" sz="1500" b="1" dirty="0"/>
              <a:t>quantities, </a:t>
            </a:r>
          </a:p>
          <a:p>
            <a:pPr marL="285750" indent="-285750">
              <a:buFont typeface="Arial" panose="020B0604020202020204" pitchFamily="34" charset="0"/>
              <a:buChar char="•"/>
            </a:pPr>
            <a:r>
              <a:rPr lang="en-US" sz="1500" b="1" dirty="0"/>
              <a:t>unit cost, </a:t>
            </a:r>
          </a:p>
          <a:p>
            <a:pPr marL="285750" indent="-285750">
              <a:buFont typeface="Arial" panose="020B0604020202020204" pitchFamily="34" charset="0"/>
              <a:buChar char="•"/>
            </a:pPr>
            <a:r>
              <a:rPr lang="en-US" sz="1500" b="1" dirty="0"/>
              <a:t>total cost and </a:t>
            </a:r>
          </a:p>
          <a:p>
            <a:pPr marL="285750" indent="-285750">
              <a:buFont typeface="Arial" panose="020B0604020202020204" pitchFamily="34" charset="0"/>
              <a:buChar char="•"/>
            </a:pPr>
            <a:r>
              <a:rPr lang="en-US" sz="1500" b="1" dirty="0"/>
              <a:t>shipping/handling (if applicable).  </a:t>
            </a:r>
          </a:p>
          <a:p>
            <a:endParaRPr lang="en-US" sz="1500" b="1" dirty="0"/>
          </a:p>
          <a:p>
            <a:r>
              <a:rPr lang="en-US" sz="1500" b="1" dirty="0"/>
              <a:t>If you solicit a quote and the vendor does not provide a quote, that counts toward the three quote requirement, provided it is documented in writing (vendor’s name, date/time, person contacted, response, signature of school representative).</a:t>
            </a:r>
          </a:p>
        </p:txBody>
      </p:sp>
      <p:sp>
        <p:nvSpPr>
          <p:cNvPr id="15" name="TextBox 14"/>
          <p:cNvSpPr txBox="1"/>
          <p:nvPr/>
        </p:nvSpPr>
        <p:spPr>
          <a:xfrm>
            <a:off x="5800652" y="1512234"/>
            <a:ext cx="5507418" cy="369332"/>
          </a:xfrm>
          <a:prstGeom prst="rect">
            <a:avLst/>
          </a:prstGeom>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b="1" dirty="0">
              <a:solidFill>
                <a:srgbClr val="FF0000"/>
              </a:solidFill>
            </a:endParaRPr>
          </a:p>
        </p:txBody>
      </p:sp>
      <p:pic>
        <p:nvPicPr>
          <p:cNvPr id="8" name="Picture 7">
            <a:extLst>
              <a:ext uri="{FF2B5EF4-FFF2-40B4-BE49-F238E27FC236}">
                <a16:creationId xmlns:a16="http://schemas.microsoft.com/office/drawing/2014/main" id="{52FFA8BC-F906-6324-DF2C-0E3BC9EE6AC4}"/>
              </a:ext>
            </a:extLst>
          </p:cNvPr>
          <p:cNvPicPr>
            <a:picLocks noChangeAspect="1"/>
          </p:cNvPicPr>
          <p:nvPr/>
        </p:nvPicPr>
        <p:blipFill>
          <a:blip r:embed="rId3"/>
          <a:stretch>
            <a:fillRect/>
          </a:stretch>
        </p:blipFill>
        <p:spPr>
          <a:xfrm>
            <a:off x="5737047" y="198782"/>
            <a:ext cx="5302639" cy="6217920"/>
          </a:xfrm>
          <a:prstGeom prst="rect">
            <a:avLst/>
          </a:prstGeom>
        </p:spPr>
      </p:pic>
    </p:spTree>
    <p:extLst>
      <p:ext uri="{BB962C8B-B14F-4D97-AF65-F5344CB8AC3E}">
        <p14:creationId xmlns:p14="http://schemas.microsoft.com/office/powerpoint/2010/main" val="368936090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143"/>
            <a:ext cx="10079751" cy="1450757"/>
          </a:xfrm>
          <a:solidFill>
            <a:schemeClr val="accent4">
              <a:lumMod val="20000"/>
              <a:lumOff val="80000"/>
            </a:schemeClr>
          </a:solidFill>
        </p:spPr>
        <p:txBody>
          <a:bodyPr/>
          <a:lstStyle/>
          <a:p>
            <a:r>
              <a:rPr lang="en-US" b="1" dirty="0"/>
              <a:t>Procurement </a:t>
            </a:r>
            <a:br>
              <a:rPr lang="en-US" b="1" dirty="0"/>
            </a:br>
            <a:r>
              <a:rPr lang="en-US" b="1" dirty="0"/>
              <a:t>Rules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32</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856415964"/>
              </p:ext>
            </p:extLst>
          </p:nvPr>
        </p:nvGraphicFramePr>
        <p:xfrm>
          <a:off x="1103492" y="1789249"/>
          <a:ext cx="208280" cy="4222530"/>
        </p:xfrm>
        <a:graphic>
          <a:graphicData uri="http://schemas.openxmlformats.org/drawingml/2006/table">
            <a:tbl>
              <a:tblPr/>
              <a:tblGrid>
                <a:gridCol w="208280">
                  <a:extLst>
                    <a:ext uri="{9D8B030D-6E8A-4147-A177-3AD203B41FA5}">
                      <a16:colId xmlns:a16="http://schemas.microsoft.com/office/drawing/2014/main" val="20000"/>
                    </a:ext>
                  </a:extLst>
                </a:gridCol>
              </a:tblGrid>
              <a:tr h="4222530">
                <a:tc>
                  <a:txBody>
                    <a:bodyPr/>
                    <a:lstStyle/>
                    <a:p>
                      <a:endParaRPr lang="en-US" dirty="0"/>
                    </a:p>
                  </a:txBody>
                  <a:tcPr>
                    <a:lnL w="38100" cmpd="sng">
                      <a:solidFill>
                        <a:srgbClr val="00B0F0"/>
                      </a:solidFill>
                      <a:prstDash val="solid"/>
                    </a:lnL>
                    <a:lnR w="38100" cmpd="sng">
                      <a:solidFill>
                        <a:srgbClr val="00B0F0"/>
                      </a:solidFill>
                      <a:prstDash val="solid"/>
                    </a:lnR>
                    <a:lnT w="38100" cmpd="sng">
                      <a:solidFill>
                        <a:srgbClr val="00B0F0"/>
                      </a:solidFill>
                      <a:prstDash val="solid"/>
                    </a:lnT>
                    <a:lnB w="38100" cmpd="sng">
                      <a:solidFill>
                        <a:srgbClr val="00B0F0"/>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1368051" y="1791731"/>
            <a:ext cx="7599119" cy="40011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rgbClr val="FF0000"/>
                </a:solidFill>
              </a:rPr>
              <a:t>STATE CONTRACTS may be utilized, provided that:</a:t>
            </a:r>
          </a:p>
        </p:txBody>
      </p:sp>
      <p:graphicFrame>
        <p:nvGraphicFramePr>
          <p:cNvPr id="12" name="Table 11"/>
          <p:cNvGraphicFramePr>
            <a:graphicFrameLocks noGrp="1"/>
          </p:cNvGraphicFramePr>
          <p:nvPr>
            <p:extLst>
              <p:ext uri="{D42A27DB-BD31-4B8C-83A1-F6EECF244321}">
                <p14:modId xmlns:p14="http://schemas.microsoft.com/office/powerpoint/2010/main" val="1990685795"/>
              </p:ext>
            </p:extLst>
          </p:nvPr>
        </p:nvGraphicFramePr>
        <p:xfrm>
          <a:off x="1368051" y="2255382"/>
          <a:ext cx="7599119" cy="3568739"/>
        </p:xfrm>
        <a:graphic>
          <a:graphicData uri="http://schemas.openxmlformats.org/drawingml/2006/table">
            <a:tbl>
              <a:tblPr/>
              <a:tblGrid>
                <a:gridCol w="7599119">
                  <a:extLst>
                    <a:ext uri="{9D8B030D-6E8A-4147-A177-3AD203B41FA5}">
                      <a16:colId xmlns:a16="http://schemas.microsoft.com/office/drawing/2014/main" val="20000"/>
                    </a:ext>
                  </a:extLst>
                </a:gridCol>
              </a:tblGrid>
              <a:tr h="3568739">
                <a:tc>
                  <a:txBody>
                    <a:bodyPr/>
                    <a:lstStyle/>
                    <a:p>
                      <a:pPr marL="169863" indent="-169863">
                        <a:buClr>
                          <a:schemeClr val="accent2">
                            <a:lumMod val="75000"/>
                          </a:schemeClr>
                        </a:buClr>
                        <a:buSzPct val="125000"/>
                        <a:buFont typeface="Arial" panose="020B0604020202020204" pitchFamily="34" charset="0"/>
                        <a:buChar char="•"/>
                      </a:pPr>
                      <a:r>
                        <a:rPr lang="en-US" sz="1500" b="0" baseline="0" dirty="0">
                          <a:solidFill>
                            <a:schemeClr val="tx1"/>
                          </a:solidFill>
                        </a:rPr>
                        <a:t>T</a:t>
                      </a:r>
                      <a:r>
                        <a:rPr lang="en-US" sz="1500" baseline="0" dirty="0"/>
                        <a:t>o determine if a vendor is under State contract, use the link:</a:t>
                      </a:r>
                    </a:p>
                    <a:p>
                      <a:pPr marL="627063" lvl="1" indent="-169863">
                        <a:buClr>
                          <a:schemeClr val="accent2">
                            <a:lumMod val="75000"/>
                          </a:schemeClr>
                        </a:buClr>
                        <a:buFont typeface="Arial" panose="020B0604020202020204" pitchFamily="34" charset="0"/>
                        <a:buChar char="•"/>
                      </a:pPr>
                      <a:r>
                        <a:rPr lang="en-US" sz="1500" baseline="0" dirty="0">
                          <a:hlinkClick r:id="rId3"/>
                        </a:rPr>
                        <a:t>https://portal.ct.gov/DAS/CTSource/ContractBoard</a:t>
                      </a:r>
                      <a:endParaRPr lang="en-US" sz="1500" baseline="0" dirty="0"/>
                    </a:p>
                    <a:p>
                      <a:pPr marL="169863" lvl="0" indent="-169863">
                        <a:buClr>
                          <a:schemeClr val="accent2">
                            <a:lumMod val="75000"/>
                          </a:schemeClr>
                        </a:buClr>
                        <a:buFont typeface="Arial" panose="020B0604020202020204" pitchFamily="34" charset="0"/>
                        <a:buChar char="•"/>
                      </a:pPr>
                      <a:r>
                        <a:rPr lang="en-US" sz="1500" baseline="0" dirty="0"/>
                        <a:t>The vendor quotation must have the state contract number pre-printed on it by the vendor.</a:t>
                      </a:r>
                    </a:p>
                    <a:p>
                      <a:pPr marL="169863" lvl="0" indent="-169863">
                        <a:buClr>
                          <a:schemeClr val="accent2">
                            <a:lumMod val="75000"/>
                          </a:schemeClr>
                        </a:buClr>
                        <a:buFont typeface="Arial" panose="020B0604020202020204" pitchFamily="34" charset="0"/>
                        <a:buChar char="•"/>
                      </a:pPr>
                      <a:r>
                        <a:rPr lang="en-US" sz="1500" baseline="0" dirty="0"/>
                        <a:t>A copy of the contract must be attached to the quotation and/or uploaded into the Formstack order form.</a:t>
                      </a:r>
                    </a:p>
                    <a:p>
                      <a:pPr marL="169863" marR="0" lvl="0" indent="-169863" algn="l" defTabSz="914400" rtl="0" eaLnBrk="1" fontAlgn="auto" latinLnBrk="0" hangingPunct="1">
                        <a:lnSpc>
                          <a:spcPct val="100000"/>
                        </a:lnSpc>
                        <a:spcBef>
                          <a:spcPts val="0"/>
                        </a:spcBef>
                        <a:spcAft>
                          <a:spcPts val="0"/>
                        </a:spcAft>
                        <a:buClr>
                          <a:schemeClr val="accent2">
                            <a:lumMod val="75000"/>
                          </a:schemeClr>
                        </a:buClr>
                        <a:buSzTx/>
                        <a:buFont typeface="Arial" panose="020B0604020202020204" pitchFamily="34" charset="0"/>
                        <a:buChar char="•"/>
                        <a:tabLst/>
                        <a:defRPr/>
                      </a:pPr>
                      <a:r>
                        <a:rPr lang="en-US" sz="1500" baseline="0" dirty="0"/>
                        <a:t>A </a:t>
                      </a:r>
                      <a:r>
                        <a:rPr lang="en-US" sz="1500" baseline="0" dirty="0">
                          <a:hlinkClick r:id="rId4"/>
                        </a:rPr>
                        <a:t>Request for usage of a State Purchase Contract form </a:t>
                      </a:r>
                      <a:r>
                        <a:rPr lang="en-US" sz="1500" baseline="0" dirty="0"/>
                        <a:t>must be submitted as to why it is in the best interest of the City to use the contract.</a:t>
                      </a:r>
                    </a:p>
                    <a:p>
                      <a:pPr marL="169863" lvl="0" indent="-169863">
                        <a:buClr>
                          <a:schemeClr val="accent2">
                            <a:lumMod val="75000"/>
                          </a:schemeClr>
                        </a:buClr>
                        <a:buFont typeface="Arial" panose="020B0604020202020204" pitchFamily="34" charset="0"/>
                        <a:buChar char="•"/>
                      </a:pPr>
                      <a:r>
                        <a:rPr lang="en-US" sz="1500" baseline="0" dirty="0"/>
                        <a:t>In the </a:t>
                      </a:r>
                      <a:r>
                        <a:rPr lang="en-US" sz="1500" b="1" baseline="0" dirty="0"/>
                        <a:t>P-order form in Formstack:</a:t>
                      </a:r>
                      <a:endParaRPr lang="en-US" sz="1500" baseline="0" dirty="0"/>
                    </a:p>
                    <a:p>
                      <a:pPr marL="742950" lvl="1" indent="-285750">
                        <a:buClr>
                          <a:schemeClr val="accent2">
                            <a:lumMod val="75000"/>
                          </a:schemeClr>
                        </a:buClr>
                        <a:buFont typeface="Wingdings" panose="05000000000000000000" pitchFamily="2" charset="2"/>
                        <a:buChar char="q"/>
                      </a:pPr>
                      <a:r>
                        <a:rPr lang="en-US" sz="1500" baseline="0" dirty="0"/>
                        <a:t>Select “YES” to the question about a state contract.</a:t>
                      </a:r>
                    </a:p>
                    <a:p>
                      <a:pPr marL="742950" lvl="1" indent="-285750">
                        <a:buClr>
                          <a:schemeClr val="accent2">
                            <a:lumMod val="75000"/>
                          </a:schemeClr>
                        </a:buClr>
                        <a:buFont typeface="Wingdings" panose="05000000000000000000" pitchFamily="2" charset="2"/>
                        <a:buChar char="q"/>
                      </a:pPr>
                      <a:r>
                        <a:rPr lang="en-US" sz="1500" baseline="0" dirty="0"/>
                        <a:t>Enter the </a:t>
                      </a:r>
                      <a:r>
                        <a:rPr lang="en-US" sz="1500" b="1" baseline="0" dirty="0"/>
                        <a:t>contract number</a:t>
                      </a:r>
                      <a:r>
                        <a:rPr lang="en-US" sz="1500" baseline="0" dirty="0"/>
                        <a:t>; </a:t>
                      </a:r>
                    </a:p>
                    <a:p>
                      <a:pPr marL="742950" lvl="1" indent="-285750">
                        <a:buClr>
                          <a:schemeClr val="accent2">
                            <a:lumMod val="75000"/>
                          </a:schemeClr>
                        </a:buClr>
                        <a:buFont typeface="Wingdings" panose="05000000000000000000" pitchFamily="2" charset="2"/>
                        <a:buChar char="q"/>
                      </a:pPr>
                      <a:r>
                        <a:rPr lang="en-US" sz="1500" baseline="0" dirty="0"/>
                        <a:t>Upload a </a:t>
                      </a:r>
                      <a:r>
                        <a:rPr lang="en-US" sz="1500" b="1" baseline="0" dirty="0"/>
                        <a:t>copy of the contract</a:t>
                      </a:r>
                      <a:r>
                        <a:rPr lang="en-US" sz="1500" baseline="0" dirty="0"/>
                        <a:t>; and </a:t>
                      </a:r>
                    </a:p>
                    <a:p>
                      <a:pPr marL="742950" lvl="1" indent="-285750">
                        <a:buClr>
                          <a:schemeClr val="accent2">
                            <a:lumMod val="75000"/>
                          </a:schemeClr>
                        </a:buClr>
                        <a:buFont typeface="Wingdings" panose="05000000000000000000" pitchFamily="2" charset="2"/>
                        <a:buChar char="q"/>
                      </a:pPr>
                      <a:r>
                        <a:rPr lang="en-US" sz="1500" baseline="0" dirty="0"/>
                        <a:t>Upload the vendor </a:t>
                      </a:r>
                      <a:r>
                        <a:rPr lang="en-US" sz="1500" b="1" baseline="0" dirty="0"/>
                        <a:t>quotation with the contract number referenced by the vendor thereon.</a:t>
                      </a:r>
                    </a:p>
                    <a:p>
                      <a:pPr marL="742950" lvl="1" indent="-285750">
                        <a:buClr>
                          <a:schemeClr val="accent2">
                            <a:lumMod val="75000"/>
                          </a:schemeClr>
                        </a:buClr>
                        <a:buFont typeface="Wingdings" panose="05000000000000000000" pitchFamily="2" charset="2"/>
                        <a:buChar char="q"/>
                      </a:pPr>
                      <a:r>
                        <a:rPr lang="en-US" sz="1500" b="1" baseline="0" dirty="0"/>
                        <a:t>Upload the request for usage of a state purchase contract form</a:t>
                      </a:r>
                      <a:endParaRPr lang="en-US" sz="1400" dirty="0"/>
                    </a:p>
                  </a:txBody>
                  <a:tcPr>
                    <a:lnL w="12700" cmpd="sng">
                      <a:solidFill>
                        <a:srgbClr val="00B0F0"/>
                      </a:solidFill>
                      <a:prstDash val="solid"/>
                    </a:lnL>
                    <a:lnR w="12700" cmpd="sng">
                      <a:solidFill>
                        <a:srgbClr val="00B0F0"/>
                      </a:solidFill>
                      <a:prstDash val="solid"/>
                    </a:lnR>
                    <a:lnT w="12700" cmpd="sng">
                      <a:solidFill>
                        <a:srgbClr val="00B0F0"/>
                      </a:solidFill>
                      <a:prstDash val="solid"/>
                    </a:lnT>
                    <a:lnB w="12700" cmpd="sng">
                      <a:solidFill>
                        <a:srgbClr val="00B0F0"/>
                      </a:solidFill>
                      <a:prstDash val="solid"/>
                    </a:lnB>
                  </a:tcPr>
                </a:tc>
                <a:extLst>
                  <a:ext uri="{0D108BD9-81ED-4DB2-BD59-A6C34878D82A}">
                    <a16:rowId xmlns:a16="http://schemas.microsoft.com/office/drawing/2014/main" val="10000"/>
                  </a:ext>
                </a:extLst>
              </a:tr>
            </a:tbl>
          </a:graphicData>
        </a:graphic>
      </p:graphicFrame>
      <p:sp>
        <p:nvSpPr>
          <p:cNvPr id="11" name="Rounded Rectangle 10"/>
          <p:cNvSpPr/>
          <p:nvPr/>
        </p:nvSpPr>
        <p:spPr>
          <a:xfrm>
            <a:off x="9237859" y="3543299"/>
            <a:ext cx="2072949" cy="2468479"/>
          </a:xfrm>
          <a:prstGeom prst="roundRect">
            <a:avLst/>
          </a:prstGeom>
          <a:solidFill>
            <a:srgbClr val="FF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t>State Contract</a:t>
            </a:r>
          </a:p>
          <a:p>
            <a:r>
              <a:rPr lang="en-US" sz="1600" b="1" dirty="0"/>
              <a:t>Requirements:</a:t>
            </a:r>
          </a:p>
          <a:p>
            <a:endParaRPr lang="en-US" sz="1600" b="1" dirty="0"/>
          </a:p>
          <a:p>
            <a:pPr marL="285750" indent="-285750">
              <a:buFont typeface="Wingdings" panose="05000000000000000000" pitchFamily="2" charset="2"/>
              <a:buChar char="q"/>
            </a:pPr>
            <a:r>
              <a:rPr lang="en-US" sz="1500" b="1" dirty="0"/>
              <a:t>Contract #</a:t>
            </a:r>
          </a:p>
          <a:p>
            <a:pPr marL="285750" indent="-285750">
              <a:buFont typeface="Wingdings" panose="05000000000000000000" pitchFamily="2" charset="2"/>
              <a:buChar char="q"/>
            </a:pPr>
            <a:r>
              <a:rPr lang="en-US" sz="1500" b="1" dirty="0"/>
              <a:t>Contract Copy</a:t>
            </a:r>
          </a:p>
          <a:p>
            <a:pPr marL="285750" indent="-285750">
              <a:buFont typeface="Wingdings" panose="05000000000000000000" pitchFamily="2" charset="2"/>
              <a:buChar char="q"/>
            </a:pPr>
            <a:r>
              <a:rPr lang="en-US" sz="1500" b="1" dirty="0"/>
              <a:t>Vendor Quotation</a:t>
            </a:r>
          </a:p>
          <a:p>
            <a:pPr marL="285750" indent="-285750">
              <a:buFont typeface="Wingdings" panose="05000000000000000000" pitchFamily="2" charset="2"/>
              <a:buChar char="q"/>
            </a:pPr>
            <a:r>
              <a:rPr lang="en-US" sz="1500" b="1" dirty="0"/>
              <a:t>Request for Usage of a State Contract form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764" y="377161"/>
            <a:ext cx="1690624" cy="1188720"/>
          </a:xfrm>
          <a:prstGeom prst="rect">
            <a:avLst/>
          </a:prstGeom>
        </p:spPr>
      </p:pic>
      <p:sp>
        <p:nvSpPr>
          <p:cNvPr id="8" name="Arrow: Bent-Up 7">
            <a:extLst>
              <a:ext uri="{FF2B5EF4-FFF2-40B4-BE49-F238E27FC236}">
                <a16:creationId xmlns:a16="http://schemas.microsoft.com/office/drawing/2014/main" id="{FB3A3C2E-2AE5-439A-8D7F-B69BFBA2516C}"/>
              </a:ext>
            </a:extLst>
          </p:cNvPr>
          <p:cNvSpPr/>
          <p:nvPr/>
        </p:nvSpPr>
        <p:spPr>
          <a:xfrm rot="16200000">
            <a:off x="7630521" y="4404441"/>
            <a:ext cx="2194387" cy="10202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88DFFE1-E166-0632-E4DB-A91D32F52D7A}"/>
              </a:ext>
            </a:extLst>
          </p:cNvPr>
          <p:cNvSpPr txBox="1"/>
          <p:nvPr/>
        </p:nvSpPr>
        <p:spPr>
          <a:xfrm>
            <a:off x="8648046" y="517940"/>
            <a:ext cx="2220481" cy="83099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FF0000"/>
                </a:solidFill>
              </a:rPr>
              <a:t>STATE CONTRACTS</a:t>
            </a:r>
          </a:p>
        </p:txBody>
      </p:sp>
    </p:spTree>
    <p:extLst>
      <p:ext uri="{BB962C8B-B14F-4D97-AF65-F5344CB8AC3E}">
        <p14:creationId xmlns:p14="http://schemas.microsoft.com/office/powerpoint/2010/main" val="2767207301"/>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143"/>
            <a:ext cx="4639768" cy="1450757"/>
          </a:xfrm>
          <a:solidFill>
            <a:schemeClr val="accent4">
              <a:lumMod val="20000"/>
              <a:lumOff val="80000"/>
            </a:schemeClr>
          </a:solidFill>
        </p:spPr>
        <p:txBody>
          <a:bodyPr/>
          <a:lstStyle/>
          <a:p>
            <a:r>
              <a:rPr lang="en-US" b="1" dirty="0"/>
              <a:t>Procurement </a:t>
            </a:r>
            <a:br>
              <a:rPr lang="en-US" b="1" dirty="0"/>
            </a:br>
            <a:r>
              <a:rPr lang="en-US" b="1" dirty="0"/>
              <a:t>Rules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33</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161342950"/>
              </p:ext>
            </p:extLst>
          </p:nvPr>
        </p:nvGraphicFramePr>
        <p:xfrm>
          <a:off x="1129906" y="1749893"/>
          <a:ext cx="208280" cy="4335277"/>
        </p:xfrm>
        <a:graphic>
          <a:graphicData uri="http://schemas.openxmlformats.org/drawingml/2006/table">
            <a:tbl>
              <a:tblPr/>
              <a:tblGrid>
                <a:gridCol w="208280">
                  <a:extLst>
                    <a:ext uri="{9D8B030D-6E8A-4147-A177-3AD203B41FA5}">
                      <a16:colId xmlns:a16="http://schemas.microsoft.com/office/drawing/2014/main" val="20000"/>
                    </a:ext>
                  </a:extLst>
                </a:gridCol>
              </a:tblGrid>
              <a:tr h="4335277">
                <a:tc>
                  <a:txBody>
                    <a:bodyPr/>
                    <a:lstStyle/>
                    <a:p>
                      <a:endParaRPr lang="en-US" dirty="0"/>
                    </a:p>
                  </a:txBody>
                  <a:tcPr>
                    <a:lnL w="38100" cmpd="sng">
                      <a:solidFill>
                        <a:srgbClr val="00B0F0"/>
                      </a:solidFill>
                      <a:prstDash val="solid"/>
                    </a:lnL>
                    <a:lnR w="38100" cmpd="sng">
                      <a:solidFill>
                        <a:srgbClr val="00B0F0"/>
                      </a:solidFill>
                      <a:prstDash val="solid"/>
                    </a:lnR>
                    <a:lnT w="38100" cmpd="sng">
                      <a:solidFill>
                        <a:srgbClr val="00B0F0"/>
                      </a:solidFill>
                      <a:prstDash val="solid"/>
                    </a:lnT>
                    <a:lnB w="38100" cmpd="sng">
                      <a:solidFill>
                        <a:srgbClr val="00B0F0"/>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1401790" y="1785693"/>
            <a:ext cx="4104569" cy="461665"/>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FF0000"/>
                </a:solidFill>
              </a:rPr>
              <a:t>INFORMAL PURCHASES</a:t>
            </a:r>
          </a:p>
        </p:txBody>
      </p:sp>
      <p:graphicFrame>
        <p:nvGraphicFramePr>
          <p:cNvPr id="12" name="Table 11"/>
          <p:cNvGraphicFramePr>
            <a:graphicFrameLocks noGrp="1"/>
          </p:cNvGraphicFramePr>
          <p:nvPr>
            <p:extLst>
              <p:ext uri="{D42A27DB-BD31-4B8C-83A1-F6EECF244321}">
                <p14:modId xmlns:p14="http://schemas.microsoft.com/office/powerpoint/2010/main" val="2411363971"/>
              </p:ext>
            </p:extLst>
          </p:nvPr>
        </p:nvGraphicFramePr>
        <p:xfrm>
          <a:off x="1401788" y="2304769"/>
          <a:ext cx="4104572" cy="897952"/>
        </p:xfrm>
        <a:graphic>
          <a:graphicData uri="http://schemas.openxmlformats.org/drawingml/2006/table">
            <a:tbl>
              <a:tblPr/>
              <a:tblGrid>
                <a:gridCol w="4104572">
                  <a:extLst>
                    <a:ext uri="{9D8B030D-6E8A-4147-A177-3AD203B41FA5}">
                      <a16:colId xmlns:a16="http://schemas.microsoft.com/office/drawing/2014/main" val="20000"/>
                    </a:ext>
                  </a:extLst>
                </a:gridCol>
              </a:tblGrid>
              <a:tr h="897952">
                <a:tc>
                  <a:txBody>
                    <a:bodyPr/>
                    <a:lstStyle/>
                    <a:p>
                      <a:pPr marL="0" lvl="0" indent="0" algn="ctr">
                        <a:buClr>
                          <a:schemeClr val="accent2">
                            <a:lumMod val="75000"/>
                          </a:schemeClr>
                        </a:buClr>
                        <a:buFont typeface="Arial" panose="020B0604020202020204" pitchFamily="34" charset="0"/>
                        <a:buNone/>
                      </a:pPr>
                      <a:r>
                        <a:rPr lang="en-US" sz="2400" b="1" dirty="0"/>
                        <a:t>Good and services </a:t>
                      </a:r>
                    </a:p>
                    <a:p>
                      <a:pPr marL="0" lvl="0" indent="0" algn="ctr">
                        <a:buClr>
                          <a:schemeClr val="accent2">
                            <a:lumMod val="75000"/>
                          </a:schemeClr>
                        </a:buClr>
                        <a:buFont typeface="Arial" panose="020B0604020202020204" pitchFamily="34" charset="0"/>
                        <a:buNone/>
                      </a:pPr>
                      <a:r>
                        <a:rPr lang="en-US" sz="2400" b="1" dirty="0"/>
                        <a:t>&gt; $2,500 and &lt;= $25,000</a:t>
                      </a:r>
                    </a:p>
                  </a:txBody>
                  <a:tcPr>
                    <a:lnL w="12700" cmpd="sng">
                      <a:solidFill>
                        <a:srgbClr val="00B0F0"/>
                      </a:solidFill>
                      <a:prstDash val="solid"/>
                    </a:lnL>
                    <a:lnR w="12700" cmpd="sng">
                      <a:solidFill>
                        <a:srgbClr val="00B0F0"/>
                      </a:solidFill>
                      <a:prstDash val="solid"/>
                    </a:lnR>
                    <a:lnT w="12700" cmpd="sng">
                      <a:solidFill>
                        <a:srgbClr val="00B0F0"/>
                      </a:solidFill>
                      <a:prstDash val="solid"/>
                    </a:lnT>
                    <a:lnB w="12700" cmpd="sng">
                      <a:solidFill>
                        <a:srgbClr val="00B0F0"/>
                      </a:solidFill>
                      <a:prstDash val="solid"/>
                    </a:lnB>
                  </a:tcPr>
                </a:tc>
                <a:extLst>
                  <a:ext uri="{0D108BD9-81ED-4DB2-BD59-A6C34878D82A}">
                    <a16:rowId xmlns:a16="http://schemas.microsoft.com/office/drawing/2014/main" val="10000"/>
                  </a:ext>
                </a:extLst>
              </a:tr>
            </a:tbl>
          </a:graphicData>
        </a:graphic>
      </p:graphicFrame>
      <p:sp>
        <p:nvSpPr>
          <p:cNvPr id="15" name="TextBox 14"/>
          <p:cNvSpPr txBox="1"/>
          <p:nvPr/>
        </p:nvSpPr>
        <p:spPr>
          <a:xfrm>
            <a:off x="5800652" y="1512234"/>
            <a:ext cx="5507418" cy="369332"/>
          </a:xfrm>
          <a:prstGeom prst="rect">
            <a:avLst/>
          </a:prstGeom>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b="1" dirty="0">
              <a:solidFill>
                <a:srgbClr val="FF0000"/>
              </a:solidFill>
            </a:endParaRPr>
          </a:p>
        </p:txBody>
      </p:sp>
      <p:sp>
        <p:nvSpPr>
          <p:cNvPr id="6" name="Rectangle 5">
            <a:extLst>
              <a:ext uri="{FF2B5EF4-FFF2-40B4-BE49-F238E27FC236}">
                <a16:creationId xmlns:a16="http://schemas.microsoft.com/office/drawing/2014/main" id="{091F4884-E2B0-4CA8-AC19-5B77F1019F59}"/>
              </a:ext>
            </a:extLst>
          </p:cNvPr>
          <p:cNvSpPr/>
          <p:nvPr/>
        </p:nvSpPr>
        <p:spPr>
          <a:xfrm>
            <a:off x="5800650" y="280288"/>
            <a:ext cx="5862052" cy="585216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panose="020B0604020202020204" pitchFamily="34" charset="0"/>
              <a:buChar char="•"/>
            </a:pPr>
            <a:r>
              <a:rPr lang="en-US" sz="1500" dirty="0">
                <a:solidFill>
                  <a:srgbClr val="212121"/>
                </a:solidFill>
              </a:rPr>
              <a:t>Under the Purchasing Ordinance, </a:t>
            </a:r>
            <a:r>
              <a:rPr lang="en-US" sz="1500" b="1" dirty="0">
                <a:solidFill>
                  <a:srgbClr val="212121"/>
                </a:solidFill>
              </a:rPr>
              <a:t>informal city procurements</a:t>
            </a:r>
            <a:r>
              <a:rPr lang="en-US" sz="1500" dirty="0">
                <a:solidFill>
                  <a:srgbClr val="212121"/>
                </a:solidFill>
              </a:rPr>
              <a:t>, defined as </a:t>
            </a:r>
            <a:r>
              <a:rPr lang="en-US" sz="1500" b="1" dirty="0">
                <a:solidFill>
                  <a:srgbClr val="212121"/>
                </a:solidFill>
              </a:rPr>
              <a:t>goods and services above $2,500 and &lt;=$25,000</a:t>
            </a:r>
            <a:r>
              <a:rPr lang="en-US" sz="1500" dirty="0">
                <a:solidFill>
                  <a:srgbClr val="212121"/>
                </a:solidFill>
              </a:rPr>
              <a:t>, require quotes from </a:t>
            </a:r>
            <a:r>
              <a:rPr lang="en-US" sz="1500" b="1" dirty="0">
                <a:solidFill>
                  <a:srgbClr val="212121"/>
                </a:solidFill>
              </a:rPr>
              <a:t>at least three (3) vendors.</a:t>
            </a:r>
            <a:r>
              <a:rPr lang="en-US" sz="1500" dirty="0">
                <a:solidFill>
                  <a:srgbClr val="212121"/>
                </a:solidFill>
              </a:rPr>
              <a:t> </a:t>
            </a:r>
          </a:p>
          <a:p>
            <a:pPr marL="171450" indent="-171450">
              <a:buFont typeface="Arial" panose="020B0604020202020204" pitchFamily="34" charset="0"/>
              <a:buChar char="•"/>
            </a:pPr>
            <a:r>
              <a:rPr lang="en-US" sz="1500" dirty="0">
                <a:solidFill>
                  <a:srgbClr val="212121"/>
                </a:solidFill>
              </a:rPr>
              <a:t>Under the MBE Ordinance, informal city procurement rules require that </a:t>
            </a:r>
            <a:r>
              <a:rPr lang="en-US" sz="1500" b="1" dirty="0">
                <a:solidFill>
                  <a:srgbClr val="212121"/>
                </a:solidFill>
              </a:rPr>
              <a:t>at least one (1) of the three (3) quotes</a:t>
            </a:r>
            <a:r>
              <a:rPr lang="en-US" sz="1500" dirty="0">
                <a:solidFill>
                  <a:srgbClr val="212121"/>
                </a:solidFill>
              </a:rPr>
              <a:t> comes from a </a:t>
            </a:r>
            <a:r>
              <a:rPr lang="en-US" sz="1500" b="1" dirty="0">
                <a:solidFill>
                  <a:srgbClr val="212121"/>
                </a:solidFill>
              </a:rPr>
              <a:t>“City-based Business” (CBB) registered with the SMBE Office.</a:t>
            </a:r>
          </a:p>
          <a:p>
            <a:pPr marL="171450" indent="-171450">
              <a:buFont typeface="Arial" panose="020B0604020202020204" pitchFamily="34" charset="0"/>
              <a:buChar char="•"/>
            </a:pPr>
            <a:r>
              <a:rPr lang="en-US" sz="1500" dirty="0">
                <a:solidFill>
                  <a:srgbClr val="212121"/>
                </a:solidFill>
              </a:rPr>
              <a:t>The city’s official </a:t>
            </a:r>
            <a:r>
              <a:rPr lang="en-US" sz="1500" dirty="0">
                <a:solidFill>
                  <a:srgbClr val="000000"/>
                </a:solidFill>
              </a:rPr>
              <a:t>City-Based Business list can be found on the SMBE Office’s page on the city website under the title </a:t>
            </a:r>
            <a:r>
              <a:rPr lang="en-US" sz="1500" i="1" dirty="0">
                <a:solidFill>
                  <a:srgbClr val="000000"/>
                </a:solidFill>
              </a:rPr>
              <a:t>“Current Certified City Based Businesses”</a:t>
            </a:r>
            <a:r>
              <a:rPr lang="en-US" sz="1500" dirty="0">
                <a:solidFill>
                  <a:srgbClr val="000000"/>
                </a:solidFill>
              </a:rPr>
              <a:t>:  </a:t>
            </a:r>
            <a:r>
              <a:rPr lang="en-US" sz="1500" dirty="0">
                <a:solidFill>
                  <a:srgbClr val="0000FF"/>
                </a:solidFill>
                <a:hlinkClick r:id="rId3">
                  <a:extLst>
                    <a:ext uri="{A12FA001-AC4F-418D-AE19-62706E023703}">
                      <ahyp:hlinkClr xmlns:ahyp="http://schemas.microsoft.com/office/drawing/2018/hyperlinkcolor" val="tx"/>
                    </a:ext>
                  </a:extLst>
                </a:hlinkClick>
              </a:rPr>
              <a:t>https://www.bridgeportct.gov/smbe</a:t>
            </a:r>
            <a:r>
              <a:rPr lang="en-US" sz="1500" dirty="0">
                <a:solidFill>
                  <a:srgbClr val="000000"/>
                </a:solidFill>
              </a:rPr>
              <a:t>.</a:t>
            </a:r>
          </a:p>
          <a:p>
            <a:pPr marL="742950" lvl="1" indent="-285750">
              <a:buFont typeface="Wingdings" panose="05000000000000000000" pitchFamily="2" charset="2"/>
              <a:buChar char="v"/>
            </a:pPr>
            <a:r>
              <a:rPr lang="en-US" sz="1500" dirty="0">
                <a:solidFill>
                  <a:srgbClr val="000000"/>
                </a:solidFill>
              </a:rPr>
              <a:t>This list will be updated regularly and is the one and only source for information regarding a business CBB status.</a:t>
            </a:r>
          </a:p>
          <a:p>
            <a:pPr marL="171450" indent="-171450">
              <a:buFont typeface="Arial" panose="020B0604020202020204" pitchFamily="34" charset="0"/>
              <a:buChar char="•"/>
            </a:pPr>
            <a:r>
              <a:rPr lang="en-US" sz="1500" b="1" i="1" dirty="0">
                <a:solidFill>
                  <a:srgbClr val="002060"/>
                </a:solidFill>
              </a:rPr>
              <a:t>If you are engaging in an informal purchase and there are no CBBs registered with the city that provide the good or service that you are looking for, the requirement is waived.</a:t>
            </a:r>
          </a:p>
          <a:p>
            <a:endParaRPr lang="en-US" sz="1500" b="1" i="1" dirty="0">
              <a:solidFill>
                <a:srgbClr val="002060"/>
              </a:solidFill>
            </a:endParaRPr>
          </a:p>
          <a:p>
            <a:pPr marL="171450" indent="-171450">
              <a:buFont typeface="Arial" panose="020B0604020202020204" pitchFamily="34" charset="0"/>
              <a:buChar char="•"/>
            </a:pPr>
            <a:r>
              <a:rPr lang="en-US" sz="1500" b="1" dirty="0">
                <a:solidFill>
                  <a:srgbClr val="000000"/>
                </a:solidFill>
              </a:rPr>
              <a:t>All informal purchases require that the form, </a:t>
            </a:r>
            <a:r>
              <a:rPr lang="en-US" sz="1500" b="1" dirty="0">
                <a:solidFill>
                  <a:srgbClr val="0070C0"/>
                </a:solidFill>
                <a:hlinkClick r:id="rId4"/>
              </a:rPr>
              <a:t>INFORMAL PURCHASES QUOTE CHECKLIST</a:t>
            </a:r>
            <a:r>
              <a:rPr lang="en-US" sz="1500" b="1" dirty="0">
                <a:solidFill>
                  <a:srgbClr val="000000"/>
                </a:solidFill>
              </a:rPr>
              <a:t>, be filled out documenting the three quotes that were sought, the price of each vendor, and which of them are registered CBBs.  </a:t>
            </a:r>
          </a:p>
          <a:p>
            <a:pPr marL="742950" lvl="1" indent="-285750">
              <a:buFont typeface="Wingdings" panose="05000000000000000000" pitchFamily="2" charset="2"/>
              <a:buChar char="q"/>
            </a:pPr>
            <a:r>
              <a:rPr lang="en-US" sz="1500" b="1" dirty="0">
                <a:solidFill>
                  <a:srgbClr val="000000"/>
                </a:solidFill>
              </a:rPr>
              <a:t>Access the </a:t>
            </a:r>
            <a:r>
              <a:rPr lang="en-US" sz="1500" b="1" dirty="0">
                <a:solidFill>
                  <a:srgbClr val="0070C0"/>
                </a:solidFill>
              </a:rPr>
              <a:t>CHECKLIST</a:t>
            </a:r>
            <a:r>
              <a:rPr lang="en-US" sz="1500" b="1" dirty="0">
                <a:solidFill>
                  <a:srgbClr val="000000"/>
                </a:solidFill>
              </a:rPr>
              <a:t> in the Budget/Business Forms Portal.</a:t>
            </a:r>
          </a:p>
          <a:p>
            <a:pPr marL="742950" lvl="1" indent="-285750">
              <a:buFont typeface="Wingdings" panose="05000000000000000000" pitchFamily="2" charset="2"/>
              <a:buChar char="q"/>
            </a:pPr>
            <a:r>
              <a:rPr lang="en-US" sz="1500" dirty="0">
                <a:solidFill>
                  <a:srgbClr val="000000"/>
                </a:solidFill>
              </a:rPr>
              <a:t>If none of the quotes are from a CBB, it is mandatory that you indicate the reason (e.g., there are no CBBs registered with the city that provide the good or service being sought).  </a:t>
            </a:r>
          </a:p>
          <a:p>
            <a:pPr marL="742950" lvl="1" indent="-285750">
              <a:buFont typeface="Wingdings" panose="05000000000000000000" pitchFamily="2" charset="2"/>
              <a:buChar char="q"/>
            </a:pPr>
            <a:r>
              <a:rPr lang="en-US" sz="1500" dirty="0">
                <a:solidFill>
                  <a:srgbClr val="000000"/>
                </a:solidFill>
              </a:rPr>
              <a:t>Upload this </a:t>
            </a:r>
            <a:r>
              <a:rPr lang="en-US" sz="1500" b="1" dirty="0">
                <a:solidFill>
                  <a:srgbClr val="0070C0"/>
                </a:solidFill>
              </a:rPr>
              <a:t>CHECKLIST</a:t>
            </a:r>
            <a:r>
              <a:rPr lang="en-US" sz="1500" dirty="0">
                <a:solidFill>
                  <a:srgbClr val="000000"/>
                </a:solidFill>
              </a:rPr>
              <a:t> into the P-order form in Formstack.</a:t>
            </a:r>
            <a:endParaRPr lang="en-US" sz="1500" dirty="0">
              <a:solidFill>
                <a:srgbClr val="212121"/>
              </a:solidFill>
            </a:endParaRPr>
          </a:p>
        </p:txBody>
      </p:sp>
      <p:graphicFrame>
        <p:nvGraphicFramePr>
          <p:cNvPr id="16" name="Table 15">
            <a:extLst>
              <a:ext uri="{FF2B5EF4-FFF2-40B4-BE49-F238E27FC236}">
                <a16:creationId xmlns:a16="http://schemas.microsoft.com/office/drawing/2014/main" id="{72CA63CF-2861-4FAB-9104-CF80BF337C47}"/>
              </a:ext>
            </a:extLst>
          </p:cNvPr>
          <p:cNvGraphicFramePr>
            <a:graphicFrameLocks noGrp="1"/>
          </p:cNvGraphicFramePr>
          <p:nvPr>
            <p:extLst>
              <p:ext uri="{D42A27DB-BD31-4B8C-83A1-F6EECF244321}">
                <p14:modId xmlns:p14="http://schemas.microsoft.com/office/powerpoint/2010/main" val="2767296637"/>
              </p:ext>
            </p:extLst>
          </p:nvPr>
        </p:nvGraphicFramePr>
        <p:xfrm>
          <a:off x="1401789" y="3247133"/>
          <a:ext cx="4104572" cy="828214"/>
        </p:xfrm>
        <a:graphic>
          <a:graphicData uri="http://schemas.openxmlformats.org/drawingml/2006/table">
            <a:tbl>
              <a:tblPr/>
              <a:tblGrid>
                <a:gridCol w="4104572">
                  <a:extLst>
                    <a:ext uri="{9D8B030D-6E8A-4147-A177-3AD203B41FA5}">
                      <a16:colId xmlns:a16="http://schemas.microsoft.com/office/drawing/2014/main" val="20000"/>
                    </a:ext>
                  </a:extLst>
                </a:gridCol>
              </a:tblGrid>
              <a:tr h="828214">
                <a:tc>
                  <a:txBody>
                    <a:bodyPr/>
                    <a:lstStyle/>
                    <a:p>
                      <a:pPr marL="0" lvl="0" indent="0" algn="ctr">
                        <a:buClr>
                          <a:schemeClr val="accent2">
                            <a:lumMod val="75000"/>
                          </a:schemeClr>
                        </a:buClr>
                        <a:buFont typeface="Arial" panose="020B0604020202020204" pitchFamily="34" charset="0"/>
                        <a:buNone/>
                      </a:pPr>
                      <a:r>
                        <a:rPr lang="en-US" sz="2400" b="1" dirty="0"/>
                        <a:t>Three (3) vendor quotations are required.</a:t>
                      </a:r>
                      <a:endParaRPr lang="en-US" sz="1400" b="1" dirty="0"/>
                    </a:p>
                  </a:txBody>
                  <a:tcPr>
                    <a:lnL w="12700" cmpd="sng">
                      <a:solidFill>
                        <a:srgbClr val="00B0F0"/>
                      </a:solidFill>
                      <a:prstDash val="solid"/>
                    </a:lnL>
                    <a:lnR w="12700" cmpd="sng">
                      <a:solidFill>
                        <a:srgbClr val="00B0F0"/>
                      </a:solidFill>
                      <a:prstDash val="solid"/>
                    </a:lnR>
                    <a:lnT w="12700" cmpd="sng">
                      <a:solidFill>
                        <a:srgbClr val="00B0F0"/>
                      </a:solidFill>
                      <a:prstDash val="solid"/>
                    </a:lnT>
                    <a:lnB w="12700" cmpd="sng">
                      <a:solidFill>
                        <a:srgbClr val="00B0F0"/>
                      </a:solidFill>
                      <a:prstDash val="solid"/>
                    </a:lnB>
                  </a:tcPr>
                </a:tc>
                <a:extLst>
                  <a:ext uri="{0D108BD9-81ED-4DB2-BD59-A6C34878D82A}">
                    <a16:rowId xmlns:a16="http://schemas.microsoft.com/office/drawing/2014/main" val="10000"/>
                  </a:ext>
                </a:extLst>
              </a:tr>
            </a:tbl>
          </a:graphicData>
        </a:graphic>
      </p:graphicFrame>
      <p:graphicFrame>
        <p:nvGraphicFramePr>
          <p:cNvPr id="17" name="Table 16">
            <a:extLst>
              <a:ext uri="{FF2B5EF4-FFF2-40B4-BE49-F238E27FC236}">
                <a16:creationId xmlns:a16="http://schemas.microsoft.com/office/drawing/2014/main" id="{78788CF6-AFEB-4B51-A026-42B29B6E2D37}"/>
              </a:ext>
            </a:extLst>
          </p:cNvPr>
          <p:cNvGraphicFramePr>
            <a:graphicFrameLocks noGrp="1"/>
          </p:cNvGraphicFramePr>
          <p:nvPr>
            <p:extLst>
              <p:ext uri="{D42A27DB-BD31-4B8C-83A1-F6EECF244321}">
                <p14:modId xmlns:p14="http://schemas.microsoft.com/office/powerpoint/2010/main" val="3215485151"/>
              </p:ext>
            </p:extLst>
          </p:nvPr>
        </p:nvGraphicFramePr>
        <p:xfrm>
          <a:off x="1401789" y="4119759"/>
          <a:ext cx="4104572" cy="945378"/>
        </p:xfrm>
        <a:graphic>
          <a:graphicData uri="http://schemas.openxmlformats.org/drawingml/2006/table">
            <a:tbl>
              <a:tblPr/>
              <a:tblGrid>
                <a:gridCol w="4104572">
                  <a:extLst>
                    <a:ext uri="{9D8B030D-6E8A-4147-A177-3AD203B41FA5}">
                      <a16:colId xmlns:a16="http://schemas.microsoft.com/office/drawing/2014/main" val="20000"/>
                    </a:ext>
                  </a:extLst>
                </a:gridCol>
              </a:tblGrid>
              <a:tr h="945378">
                <a:tc>
                  <a:txBody>
                    <a:bodyPr/>
                    <a:lstStyle/>
                    <a:p>
                      <a:pPr marL="0" lvl="0" indent="0" algn="l">
                        <a:buClr>
                          <a:schemeClr val="accent2">
                            <a:lumMod val="75000"/>
                          </a:schemeClr>
                        </a:buClr>
                        <a:buFont typeface="Arial" panose="020B0604020202020204" pitchFamily="34" charset="0"/>
                        <a:buNone/>
                      </a:pPr>
                      <a:r>
                        <a:rPr lang="en-US" sz="1800" b="1" dirty="0"/>
                        <a:t>At least one (1) of the three (3) quotes must come from a “City-based Business” CBB registered with the SMBE Office.</a:t>
                      </a:r>
                    </a:p>
                  </a:txBody>
                  <a:tcPr>
                    <a:lnL w="12700" cmpd="sng">
                      <a:solidFill>
                        <a:srgbClr val="00B0F0"/>
                      </a:solidFill>
                      <a:prstDash val="solid"/>
                    </a:lnL>
                    <a:lnR w="12700" cmpd="sng">
                      <a:solidFill>
                        <a:srgbClr val="00B0F0"/>
                      </a:solidFill>
                      <a:prstDash val="solid"/>
                    </a:lnR>
                    <a:lnT w="12700" cmpd="sng">
                      <a:solidFill>
                        <a:srgbClr val="00B0F0"/>
                      </a:solidFill>
                      <a:prstDash val="solid"/>
                    </a:lnT>
                    <a:lnB w="12700" cmpd="sng">
                      <a:solidFill>
                        <a:srgbClr val="00B0F0"/>
                      </a:solidFill>
                      <a:prstDash val="solid"/>
                    </a:lnB>
                  </a:tcPr>
                </a:tc>
                <a:extLst>
                  <a:ext uri="{0D108BD9-81ED-4DB2-BD59-A6C34878D82A}">
                    <a16:rowId xmlns:a16="http://schemas.microsoft.com/office/drawing/2014/main" val="10000"/>
                  </a:ext>
                </a:extLst>
              </a:tr>
            </a:tbl>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981" y="937654"/>
            <a:ext cx="1040384" cy="731520"/>
          </a:xfrm>
          <a:prstGeom prst="rect">
            <a:avLst/>
          </a:prstGeom>
        </p:spPr>
      </p:pic>
      <p:sp>
        <p:nvSpPr>
          <p:cNvPr id="11" name="Rounded Rectangle 10"/>
          <p:cNvSpPr/>
          <p:nvPr/>
        </p:nvSpPr>
        <p:spPr>
          <a:xfrm>
            <a:off x="1401788" y="5104838"/>
            <a:ext cx="4814528" cy="98915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t>Complete the INFORMAL PURCHASES QUOTE CHECKLIST.  </a:t>
            </a:r>
          </a:p>
          <a:p>
            <a:r>
              <a:rPr lang="en-US" sz="1500" b="1" dirty="0"/>
              <a:t>Upload the CHECKLIST into the order form.</a:t>
            </a:r>
          </a:p>
        </p:txBody>
      </p:sp>
    </p:spTree>
    <p:extLst>
      <p:ext uri="{BB962C8B-B14F-4D97-AF65-F5344CB8AC3E}">
        <p14:creationId xmlns:p14="http://schemas.microsoft.com/office/powerpoint/2010/main" val="66859765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2436" y="241120"/>
            <a:ext cx="10320838" cy="1450757"/>
          </a:xfrm>
          <a:solidFill>
            <a:schemeClr val="accent4">
              <a:lumMod val="20000"/>
              <a:lumOff val="80000"/>
            </a:schemeClr>
          </a:solidFill>
        </p:spPr>
        <p:txBody>
          <a:bodyPr>
            <a:normAutofit/>
          </a:bodyPr>
          <a:lstStyle/>
          <a:p>
            <a:r>
              <a:rPr lang="en-US" sz="4400" b="1" dirty="0"/>
              <a:t>Procurement </a:t>
            </a:r>
            <a:br>
              <a:rPr lang="en-US" sz="4400" b="1" dirty="0"/>
            </a:br>
            <a:r>
              <a:rPr lang="en-US" sz="4400" b="1" dirty="0"/>
              <a:t>Rules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34</a:t>
            </a:fld>
            <a:endParaRPr lang="en-US" dirty="0"/>
          </a:p>
        </p:txBody>
      </p:sp>
      <p:graphicFrame>
        <p:nvGraphicFramePr>
          <p:cNvPr id="10" name="Table 9">
            <a:extLst>
              <a:ext uri="{FF2B5EF4-FFF2-40B4-BE49-F238E27FC236}">
                <a16:creationId xmlns:a16="http://schemas.microsoft.com/office/drawing/2014/main" id="{59E939EC-EDE6-4D09-B361-9D179101C15E}"/>
              </a:ext>
            </a:extLst>
          </p:cNvPr>
          <p:cNvGraphicFramePr>
            <a:graphicFrameLocks noGrp="1"/>
          </p:cNvGraphicFramePr>
          <p:nvPr>
            <p:extLst>
              <p:ext uri="{D42A27DB-BD31-4B8C-83A1-F6EECF244321}">
                <p14:modId xmlns:p14="http://schemas.microsoft.com/office/powerpoint/2010/main" val="3617938057"/>
              </p:ext>
            </p:extLst>
          </p:nvPr>
        </p:nvGraphicFramePr>
        <p:xfrm>
          <a:off x="728296" y="1753308"/>
          <a:ext cx="208280" cy="4504819"/>
        </p:xfrm>
        <a:graphic>
          <a:graphicData uri="http://schemas.openxmlformats.org/drawingml/2006/table">
            <a:tbl>
              <a:tblPr/>
              <a:tblGrid>
                <a:gridCol w="208280">
                  <a:extLst>
                    <a:ext uri="{9D8B030D-6E8A-4147-A177-3AD203B41FA5}">
                      <a16:colId xmlns:a16="http://schemas.microsoft.com/office/drawing/2014/main" val="20000"/>
                    </a:ext>
                  </a:extLst>
                </a:gridCol>
              </a:tblGrid>
              <a:tr h="4504819">
                <a:tc>
                  <a:txBody>
                    <a:bodyPr/>
                    <a:lstStyle/>
                    <a:p>
                      <a:endParaRPr lang="en-US" dirty="0"/>
                    </a:p>
                  </a:txBody>
                  <a:tcPr>
                    <a:lnL w="38100" cmpd="sng">
                      <a:solidFill>
                        <a:srgbClr val="00B0F0"/>
                      </a:solidFill>
                      <a:prstDash val="solid"/>
                    </a:lnL>
                    <a:lnR w="38100" cmpd="sng">
                      <a:solidFill>
                        <a:srgbClr val="00B0F0"/>
                      </a:solidFill>
                      <a:prstDash val="solid"/>
                    </a:lnR>
                    <a:lnT w="38100" cmpd="sng">
                      <a:solidFill>
                        <a:srgbClr val="00B0F0"/>
                      </a:solidFill>
                      <a:prstDash val="solid"/>
                    </a:lnT>
                    <a:lnB w="38100" cmpd="sng">
                      <a:solidFill>
                        <a:srgbClr val="00B0F0"/>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5" name="TextBox 14">
            <a:extLst>
              <a:ext uri="{FF2B5EF4-FFF2-40B4-BE49-F238E27FC236}">
                <a16:creationId xmlns:a16="http://schemas.microsoft.com/office/drawing/2014/main" id="{3FB32075-0A94-28EB-12EA-AA25EE6D5322}"/>
              </a:ext>
            </a:extLst>
          </p:cNvPr>
          <p:cNvSpPr txBox="1"/>
          <p:nvPr/>
        </p:nvSpPr>
        <p:spPr>
          <a:xfrm>
            <a:off x="7007629" y="597166"/>
            <a:ext cx="3955145" cy="76944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FF0000"/>
                </a:solidFill>
              </a:rPr>
              <a:t>QUALIFIED PURCHASE (QP)</a:t>
            </a:r>
          </a:p>
          <a:p>
            <a:pPr algn="ctr"/>
            <a:r>
              <a:rPr lang="en-US" sz="2000" b="1" i="1" dirty="0">
                <a:solidFill>
                  <a:srgbClr val="FF0000"/>
                </a:solidFill>
              </a:rPr>
              <a:t>Waiver of competitive bidding</a:t>
            </a:r>
            <a:endParaRPr lang="en-US" b="1" i="1" dirty="0">
              <a:solidFill>
                <a:srgbClr val="FF0000"/>
              </a:solidFill>
            </a:endParaRPr>
          </a:p>
        </p:txBody>
      </p:sp>
      <p:graphicFrame>
        <p:nvGraphicFramePr>
          <p:cNvPr id="7" name="Table 6">
            <a:extLst>
              <a:ext uri="{FF2B5EF4-FFF2-40B4-BE49-F238E27FC236}">
                <a16:creationId xmlns:a16="http://schemas.microsoft.com/office/drawing/2014/main" id="{EF5234BA-8C42-E6C3-F583-A95BF6C401CF}"/>
              </a:ext>
            </a:extLst>
          </p:cNvPr>
          <p:cNvGraphicFramePr>
            <a:graphicFrameLocks noGrp="1"/>
          </p:cNvGraphicFramePr>
          <p:nvPr>
            <p:extLst>
              <p:ext uri="{D42A27DB-BD31-4B8C-83A1-F6EECF244321}">
                <p14:modId xmlns:p14="http://schemas.microsoft.com/office/powerpoint/2010/main" val="960538618"/>
              </p:ext>
            </p:extLst>
          </p:nvPr>
        </p:nvGraphicFramePr>
        <p:xfrm>
          <a:off x="964857" y="1753308"/>
          <a:ext cx="10188417" cy="1951990"/>
        </p:xfrm>
        <a:graphic>
          <a:graphicData uri="http://schemas.openxmlformats.org/drawingml/2006/table">
            <a:tbl>
              <a:tblPr>
                <a:tableStyleId>{5C22544A-7EE6-4342-B048-85BDC9FD1C3A}</a:tableStyleId>
              </a:tblPr>
              <a:tblGrid>
                <a:gridCol w="296747">
                  <a:extLst>
                    <a:ext uri="{9D8B030D-6E8A-4147-A177-3AD203B41FA5}">
                      <a16:colId xmlns:a16="http://schemas.microsoft.com/office/drawing/2014/main" val="3948726068"/>
                    </a:ext>
                  </a:extLst>
                </a:gridCol>
                <a:gridCol w="9891670">
                  <a:extLst>
                    <a:ext uri="{9D8B030D-6E8A-4147-A177-3AD203B41FA5}">
                      <a16:colId xmlns:a16="http://schemas.microsoft.com/office/drawing/2014/main" val="1037091312"/>
                    </a:ext>
                  </a:extLst>
                </a:gridCol>
              </a:tblGrid>
              <a:tr h="91440">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u="none" strike="noStrike" dirty="0">
                          <a:effectLst/>
                          <a:latin typeface="+mn-lt"/>
                        </a:rPr>
                        <a:t>A </a:t>
                      </a:r>
                      <a:r>
                        <a:rPr lang="en-US" sz="1500" b="1" u="none" strike="noStrike" dirty="0">
                          <a:solidFill>
                            <a:srgbClr val="0070C0"/>
                          </a:solidFill>
                          <a:effectLst/>
                          <a:latin typeface="+mn-lt"/>
                          <a:hlinkClick r:id="rId3"/>
                        </a:rPr>
                        <a:t>QUALIFIED PURCHASE </a:t>
                      </a:r>
                      <a:r>
                        <a:rPr lang="en-US" sz="1500" b="1" u="none" strike="noStrike" dirty="0">
                          <a:effectLst/>
                          <a:latin typeface="+mn-lt"/>
                        </a:rPr>
                        <a:t>FORM is to be submitted if the amount exceeds $2500, a state/city contract is not applicable and only one (1) vendor can provide the services.</a:t>
                      </a:r>
                      <a:endParaRPr lang="en-US" sz="1500" b="1" i="0" u="none" strike="noStrike" dirty="0">
                        <a:effectLst/>
                        <a:latin typeface="+mn-lt"/>
                      </a:endParaRPr>
                    </a:p>
                  </a:txBody>
                  <a:tcPr marL="6350" marR="6350" marT="6350" marB="0" anchor="ctr"/>
                </a:tc>
                <a:extLst>
                  <a:ext uri="{0D108BD9-81ED-4DB2-BD59-A6C34878D82A}">
                    <a16:rowId xmlns:a16="http://schemas.microsoft.com/office/drawing/2014/main" val="2312347353"/>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i="0" u="none" strike="noStrike" dirty="0">
                          <a:solidFill>
                            <a:srgbClr val="000000"/>
                          </a:solidFill>
                          <a:effectLst/>
                          <a:latin typeface="+mn-lt"/>
                        </a:rPr>
                        <a:t>Enter the P-order in Formstack, access the QUALFIED PURCHASE (QP) form via the link; upload the completed form.</a:t>
                      </a:r>
                    </a:p>
                  </a:txBody>
                  <a:tcPr marL="6350" marR="6350" marT="6350" marB="0" anchor="ctr"/>
                </a:tc>
                <a:extLst>
                  <a:ext uri="{0D108BD9-81ED-4DB2-BD59-A6C34878D82A}">
                    <a16:rowId xmlns:a16="http://schemas.microsoft.com/office/drawing/2014/main" val="1276622886"/>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i="0" u="none" strike="noStrike" dirty="0">
                          <a:solidFill>
                            <a:srgbClr val="000000"/>
                          </a:solidFill>
                          <a:effectLst/>
                          <a:latin typeface="+mn-lt"/>
                        </a:rPr>
                        <a:t>The QP form has two (2) parts: </a:t>
                      </a:r>
                      <a:r>
                        <a:rPr lang="en-US" sz="1500" b="1" i="0" u="none" strike="noStrike" dirty="0">
                          <a:solidFill>
                            <a:srgbClr val="0070C0"/>
                          </a:solidFill>
                          <a:effectLst/>
                          <a:latin typeface="+mn-lt"/>
                        </a:rPr>
                        <a:t>REASON FOR WAIVER REQUEST </a:t>
                      </a:r>
                      <a:r>
                        <a:rPr lang="en-US" sz="1500" b="1" i="0" u="none" strike="noStrike" dirty="0">
                          <a:solidFill>
                            <a:srgbClr val="000000"/>
                          </a:solidFill>
                          <a:effectLst/>
                          <a:latin typeface="+mn-lt"/>
                        </a:rPr>
                        <a:t>and </a:t>
                      </a:r>
                      <a:r>
                        <a:rPr lang="en-US" sz="1500" b="1" i="0" u="none" strike="noStrike" dirty="0">
                          <a:solidFill>
                            <a:srgbClr val="0070C0"/>
                          </a:solidFill>
                          <a:effectLst/>
                          <a:latin typeface="+mn-lt"/>
                        </a:rPr>
                        <a:t>JUSTIFICATION MEMO</a:t>
                      </a:r>
                    </a:p>
                  </a:txBody>
                  <a:tcPr marL="6350" marR="6350" marT="6350" marB="0" anchor="ctr"/>
                </a:tc>
                <a:extLst>
                  <a:ext uri="{0D108BD9-81ED-4DB2-BD59-A6C34878D82A}">
                    <a16:rowId xmlns:a16="http://schemas.microsoft.com/office/drawing/2014/main" val="4237923479"/>
                  </a:ext>
                </a:extLst>
              </a:tr>
              <a:tr h="91440">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u="none" strike="noStrike" dirty="0">
                          <a:effectLst/>
                          <a:latin typeface="+mn-lt"/>
                        </a:rPr>
                        <a:t>The QP form is subject to review/approval first by the Business Office and CFO; second, by the City Purchasing Office, which may request more information.</a:t>
                      </a:r>
                      <a:endParaRPr lang="en-US" sz="15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34953177"/>
                  </a:ext>
                </a:extLst>
              </a:tr>
              <a:tr h="914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nSpc>
                          <a:spcPct val="105000"/>
                        </a:lnSpc>
                        <a:spcBef>
                          <a:spcPts val="0"/>
                        </a:spcBef>
                        <a:spcAft>
                          <a:spcPts val="0"/>
                        </a:spcAft>
                        <a:buFont typeface="Symbol" panose="05050102010706020507" pitchFamily="18" charset="2"/>
                        <a:buNone/>
                      </a:pPr>
                      <a:r>
                        <a:rPr lang="en-US" sz="1500" b="1" dirty="0">
                          <a:solidFill>
                            <a:srgbClr val="000000"/>
                          </a:solidFill>
                          <a:effectLst/>
                          <a:latin typeface="+mn-lt"/>
                          <a:ea typeface="Times New Roman" panose="02020603050405020304" pitchFamily="18" charset="0"/>
                        </a:rPr>
                        <a:t>If approved, the </a:t>
                      </a:r>
                      <a:r>
                        <a:rPr lang="en-US" sz="1500" b="1" dirty="0">
                          <a:solidFill>
                            <a:srgbClr val="0070C0"/>
                          </a:solidFill>
                          <a:effectLst/>
                          <a:latin typeface="+mn-lt"/>
                          <a:ea typeface="Times New Roman" panose="02020603050405020304" pitchFamily="18" charset="0"/>
                        </a:rPr>
                        <a:t>QUALIFIED PURCHASE </a:t>
                      </a:r>
                      <a:r>
                        <a:rPr lang="en-US" sz="1500" b="1" dirty="0">
                          <a:solidFill>
                            <a:srgbClr val="000000"/>
                          </a:solidFill>
                          <a:effectLst/>
                          <a:latin typeface="+mn-lt"/>
                          <a:ea typeface="Times New Roman" panose="02020603050405020304" pitchFamily="18" charset="0"/>
                        </a:rPr>
                        <a:t>results in a waiver of competitive bidding.</a:t>
                      </a:r>
                      <a:endParaRPr lang="en-US" sz="15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228987410"/>
                  </a:ext>
                </a:extLst>
              </a:tr>
            </a:tbl>
          </a:graphicData>
        </a:graphic>
      </p:graphicFrame>
      <p:pic>
        <p:nvPicPr>
          <p:cNvPr id="16" name="Picture 15">
            <a:extLst>
              <a:ext uri="{FF2B5EF4-FFF2-40B4-BE49-F238E27FC236}">
                <a16:creationId xmlns:a16="http://schemas.microsoft.com/office/drawing/2014/main" id="{D2A64B95-CB5C-D55A-FCDA-E5EF53470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965" y="456750"/>
            <a:ext cx="1690624" cy="1188720"/>
          </a:xfrm>
          <a:prstGeom prst="rect">
            <a:avLst/>
          </a:prstGeom>
        </p:spPr>
      </p:pic>
      <p:sp>
        <p:nvSpPr>
          <p:cNvPr id="20" name="Rectangle 19">
            <a:extLst>
              <a:ext uri="{FF2B5EF4-FFF2-40B4-BE49-F238E27FC236}">
                <a16:creationId xmlns:a16="http://schemas.microsoft.com/office/drawing/2014/main" id="{00FB2C9B-D8EF-DC29-1625-BCE67DE1A5FB}"/>
              </a:ext>
            </a:extLst>
          </p:cNvPr>
          <p:cNvSpPr/>
          <p:nvPr/>
        </p:nvSpPr>
        <p:spPr>
          <a:xfrm>
            <a:off x="6558742" y="3728607"/>
            <a:ext cx="4594532" cy="24105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nSpc>
                <a:spcPct val="105000"/>
              </a:lnSpc>
              <a:spcBef>
                <a:spcPts val="0"/>
              </a:spcBef>
              <a:spcAft>
                <a:spcPts val="0"/>
              </a:spcAft>
              <a:buFont typeface="Symbol" panose="05050102010706020507" pitchFamily="18" charset="2"/>
              <a:buChar char=""/>
            </a:pPr>
            <a:r>
              <a:rPr lang="en-US" sz="1400" b="1" dirty="0">
                <a:solidFill>
                  <a:srgbClr val="000000"/>
                </a:solidFill>
                <a:effectLst/>
                <a:latin typeface="Calibri" panose="020F0502020204030204" pitchFamily="34" charset="0"/>
                <a:ea typeface="Times New Roman" panose="02020603050405020304" pitchFamily="18" charset="0"/>
              </a:rPr>
              <a:t>JUSTIFICATION MEMO</a:t>
            </a:r>
            <a:r>
              <a:rPr lang="en-US" sz="1400" b="1" dirty="0">
                <a:solidFill>
                  <a:srgbClr val="000000"/>
                </a:solidFill>
                <a:latin typeface="Calibri" panose="020F0502020204030204" pitchFamily="34" charset="0"/>
                <a:ea typeface="Times New Roman" panose="02020603050405020304" pitchFamily="18" charset="0"/>
              </a:rPr>
              <a:t>:</a:t>
            </a:r>
          </a:p>
          <a:p>
            <a:pPr marL="800100" lvl="1" indent="-342900">
              <a:lnSpc>
                <a:spcPct val="105000"/>
              </a:lnSpc>
              <a:buFont typeface="Symbol" panose="05050102010706020507" pitchFamily="18" charset="2"/>
              <a:buChar char=""/>
            </a:pPr>
            <a:r>
              <a:rPr lang="en-US" sz="1300" b="1" dirty="0">
                <a:solidFill>
                  <a:srgbClr val="0070C0"/>
                </a:solidFill>
                <a:effectLst/>
                <a:latin typeface="Calibri" panose="020F0502020204030204" pitchFamily="34" charset="0"/>
                <a:ea typeface="Times New Roman" panose="02020603050405020304" pitchFamily="18" charset="0"/>
              </a:rPr>
              <a:t>What is being purchased and why is a QP necessary?</a:t>
            </a:r>
          </a:p>
          <a:p>
            <a:pPr marL="800100" lvl="1" indent="-342900">
              <a:lnSpc>
                <a:spcPct val="105000"/>
              </a:lnSpc>
              <a:buFont typeface="Symbol" panose="05050102010706020507" pitchFamily="18" charset="2"/>
              <a:buChar char=""/>
            </a:pPr>
            <a:r>
              <a:rPr lang="en-US" sz="1300" b="1" dirty="0">
                <a:solidFill>
                  <a:srgbClr val="0070C0"/>
                </a:solidFill>
                <a:effectLst/>
                <a:latin typeface="Calibri" panose="020F0502020204030204" pitchFamily="34" charset="0"/>
                <a:ea typeface="Calibri" panose="020F0502020204030204" pitchFamily="34" charset="0"/>
              </a:rPr>
              <a:t>If purchase is estimated to be &lt;$25,000, explain why the informal quote process is not being utilized.</a:t>
            </a:r>
          </a:p>
          <a:p>
            <a:pPr marL="800100" lvl="1" indent="-342900">
              <a:lnSpc>
                <a:spcPct val="105000"/>
              </a:lnSpc>
              <a:buFont typeface="Symbol" panose="05050102010706020507" pitchFamily="18" charset="2"/>
              <a:buChar char=""/>
            </a:pPr>
            <a:r>
              <a:rPr lang="en-US" sz="1300" b="1" dirty="0">
                <a:solidFill>
                  <a:srgbClr val="0070C0"/>
                </a:solidFill>
                <a:latin typeface="Calibri" panose="020F0502020204030204" pitchFamily="34" charset="0"/>
                <a:ea typeface="Calibri" panose="020F0502020204030204" pitchFamily="34" charset="0"/>
              </a:rPr>
              <a:t>If purchase is estimated to be &gt;$25,000, why can’t this go out to bid?</a:t>
            </a:r>
          </a:p>
          <a:p>
            <a:pPr marL="800100" lvl="1" indent="-342900">
              <a:lnSpc>
                <a:spcPct val="105000"/>
              </a:lnSpc>
              <a:buFont typeface="Symbol" panose="05050102010706020507" pitchFamily="18" charset="2"/>
              <a:buChar char=""/>
            </a:pPr>
            <a:r>
              <a:rPr lang="en-US" sz="1300" b="1" dirty="0">
                <a:solidFill>
                  <a:srgbClr val="0070C0"/>
                </a:solidFill>
                <a:latin typeface="Calibri" panose="020F0502020204030204" pitchFamily="34" charset="0"/>
                <a:ea typeface="Calibri" panose="020F0502020204030204" pitchFamily="34" charset="0"/>
              </a:rPr>
              <a:t>What budget is approved for these requested goods or services?  Operating__ Capital__ Grant__.</a:t>
            </a:r>
          </a:p>
          <a:p>
            <a:pPr marL="800100" lvl="1" indent="-342900">
              <a:lnSpc>
                <a:spcPct val="105000"/>
              </a:lnSpc>
              <a:buFont typeface="Symbol" panose="05050102010706020507" pitchFamily="18" charset="2"/>
              <a:buChar char=""/>
            </a:pPr>
            <a:r>
              <a:rPr lang="en-US" sz="1300" b="1" dirty="0">
                <a:solidFill>
                  <a:srgbClr val="0070C0"/>
                </a:solidFill>
                <a:effectLst/>
                <a:latin typeface="Calibri" panose="020F0502020204030204" pitchFamily="34" charset="0"/>
                <a:ea typeface="Calibri" panose="020F0502020204030204" pitchFamily="34" charset="0"/>
              </a:rPr>
              <a:t>Grant-funded: Attach copies of the grant narrative containing the terms and purchasing requirements.</a:t>
            </a:r>
          </a:p>
          <a:p>
            <a:pPr marL="800100" lvl="1" indent="-342900">
              <a:lnSpc>
                <a:spcPct val="105000"/>
              </a:lnSpc>
              <a:buFont typeface="Symbol" panose="05050102010706020507" pitchFamily="18" charset="2"/>
              <a:buChar char=""/>
            </a:pPr>
            <a:r>
              <a:rPr lang="en-US" sz="1300" b="1" dirty="0">
                <a:solidFill>
                  <a:srgbClr val="0070C0"/>
                </a:solidFill>
                <a:latin typeface="Calibri" panose="020F0502020204030204" pitchFamily="34" charset="0"/>
                <a:ea typeface="Calibri" panose="020F0502020204030204" pitchFamily="34" charset="0"/>
              </a:rPr>
              <a:t>Additional Information</a:t>
            </a:r>
            <a:endParaRPr lang="en-US" sz="1300" dirty="0">
              <a:solidFill>
                <a:srgbClr val="0070C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1F01F6A1-9D77-60FE-79BE-B817533AF64D}"/>
              </a:ext>
            </a:extLst>
          </p:cNvPr>
          <p:cNvSpPr/>
          <p:nvPr/>
        </p:nvSpPr>
        <p:spPr>
          <a:xfrm>
            <a:off x="992861" y="3712330"/>
            <a:ext cx="5482754" cy="25715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nSpc>
                <a:spcPct val="105000"/>
              </a:lnSpc>
              <a:spcBef>
                <a:spcPts val="0"/>
              </a:spcBef>
              <a:spcAft>
                <a:spcPts val="0"/>
              </a:spcAft>
              <a:buFont typeface="Symbol" panose="05050102010706020507" pitchFamily="18" charset="2"/>
              <a:buChar char=""/>
            </a:pPr>
            <a:r>
              <a:rPr lang="en-US" sz="1400" b="1" dirty="0">
                <a:solidFill>
                  <a:srgbClr val="000000"/>
                </a:solidFill>
                <a:effectLst/>
                <a:latin typeface="Calibri" panose="020F0502020204030204" pitchFamily="34" charset="0"/>
                <a:ea typeface="Times New Roman" panose="02020603050405020304" pitchFamily="18" charset="0"/>
              </a:rPr>
              <a:t>REASON FOR WAIVER REQUEST</a:t>
            </a:r>
            <a:r>
              <a:rPr lang="en-US" sz="1400" b="1" dirty="0">
                <a:solidFill>
                  <a:srgbClr val="000000"/>
                </a:solidFill>
                <a:latin typeface="Calibri" panose="020F0502020204030204" pitchFamily="34" charset="0"/>
                <a:ea typeface="Times New Roman" panose="02020603050405020304" pitchFamily="18" charset="0"/>
              </a:rPr>
              <a:t>:</a:t>
            </a:r>
          </a:p>
          <a:p>
            <a:pPr marL="800100" lvl="1" indent="-342900">
              <a:lnSpc>
                <a:spcPct val="105000"/>
              </a:lnSpc>
              <a:buFont typeface="Symbol" panose="05050102010706020507" pitchFamily="18" charset="2"/>
              <a:buChar char=""/>
            </a:pPr>
            <a:r>
              <a:rPr lang="en-US" sz="1400" b="1" dirty="0">
                <a:solidFill>
                  <a:srgbClr val="C00000"/>
                </a:solidFill>
                <a:effectLst/>
                <a:latin typeface="Calibri" panose="020F0502020204030204" pitchFamily="34" charset="0"/>
                <a:ea typeface="Times New Roman" panose="02020603050405020304" pitchFamily="18" charset="0"/>
              </a:rPr>
              <a:t>SOLE SOURCE </a:t>
            </a:r>
            <a:r>
              <a:rPr lang="en-US" sz="1400" b="1" dirty="0">
                <a:solidFill>
                  <a:srgbClr val="0070C0"/>
                </a:solidFill>
                <a:effectLst/>
                <a:latin typeface="Calibri" panose="020F0502020204030204" pitchFamily="34" charset="0"/>
                <a:ea typeface="Times New Roman" panose="02020603050405020304" pitchFamily="18" charset="0"/>
              </a:rPr>
              <a:t>(the only vendor that exists.  Sole Source letter required)</a:t>
            </a:r>
            <a:endParaRPr lang="en-US" sz="1400" dirty="0">
              <a:solidFill>
                <a:srgbClr val="0070C0"/>
              </a:solidFill>
              <a:effectLst/>
              <a:latin typeface="Calibri" panose="020F0502020204030204" pitchFamily="34" charset="0"/>
              <a:ea typeface="Calibri" panose="020F0502020204030204" pitchFamily="34" charset="0"/>
            </a:endParaRPr>
          </a:p>
          <a:p>
            <a:pPr marL="800100" lvl="1" indent="-342900">
              <a:lnSpc>
                <a:spcPct val="105000"/>
              </a:lnSpc>
              <a:buFont typeface="Symbol" panose="05050102010706020507" pitchFamily="18" charset="2"/>
              <a:buChar char=""/>
            </a:pPr>
            <a:r>
              <a:rPr lang="en-US" sz="1400" b="1" dirty="0">
                <a:solidFill>
                  <a:srgbClr val="C00000"/>
                </a:solidFill>
                <a:effectLst/>
                <a:latin typeface="Calibri" panose="020F0502020204030204" pitchFamily="34" charset="0"/>
                <a:ea typeface="Times New Roman" panose="02020603050405020304" pitchFamily="18" charset="0"/>
              </a:rPr>
              <a:t>SINGLE/SPECIAL SOURCE </a:t>
            </a:r>
            <a:r>
              <a:rPr lang="en-US" sz="1400" b="1" dirty="0">
                <a:solidFill>
                  <a:srgbClr val="0070C0"/>
                </a:solidFill>
                <a:effectLst/>
                <a:latin typeface="Calibri" panose="020F0502020204030204" pitchFamily="34" charset="0"/>
                <a:ea typeface="Times New Roman" panose="02020603050405020304" pitchFamily="18" charset="0"/>
              </a:rPr>
              <a:t>(only one unique vendor)</a:t>
            </a:r>
            <a:endParaRPr lang="en-US" sz="1400" dirty="0">
              <a:solidFill>
                <a:srgbClr val="0070C0"/>
              </a:solidFill>
              <a:effectLst/>
              <a:latin typeface="Calibri" panose="020F0502020204030204" pitchFamily="34" charset="0"/>
              <a:ea typeface="Calibri" panose="020F0502020204030204" pitchFamily="34" charset="0"/>
            </a:endParaRPr>
          </a:p>
          <a:p>
            <a:pPr marL="800100" lvl="1" indent="-342900">
              <a:lnSpc>
                <a:spcPct val="105000"/>
              </a:lnSpc>
              <a:buFont typeface="Symbol" panose="05050102010706020507" pitchFamily="18" charset="2"/>
              <a:buChar char=""/>
            </a:pPr>
            <a:r>
              <a:rPr lang="en-US" sz="1400" b="1" dirty="0">
                <a:solidFill>
                  <a:srgbClr val="C00000"/>
                </a:solidFill>
                <a:effectLst/>
                <a:latin typeface="Calibri" panose="020F0502020204030204" pitchFamily="34" charset="0"/>
                <a:ea typeface="Times New Roman" panose="02020603050405020304" pitchFamily="18" charset="0"/>
              </a:rPr>
              <a:t>TIME CRITICAL </a:t>
            </a:r>
            <a:r>
              <a:rPr lang="en-US" sz="1400" b="1" dirty="0">
                <a:solidFill>
                  <a:srgbClr val="0070C0"/>
                </a:solidFill>
                <a:effectLst/>
                <a:latin typeface="Calibri" panose="020F0502020204030204" pitchFamily="34" charset="0"/>
                <a:ea typeface="Times New Roman" panose="02020603050405020304" pitchFamily="18" charset="0"/>
              </a:rPr>
              <a:t>(explain why this could not have been reasonably anticipated in the ADDITIONAL INFORMATION section of memo)</a:t>
            </a:r>
            <a:endParaRPr lang="en-US" sz="1400" dirty="0">
              <a:solidFill>
                <a:srgbClr val="0070C0"/>
              </a:solidFill>
              <a:effectLst/>
              <a:latin typeface="Calibri" panose="020F0502020204030204" pitchFamily="34" charset="0"/>
              <a:ea typeface="Calibri" panose="020F0502020204030204" pitchFamily="34" charset="0"/>
            </a:endParaRPr>
          </a:p>
          <a:p>
            <a:pPr marL="800100" lvl="1" indent="-342900">
              <a:lnSpc>
                <a:spcPct val="105000"/>
              </a:lnSpc>
              <a:buFont typeface="Symbol" panose="05050102010706020507" pitchFamily="18" charset="2"/>
              <a:buChar char=""/>
            </a:pPr>
            <a:r>
              <a:rPr lang="en-US" sz="1400" b="1" dirty="0">
                <a:solidFill>
                  <a:srgbClr val="C00000"/>
                </a:solidFill>
                <a:effectLst/>
                <a:latin typeface="Calibri" panose="020F0502020204030204" pitchFamily="34" charset="0"/>
                <a:ea typeface="Times New Roman" panose="02020603050405020304" pitchFamily="18" charset="0"/>
              </a:rPr>
              <a:t>REQUIRED</a:t>
            </a:r>
            <a:r>
              <a:rPr lang="en-US" sz="1400" b="1" dirty="0">
                <a:solidFill>
                  <a:srgbClr val="0070C0"/>
                </a:solidFill>
                <a:effectLst/>
                <a:latin typeface="Calibri" panose="020F0502020204030204" pitchFamily="34" charset="0"/>
                <a:ea typeface="Times New Roman" panose="02020603050405020304" pitchFamily="18" charset="0"/>
              </a:rPr>
              <a:t> to come immediately into compliance with federal, state or local laws or codes</a:t>
            </a:r>
          </a:p>
          <a:p>
            <a:pPr marL="800100" lvl="1" indent="-342900">
              <a:lnSpc>
                <a:spcPct val="105000"/>
              </a:lnSpc>
              <a:buFont typeface="Symbol" panose="05050102010706020507" pitchFamily="18" charset="2"/>
              <a:buChar char=""/>
            </a:pPr>
            <a:r>
              <a:rPr lang="en-US" sz="1400" b="1" dirty="0">
                <a:solidFill>
                  <a:srgbClr val="C00000"/>
                </a:solidFill>
                <a:latin typeface="Calibri" panose="020F0502020204030204" pitchFamily="34" charset="0"/>
                <a:ea typeface="Times New Roman" panose="02020603050405020304" pitchFamily="18" charset="0"/>
              </a:rPr>
              <a:t>NECESSARY</a:t>
            </a:r>
            <a:r>
              <a:rPr lang="en-US" sz="1400" b="1" dirty="0">
                <a:solidFill>
                  <a:srgbClr val="0070C0"/>
                </a:solidFill>
                <a:latin typeface="Calibri" panose="020F0502020204030204" pitchFamily="34" charset="0"/>
                <a:ea typeface="Times New Roman" panose="02020603050405020304" pitchFamily="18" charset="0"/>
              </a:rPr>
              <a:t> to avoid complete loss of funds made available by non-city public or private funding sources</a:t>
            </a:r>
            <a:endParaRPr lang="en-US" sz="1400" b="1" dirty="0">
              <a:solidFill>
                <a:srgbClr val="0070C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513701059"/>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2436" y="241120"/>
            <a:ext cx="10320838" cy="1450757"/>
          </a:xfrm>
          <a:solidFill>
            <a:schemeClr val="accent4">
              <a:lumMod val="20000"/>
              <a:lumOff val="80000"/>
            </a:schemeClr>
          </a:solidFill>
        </p:spPr>
        <p:txBody>
          <a:bodyPr>
            <a:normAutofit/>
          </a:bodyPr>
          <a:lstStyle/>
          <a:p>
            <a:r>
              <a:rPr lang="en-US" sz="4400" b="1" dirty="0"/>
              <a:t>Procurement </a:t>
            </a:r>
            <a:br>
              <a:rPr lang="en-US" sz="4400" b="1" dirty="0"/>
            </a:br>
            <a:r>
              <a:rPr lang="en-US" sz="4400" b="1" dirty="0"/>
              <a:t>Rules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35</a:t>
            </a:fld>
            <a:endParaRPr lang="en-US" dirty="0"/>
          </a:p>
        </p:txBody>
      </p:sp>
      <p:graphicFrame>
        <p:nvGraphicFramePr>
          <p:cNvPr id="10" name="Table 9">
            <a:extLst>
              <a:ext uri="{FF2B5EF4-FFF2-40B4-BE49-F238E27FC236}">
                <a16:creationId xmlns:a16="http://schemas.microsoft.com/office/drawing/2014/main" id="{59E939EC-EDE6-4D09-B361-9D179101C15E}"/>
              </a:ext>
            </a:extLst>
          </p:cNvPr>
          <p:cNvGraphicFramePr>
            <a:graphicFrameLocks noGrp="1"/>
          </p:cNvGraphicFramePr>
          <p:nvPr/>
        </p:nvGraphicFramePr>
        <p:xfrm>
          <a:off x="728296" y="1753308"/>
          <a:ext cx="208280" cy="4504819"/>
        </p:xfrm>
        <a:graphic>
          <a:graphicData uri="http://schemas.openxmlformats.org/drawingml/2006/table">
            <a:tbl>
              <a:tblPr/>
              <a:tblGrid>
                <a:gridCol w="208280">
                  <a:extLst>
                    <a:ext uri="{9D8B030D-6E8A-4147-A177-3AD203B41FA5}">
                      <a16:colId xmlns:a16="http://schemas.microsoft.com/office/drawing/2014/main" val="20000"/>
                    </a:ext>
                  </a:extLst>
                </a:gridCol>
              </a:tblGrid>
              <a:tr h="4504819">
                <a:tc>
                  <a:txBody>
                    <a:bodyPr/>
                    <a:lstStyle/>
                    <a:p>
                      <a:endParaRPr lang="en-US" dirty="0"/>
                    </a:p>
                  </a:txBody>
                  <a:tcPr>
                    <a:lnL w="38100" cmpd="sng">
                      <a:solidFill>
                        <a:srgbClr val="00B0F0"/>
                      </a:solidFill>
                      <a:prstDash val="solid"/>
                    </a:lnL>
                    <a:lnR w="38100" cmpd="sng">
                      <a:solidFill>
                        <a:srgbClr val="00B0F0"/>
                      </a:solidFill>
                      <a:prstDash val="solid"/>
                    </a:lnR>
                    <a:lnT w="38100" cmpd="sng">
                      <a:solidFill>
                        <a:srgbClr val="00B0F0"/>
                      </a:solidFill>
                      <a:prstDash val="solid"/>
                    </a:lnT>
                    <a:lnB w="38100" cmpd="sng">
                      <a:solidFill>
                        <a:srgbClr val="00B0F0"/>
                      </a:solidFill>
                      <a:prstDash val="soli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5" name="TextBox 14">
            <a:extLst>
              <a:ext uri="{FF2B5EF4-FFF2-40B4-BE49-F238E27FC236}">
                <a16:creationId xmlns:a16="http://schemas.microsoft.com/office/drawing/2014/main" id="{3FB32075-0A94-28EB-12EA-AA25EE6D5322}"/>
              </a:ext>
            </a:extLst>
          </p:cNvPr>
          <p:cNvSpPr txBox="1"/>
          <p:nvPr/>
        </p:nvSpPr>
        <p:spPr>
          <a:xfrm>
            <a:off x="6932815" y="597166"/>
            <a:ext cx="4029960" cy="76944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FF0000"/>
                </a:solidFill>
              </a:rPr>
              <a:t>FEDERAL-STATE-COOPERATIVE</a:t>
            </a:r>
          </a:p>
          <a:p>
            <a:pPr algn="ctr"/>
            <a:r>
              <a:rPr lang="en-US" sz="2000" b="1" i="1" dirty="0">
                <a:solidFill>
                  <a:srgbClr val="FF0000"/>
                </a:solidFill>
              </a:rPr>
              <a:t>Contracts</a:t>
            </a:r>
            <a:endParaRPr lang="en-US" b="1" i="1" dirty="0">
              <a:solidFill>
                <a:srgbClr val="FF0000"/>
              </a:solidFill>
            </a:endParaRPr>
          </a:p>
        </p:txBody>
      </p:sp>
      <p:graphicFrame>
        <p:nvGraphicFramePr>
          <p:cNvPr id="7" name="Table 6">
            <a:extLst>
              <a:ext uri="{FF2B5EF4-FFF2-40B4-BE49-F238E27FC236}">
                <a16:creationId xmlns:a16="http://schemas.microsoft.com/office/drawing/2014/main" id="{EF5234BA-8C42-E6C3-F583-A95BF6C401CF}"/>
              </a:ext>
            </a:extLst>
          </p:cNvPr>
          <p:cNvGraphicFramePr>
            <a:graphicFrameLocks noGrp="1"/>
          </p:cNvGraphicFramePr>
          <p:nvPr>
            <p:extLst>
              <p:ext uri="{D42A27DB-BD31-4B8C-83A1-F6EECF244321}">
                <p14:modId xmlns:p14="http://schemas.microsoft.com/office/powerpoint/2010/main" val="1310670788"/>
              </p:ext>
            </p:extLst>
          </p:nvPr>
        </p:nvGraphicFramePr>
        <p:xfrm>
          <a:off x="964857" y="1753308"/>
          <a:ext cx="10188417" cy="1610360"/>
        </p:xfrm>
        <a:graphic>
          <a:graphicData uri="http://schemas.openxmlformats.org/drawingml/2006/table">
            <a:tbl>
              <a:tblPr>
                <a:tableStyleId>{5C22544A-7EE6-4342-B048-85BDC9FD1C3A}</a:tableStyleId>
              </a:tblPr>
              <a:tblGrid>
                <a:gridCol w="296747">
                  <a:extLst>
                    <a:ext uri="{9D8B030D-6E8A-4147-A177-3AD203B41FA5}">
                      <a16:colId xmlns:a16="http://schemas.microsoft.com/office/drawing/2014/main" val="3948726068"/>
                    </a:ext>
                  </a:extLst>
                </a:gridCol>
                <a:gridCol w="9891670">
                  <a:extLst>
                    <a:ext uri="{9D8B030D-6E8A-4147-A177-3AD203B41FA5}">
                      <a16:colId xmlns:a16="http://schemas.microsoft.com/office/drawing/2014/main" val="1037091312"/>
                    </a:ext>
                  </a:extLst>
                </a:gridCol>
              </a:tblGrid>
              <a:tr h="91440">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u="none" strike="noStrike" dirty="0">
                          <a:effectLst/>
                          <a:latin typeface="+mn-lt"/>
                        </a:rPr>
                        <a:t>A </a:t>
                      </a:r>
                      <a:r>
                        <a:rPr lang="en-US" sz="1500" b="1" u="none" strike="noStrike" dirty="0">
                          <a:solidFill>
                            <a:srgbClr val="0070C0"/>
                          </a:solidFill>
                          <a:effectLst/>
                          <a:latin typeface="+mn-lt"/>
                          <a:hlinkClick r:id="rId3"/>
                        </a:rPr>
                        <a:t>REQUEST FOR USAGE OF A STATE, FEDERAL OR COOPERATIVE CONTRACT </a:t>
                      </a:r>
                      <a:r>
                        <a:rPr lang="en-US" sz="1500" b="1" u="none" strike="noStrike" dirty="0">
                          <a:effectLst/>
                          <a:latin typeface="+mn-lt"/>
                        </a:rPr>
                        <a:t>FORM is to be submitted if the amount exceeds $2500 and a Federal/State/Cooperative contract is applicable.</a:t>
                      </a:r>
                      <a:endParaRPr lang="en-US" sz="1500" b="1" i="0" u="none" strike="noStrike" dirty="0">
                        <a:effectLst/>
                        <a:latin typeface="+mn-lt"/>
                      </a:endParaRPr>
                    </a:p>
                  </a:txBody>
                  <a:tcPr marL="6350" marR="6350" marT="6350" marB="0" anchor="ctr"/>
                </a:tc>
                <a:extLst>
                  <a:ext uri="{0D108BD9-81ED-4DB2-BD59-A6C34878D82A}">
                    <a16:rowId xmlns:a16="http://schemas.microsoft.com/office/drawing/2014/main" val="2312347353"/>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i="0" u="none" strike="noStrike" dirty="0">
                          <a:solidFill>
                            <a:srgbClr val="000000"/>
                          </a:solidFill>
                          <a:effectLst/>
                          <a:latin typeface="+mn-lt"/>
                        </a:rPr>
                        <a:t>Enter the P-order in Formstack, access the </a:t>
                      </a:r>
                      <a:r>
                        <a:rPr lang="en-US" sz="1500" b="1" i="0" u="none" strike="noStrike" dirty="0">
                          <a:solidFill>
                            <a:srgbClr val="0070C0"/>
                          </a:solidFill>
                          <a:effectLst/>
                          <a:latin typeface="+mn-lt"/>
                        </a:rPr>
                        <a:t>REQUEST FOR USAGE </a:t>
                      </a:r>
                      <a:r>
                        <a:rPr lang="en-US" sz="1500" b="1" i="0" u="none" strike="noStrike" dirty="0">
                          <a:solidFill>
                            <a:srgbClr val="000000"/>
                          </a:solidFill>
                          <a:effectLst/>
                          <a:latin typeface="+mn-lt"/>
                        </a:rPr>
                        <a:t>form via the link; upload the completed form.</a:t>
                      </a:r>
                    </a:p>
                  </a:txBody>
                  <a:tcPr marL="6350" marR="6350" marT="6350" marB="0" anchor="ctr"/>
                </a:tc>
                <a:extLst>
                  <a:ext uri="{0D108BD9-81ED-4DB2-BD59-A6C34878D82A}">
                    <a16:rowId xmlns:a16="http://schemas.microsoft.com/office/drawing/2014/main" val="1276622886"/>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i="0" u="none" strike="noStrike" dirty="0">
                          <a:solidFill>
                            <a:srgbClr val="000000"/>
                          </a:solidFill>
                          <a:effectLst/>
                          <a:latin typeface="+mn-lt"/>
                        </a:rPr>
                        <a:t>The form has two (2) parts: </a:t>
                      </a:r>
                      <a:r>
                        <a:rPr lang="en-US" sz="1500" b="1" i="0" u="none" strike="noStrike" dirty="0">
                          <a:solidFill>
                            <a:srgbClr val="0070C0"/>
                          </a:solidFill>
                          <a:effectLst/>
                          <a:latin typeface="+mn-lt"/>
                        </a:rPr>
                        <a:t>PURCHASE INFORMATION </a:t>
                      </a:r>
                      <a:r>
                        <a:rPr lang="en-US" sz="1500" b="1" i="0" u="none" strike="noStrike" dirty="0">
                          <a:solidFill>
                            <a:srgbClr val="000000"/>
                          </a:solidFill>
                          <a:effectLst/>
                          <a:latin typeface="+mn-lt"/>
                        </a:rPr>
                        <a:t>and </a:t>
                      </a:r>
                      <a:r>
                        <a:rPr lang="en-US" sz="1500" b="1" i="0" u="none" strike="noStrike" dirty="0">
                          <a:solidFill>
                            <a:srgbClr val="0070C0"/>
                          </a:solidFill>
                          <a:effectLst/>
                          <a:latin typeface="+mn-lt"/>
                        </a:rPr>
                        <a:t>JUSTIFICATION MEMO</a:t>
                      </a:r>
                    </a:p>
                  </a:txBody>
                  <a:tcPr marL="6350" marR="6350" marT="6350" marB="0" anchor="ctr"/>
                </a:tc>
                <a:extLst>
                  <a:ext uri="{0D108BD9-81ED-4DB2-BD59-A6C34878D82A}">
                    <a16:rowId xmlns:a16="http://schemas.microsoft.com/office/drawing/2014/main" val="4237923479"/>
                  </a:ext>
                </a:extLst>
              </a:tr>
              <a:tr h="91440">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500" b="1" u="none" strike="noStrike" dirty="0">
                          <a:effectLst/>
                          <a:latin typeface="+mn-lt"/>
                        </a:rPr>
                        <a:t>The form is subject to review/approval first by the Business Office and CFO; second, by the City Purchasing Office, which may request more information.</a:t>
                      </a:r>
                      <a:endParaRPr lang="en-US" sz="15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34953177"/>
                  </a:ext>
                </a:extLst>
              </a:tr>
            </a:tbl>
          </a:graphicData>
        </a:graphic>
      </p:graphicFrame>
      <p:pic>
        <p:nvPicPr>
          <p:cNvPr id="16" name="Picture 15">
            <a:extLst>
              <a:ext uri="{FF2B5EF4-FFF2-40B4-BE49-F238E27FC236}">
                <a16:creationId xmlns:a16="http://schemas.microsoft.com/office/drawing/2014/main" id="{D2A64B95-CB5C-D55A-FCDA-E5EF53470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394" y="404297"/>
            <a:ext cx="1690624" cy="1188720"/>
          </a:xfrm>
          <a:prstGeom prst="rect">
            <a:avLst/>
          </a:prstGeom>
        </p:spPr>
      </p:pic>
      <p:sp>
        <p:nvSpPr>
          <p:cNvPr id="20" name="Rectangle 19">
            <a:extLst>
              <a:ext uri="{FF2B5EF4-FFF2-40B4-BE49-F238E27FC236}">
                <a16:creationId xmlns:a16="http://schemas.microsoft.com/office/drawing/2014/main" id="{00FB2C9B-D8EF-DC29-1625-BCE67DE1A5FB}"/>
              </a:ext>
            </a:extLst>
          </p:cNvPr>
          <p:cNvSpPr/>
          <p:nvPr/>
        </p:nvSpPr>
        <p:spPr>
          <a:xfrm>
            <a:off x="4825538" y="3438265"/>
            <a:ext cx="6327736" cy="26206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nSpc>
                <a:spcPct val="105000"/>
              </a:lnSpc>
              <a:spcBef>
                <a:spcPts val="0"/>
              </a:spcBef>
              <a:spcAft>
                <a:spcPts val="0"/>
              </a:spcAft>
              <a:buFont typeface="Symbol" panose="05050102010706020507" pitchFamily="18" charset="2"/>
              <a:buChar char=""/>
            </a:pPr>
            <a:r>
              <a:rPr lang="en-US" sz="1400" b="1" dirty="0">
                <a:solidFill>
                  <a:srgbClr val="000000"/>
                </a:solidFill>
                <a:effectLst/>
                <a:latin typeface="Calibri" panose="020F0502020204030204" pitchFamily="34" charset="0"/>
                <a:ea typeface="Times New Roman" panose="02020603050405020304" pitchFamily="18" charset="0"/>
              </a:rPr>
              <a:t>JUSTIFICATION MEMO</a:t>
            </a:r>
            <a:r>
              <a:rPr lang="en-US" sz="1400" b="1" dirty="0">
                <a:solidFill>
                  <a:srgbClr val="000000"/>
                </a:solidFill>
                <a:latin typeface="Calibri" panose="020F0502020204030204" pitchFamily="34" charset="0"/>
                <a:ea typeface="Times New Roman" panose="02020603050405020304" pitchFamily="18" charset="0"/>
              </a:rPr>
              <a:t>:</a:t>
            </a:r>
          </a:p>
          <a:p>
            <a:pPr marL="800100" lvl="1" indent="-342900">
              <a:lnSpc>
                <a:spcPct val="105000"/>
              </a:lnSpc>
              <a:buFont typeface="Symbol" panose="05050102010706020507" pitchFamily="18" charset="2"/>
              <a:buChar char=""/>
            </a:pPr>
            <a:r>
              <a:rPr lang="en-US" sz="1300" b="1" dirty="0">
                <a:solidFill>
                  <a:srgbClr val="0070C0"/>
                </a:solidFill>
                <a:effectLst/>
                <a:latin typeface="Calibri" panose="020F0502020204030204" pitchFamily="34" charset="0"/>
                <a:ea typeface="Times New Roman" panose="02020603050405020304" pitchFamily="18" charset="0"/>
              </a:rPr>
              <a:t>What is being purchased and why is usage of the State, Federal or Cooperative Contract in the best interest of the City?</a:t>
            </a:r>
          </a:p>
          <a:p>
            <a:pPr marL="800100" lvl="1" indent="-342900">
              <a:lnSpc>
                <a:spcPct val="105000"/>
              </a:lnSpc>
              <a:buFont typeface="Symbol" panose="05050102010706020507" pitchFamily="18" charset="2"/>
              <a:buChar char=""/>
            </a:pPr>
            <a:r>
              <a:rPr lang="en-US" sz="1300" b="1" dirty="0">
                <a:solidFill>
                  <a:srgbClr val="0070C0"/>
                </a:solidFill>
                <a:effectLst/>
                <a:latin typeface="Calibri" panose="020F0502020204030204" pitchFamily="34" charset="0"/>
                <a:ea typeface="Calibri" panose="020F0502020204030204" pitchFamily="34" charset="0"/>
              </a:rPr>
              <a:t>If the contract has multiple vendors listed, what criteria were used in vendor selection?</a:t>
            </a:r>
          </a:p>
          <a:p>
            <a:pPr marL="800100" lvl="1" indent="-342900">
              <a:lnSpc>
                <a:spcPct val="105000"/>
              </a:lnSpc>
              <a:buFont typeface="Symbol" panose="05050102010706020507" pitchFamily="18" charset="2"/>
              <a:buChar char=""/>
            </a:pPr>
            <a:r>
              <a:rPr lang="en-US" sz="1300" b="1" dirty="0">
                <a:solidFill>
                  <a:srgbClr val="0070C0"/>
                </a:solidFill>
                <a:latin typeface="Calibri" panose="020F0502020204030204" pitchFamily="34" charset="0"/>
                <a:ea typeface="Calibri" panose="020F0502020204030204" pitchFamily="34" charset="0"/>
              </a:rPr>
              <a:t>If purchase is estimated to be &gt;$25,000, explain why the cooperative agreement is being utilized instead of the informal quote process?</a:t>
            </a:r>
          </a:p>
          <a:p>
            <a:pPr marL="800100" lvl="1" indent="-342900">
              <a:lnSpc>
                <a:spcPct val="105000"/>
              </a:lnSpc>
              <a:buFont typeface="Symbol" panose="05050102010706020507" pitchFamily="18" charset="2"/>
              <a:buChar char=""/>
            </a:pPr>
            <a:r>
              <a:rPr lang="en-US" sz="1300" b="1" dirty="0">
                <a:solidFill>
                  <a:srgbClr val="0070C0"/>
                </a:solidFill>
                <a:latin typeface="Calibri" panose="020F0502020204030204" pitchFamily="34" charset="0"/>
                <a:ea typeface="Calibri" panose="020F0502020204030204" pitchFamily="34" charset="0"/>
              </a:rPr>
              <a:t>If purchase is estimated to be &gt;$25,000, why can’t this go out to bid?</a:t>
            </a:r>
          </a:p>
          <a:p>
            <a:pPr marL="800100" lvl="1" indent="-342900">
              <a:lnSpc>
                <a:spcPct val="105000"/>
              </a:lnSpc>
              <a:buFont typeface="Symbol" panose="05050102010706020507" pitchFamily="18" charset="2"/>
              <a:buChar char=""/>
            </a:pPr>
            <a:r>
              <a:rPr lang="en-US" sz="1300" b="1" dirty="0">
                <a:solidFill>
                  <a:srgbClr val="0070C0"/>
                </a:solidFill>
                <a:effectLst/>
                <a:latin typeface="Calibri" panose="020F0502020204030204" pitchFamily="34" charset="0"/>
                <a:ea typeface="Calibri" panose="020F0502020204030204" pitchFamily="34" charset="0"/>
              </a:rPr>
              <a:t>What page(s) of the desired contract apply to this purchase?</a:t>
            </a:r>
          </a:p>
          <a:p>
            <a:pPr marL="800100" lvl="1" indent="-342900">
              <a:lnSpc>
                <a:spcPct val="105000"/>
              </a:lnSpc>
              <a:buFont typeface="Symbol" panose="05050102010706020507" pitchFamily="18" charset="2"/>
              <a:buChar char=""/>
            </a:pPr>
            <a:r>
              <a:rPr lang="en-US" sz="1300" b="1" dirty="0">
                <a:solidFill>
                  <a:srgbClr val="0070C0"/>
                </a:solidFill>
                <a:effectLst/>
                <a:latin typeface="Calibri" panose="020F0502020204030204" pitchFamily="34" charset="0"/>
                <a:ea typeface="Calibri" panose="020F0502020204030204" pitchFamily="34" charset="0"/>
              </a:rPr>
              <a:t>Grant-funded: Attach copies of the grant narrative containing the terms and purchasing requirements.</a:t>
            </a:r>
          </a:p>
          <a:p>
            <a:pPr marL="800100" lvl="1" indent="-342900">
              <a:lnSpc>
                <a:spcPct val="105000"/>
              </a:lnSpc>
              <a:buFont typeface="Symbol" panose="05050102010706020507" pitchFamily="18" charset="2"/>
              <a:buChar char=""/>
            </a:pPr>
            <a:r>
              <a:rPr lang="en-US" sz="1300" b="1" dirty="0">
                <a:solidFill>
                  <a:srgbClr val="0070C0"/>
                </a:solidFill>
                <a:latin typeface="Calibri" panose="020F0502020204030204" pitchFamily="34" charset="0"/>
                <a:ea typeface="Calibri" panose="020F0502020204030204" pitchFamily="34" charset="0"/>
              </a:rPr>
              <a:t>Additional Information</a:t>
            </a:r>
            <a:endParaRPr lang="en-US" sz="1300" dirty="0">
              <a:solidFill>
                <a:srgbClr val="0070C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1F01F6A1-9D77-60FE-79BE-B817533AF64D}"/>
              </a:ext>
            </a:extLst>
          </p:cNvPr>
          <p:cNvSpPr/>
          <p:nvPr/>
        </p:nvSpPr>
        <p:spPr>
          <a:xfrm>
            <a:off x="1006282" y="3438265"/>
            <a:ext cx="3715347" cy="12142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nSpc>
                <a:spcPct val="105000"/>
              </a:lnSpc>
              <a:spcBef>
                <a:spcPts val="0"/>
              </a:spcBef>
              <a:spcAft>
                <a:spcPts val="0"/>
              </a:spcAft>
              <a:buFont typeface="Symbol" panose="05050102010706020507" pitchFamily="18" charset="2"/>
              <a:buChar char=""/>
            </a:pPr>
            <a:r>
              <a:rPr lang="en-US" sz="1400" b="1" dirty="0">
                <a:solidFill>
                  <a:srgbClr val="000000"/>
                </a:solidFill>
                <a:effectLst/>
                <a:latin typeface="Calibri" panose="020F0502020204030204" pitchFamily="34" charset="0"/>
                <a:ea typeface="Times New Roman" panose="02020603050405020304" pitchFamily="18" charset="0"/>
              </a:rPr>
              <a:t>PURCHASE INFORMATION</a:t>
            </a:r>
            <a:r>
              <a:rPr lang="en-US" sz="1400" b="1" dirty="0">
                <a:solidFill>
                  <a:srgbClr val="000000"/>
                </a:solidFill>
                <a:latin typeface="Calibri" panose="020F0502020204030204" pitchFamily="34" charset="0"/>
                <a:ea typeface="Times New Roman" panose="02020603050405020304" pitchFamily="18" charset="0"/>
              </a:rPr>
              <a:t>:</a:t>
            </a:r>
          </a:p>
          <a:p>
            <a:pPr marL="800100" lvl="1" indent="-342900">
              <a:lnSpc>
                <a:spcPct val="105000"/>
              </a:lnSpc>
              <a:buFont typeface="Symbol" panose="05050102010706020507" pitchFamily="18" charset="2"/>
              <a:buChar char=""/>
            </a:pPr>
            <a:r>
              <a:rPr lang="en-US" sz="1400" b="1" dirty="0">
                <a:solidFill>
                  <a:srgbClr val="C00000"/>
                </a:solidFill>
                <a:effectLst/>
                <a:latin typeface="Calibri" panose="020F0502020204030204" pitchFamily="34" charset="0"/>
                <a:ea typeface="Times New Roman" panose="02020603050405020304" pitchFamily="18" charset="0"/>
              </a:rPr>
              <a:t>VENDOR</a:t>
            </a:r>
          </a:p>
          <a:p>
            <a:pPr marL="800100" lvl="1" indent="-342900">
              <a:lnSpc>
                <a:spcPct val="105000"/>
              </a:lnSpc>
              <a:buFont typeface="Symbol" panose="05050102010706020507" pitchFamily="18" charset="2"/>
              <a:buChar char=""/>
            </a:pPr>
            <a:r>
              <a:rPr lang="en-US" sz="1400" b="1" dirty="0">
                <a:solidFill>
                  <a:srgbClr val="C00000"/>
                </a:solidFill>
                <a:latin typeface="Calibri" panose="020F0502020204030204" pitchFamily="34" charset="0"/>
                <a:ea typeface="Times New Roman" panose="02020603050405020304" pitchFamily="18" charset="0"/>
              </a:rPr>
              <a:t>AMOUNT</a:t>
            </a:r>
          </a:p>
          <a:p>
            <a:pPr marL="800100" lvl="1" indent="-342900">
              <a:lnSpc>
                <a:spcPct val="105000"/>
              </a:lnSpc>
              <a:buFont typeface="Symbol" panose="05050102010706020507" pitchFamily="18" charset="2"/>
              <a:buChar char=""/>
            </a:pPr>
            <a:r>
              <a:rPr lang="en-US" sz="1400" b="1" dirty="0">
                <a:solidFill>
                  <a:srgbClr val="C00000"/>
                </a:solidFill>
                <a:effectLst/>
                <a:latin typeface="Calibri" panose="020F0502020204030204" pitchFamily="34" charset="0"/>
                <a:ea typeface="Times New Roman" panose="02020603050405020304" pitchFamily="18" charset="0"/>
              </a:rPr>
              <a:t>CONTRACT NUMBER</a:t>
            </a:r>
          </a:p>
          <a:p>
            <a:pPr marL="800100" lvl="1" indent="-342900">
              <a:lnSpc>
                <a:spcPct val="105000"/>
              </a:lnSpc>
              <a:buFont typeface="Symbol" panose="05050102010706020507" pitchFamily="18" charset="2"/>
              <a:buChar char=""/>
            </a:pPr>
            <a:r>
              <a:rPr lang="en-US" sz="1400" b="1" dirty="0">
                <a:solidFill>
                  <a:srgbClr val="C00000"/>
                </a:solidFill>
                <a:latin typeface="Calibri" panose="020F0502020204030204" pitchFamily="34" charset="0"/>
                <a:ea typeface="Times New Roman" panose="02020603050405020304" pitchFamily="18" charset="0"/>
              </a:rPr>
              <a:t>DATE OF EXPIRATION OF CONTRACT</a:t>
            </a:r>
            <a:endParaRPr lang="en-US" sz="1400" b="1" dirty="0">
              <a:solidFill>
                <a:srgbClr val="C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1741263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0424"/>
            <a:ext cx="10058400" cy="1450757"/>
          </a:xfrm>
          <a:solidFill>
            <a:schemeClr val="accent4">
              <a:lumMod val="40000"/>
              <a:lumOff val="60000"/>
            </a:schemeClr>
          </a:solidFill>
        </p:spPr>
        <p:txBody>
          <a:bodyPr/>
          <a:lstStyle/>
          <a:p>
            <a:r>
              <a:rPr lang="en-US" b="1" dirty="0"/>
              <a:t>Vendor Background Checks</a:t>
            </a:r>
            <a:br>
              <a:rPr lang="en-US" b="1" dirty="0"/>
            </a:br>
            <a:endParaRPr lang="en-US"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36</a:t>
            </a:fld>
            <a:endParaRPr lang="en-US" dirty="0"/>
          </a:p>
        </p:txBody>
      </p:sp>
      <p:sp>
        <p:nvSpPr>
          <p:cNvPr id="6" name="TextBox 5"/>
          <p:cNvSpPr txBox="1"/>
          <p:nvPr/>
        </p:nvSpPr>
        <p:spPr>
          <a:xfrm>
            <a:off x="8717863" y="619451"/>
            <a:ext cx="2232621"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t>Required Background Checks for Vendor-Provided Personnel</a:t>
            </a:r>
          </a:p>
        </p:txBody>
      </p:sp>
      <p:sp>
        <p:nvSpPr>
          <p:cNvPr id="12" name="TextBox 11"/>
          <p:cNvSpPr txBox="1"/>
          <p:nvPr/>
        </p:nvSpPr>
        <p:spPr>
          <a:xfrm>
            <a:off x="1158550" y="1179750"/>
            <a:ext cx="2708563"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t>Vendor Personnel Services</a:t>
            </a:r>
          </a:p>
        </p:txBody>
      </p:sp>
      <p:sp>
        <p:nvSpPr>
          <p:cNvPr id="7" name="TextBox 6"/>
          <p:cNvSpPr txBox="1"/>
          <p:nvPr/>
        </p:nvSpPr>
        <p:spPr>
          <a:xfrm>
            <a:off x="3894513" y="1799861"/>
            <a:ext cx="722376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The following procedure applies whenever the District Office or a school is considering the engagement of a vendor/contractor, who will provide personnel to deliver on-site services in our schools.  Prior to entering an order in MUNIS against a school-managed account (e.g., school operating allocation); or, for a grant-funded program, submitting the P-9 form electronically, the requestor is responsible for notifying the vendor/contractor to submit the electronic Form, </a:t>
            </a:r>
            <a:r>
              <a:rPr lang="en-US" sz="1400" b="1" dirty="0"/>
              <a:t>“</a:t>
            </a:r>
            <a:r>
              <a:rPr lang="en-US" sz="1400" b="1" dirty="0">
                <a:hlinkClick r:id="rId2"/>
              </a:rPr>
              <a:t>VENDOR BACKGROUND CHECK</a:t>
            </a:r>
            <a:r>
              <a:rPr lang="en-US" sz="1400" b="1" dirty="0"/>
              <a:t>”.</a:t>
            </a:r>
          </a:p>
        </p:txBody>
      </p:sp>
      <p:sp>
        <p:nvSpPr>
          <p:cNvPr id="11" name="TextBox 10"/>
          <p:cNvSpPr txBox="1"/>
          <p:nvPr/>
        </p:nvSpPr>
        <p:spPr>
          <a:xfrm>
            <a:off x="4408251" y="3226580"/>
            <a:ext cx="6196284" cy="1107996"/>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300" b="1" dirty="0">
                <a:solidFill>
                  <a:schemeClr val="accent2">
                    <a:lumMod val="75000"/>
                  </a:schemeClr>
                </a:solidFill>
              </a:rPr>
              <a:t>BPS web site: </a:t>
            </a:r>
            <a:r>
              <a:rPr lang="en-US" sz="1300" dirty="0"/>
              <a:t>Staff; MyBPS School Portals; Admin/Office</a:t>
            </a:r>
          </a:p>
          <a:p>
            <a:pPr marL="742950" lvl="1" indent="-285750">
              <a:buClr>
                <a:schemeClr val="accent2">
                  <a:lumMod val="75000"/>
                </a:schemeClr>
              </a:buClr>
              <a:buFont typeface="Wingdings" panose="05000000000000000000" pitchFamily="2" charset="2"/>
              <a:buChar char="§"/>
            </a:pPr>
            <a:r>
              <a:rPr lang="en-US" sz="1400" dirty="0">
                <a:hlinkClick r:id="rId3"/>
              </a:rPr>
              <a:t>https://www.bridgeportedu.net/Page/13931</a:t>
            </a:r>
            <a:endParaRPr lang="en-US" sz="13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300" b="1" dirty="0">
                <a:solidFill>
                  <a:schemeClr val="accent2">
                    <a:lumMod val="75000"/>
                  </a:schemeClr>
                </a:solidFill>
              </a:rPr>
              <a:t>HR FORMS PORTAL</a:t>
            </a:r>
          </a:p>
          <a:p>
            <a:pPr marL="742950" lvl="1" indent="-285750">
              <a:buClr>
                <a:schemeClr val="accent2">
                  <a:lumMod val="75000"/>
                </a:schemeClr>
              </a:buClr>
              <a:buFont typeface="Wingdings" panose="05000000000000000000" pitchFamily="2" charset="2"/>
              <a:buChar char="§"/>
            </a:pPr>
            <a:r>
              <a:rPr lang="en-US" sz="1300" dirty="0"/>
              <a:t>Click on: </a:t>
            </a:r>
            <a:r>
              <a:rPr lang="en-US" sz="1300" b="1" dirty="0">
                <a:solidFill>
                  <a:schemeClr val="accent2">
                    <a:lumMod val="75000"/>
                  </a:schemeClr>
                </a:solidFill>
              </a:rPr>
              <a:t>Vendor Background Check</a:t>
            </a:r>
          </a:p>
          <a:p>
            <a:pPr marL="742950" lvl="1" indent="-285750">
              <a:buClr>
                <a:schemeClr val="accent2">
                  <a:lumMod val="75000"/>
                </a:schemeClr>
              </a:buClr>
              <a:buFont typeface="Wingdings" panose="05000000000000000000" pitchFamily="2" charset="2"/>
              <a:buChar char="§"/>
            </a:pPr>
            <a:r>
              <a:rPr lang="en-US" sz="1300" dirty="0"/>
              <a:t>Complete the form and click SUBMIT.</a:t>
            </a:r>
          </a:p>
        </p:txBody>
      </p:sp>
      <p:sp>
        <p:nvSpPr>
          <p:cNvPr id="13" name="TextBox 12"/>
          <p:cNvSpPr txBox="1"/>
          <p:nvPr/>
        </p:nvSpPr>
        <p:spPr>
          <a:xfrm>
            <a:off x="3894513" y="5150806"/>
            <a:ext cx="7223760" cy="10926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Arial" panose="020B0604020202020204" pitchFamily="34" charset="0"/>
              <a:buChar char="•"/>
            </a:pPr>
            <a:r>
              <a:rPr lang="en-US" sz="1300" dirty="0"/>
              <a:t>Upon approval by HR, the requestor may submit the order for encumbrance [P-8 form, for the operating budget; or P-9 form, for a grant-funded program].</a:t>
            </a:r>
          </a:p>
          <a:p>
            <a:pPr marL="171450" indent="-171450">
              <a:buFont typeface="Arial" panose="020B0604020202020204" pitchFamily="34" charset="0"/>
              <a:buChar char="•"/>
            </a:pPr>
            <a:r>
              <a:rPr lang="en-US" sz="1300" dirty="0"/>
              <a:t>The Business Office will review the order, verify HR approval of the Vendor Background Check, confirm compliance with procurement procedures, and enter in MUNIS.</a:t>
            </a:r>
          </a:p>
          <a:p>
            <a:pPr marL="171450" indent="-171450">
              <a:buFont typeface="Arial" panose="020B0604020202020204" pitchFamily="34" charset="0"/>
              <a:buChar char="•"/>
            </a:pPr>
            <a:r>
              <a:rPr lang="en-US" sz="1300" dirty="0"/>
              <a:t>A city-generated purchase order will be released.</a:t>
            </a:r>
          </a:p>
        </p:txBody>
      </p:sp>
      <p:sp>
        <p:nvSpPr>
          <p:cNvPr id="14" name="TextBox 13"/>
          <p:cNvSpPr txBox="1"/>
          <p:nvPr/>
        </p:nvSpPr>
        <p:spPr>
          <a:xfrm>
            <a:off x="3894513" y="4388748"/>
            <a:ext cx="7223760" cy="6924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Arial" panose="020B0604020202020204" pitchFamily="34" charset="0"/>
              <a:buChar char="•"/>
            </a:pPr>
            <a:r>
              <a:rPr lang="en-US" sz="1300" dirty="0"/>
              <a:t>The form will be electronically routed to the Human Resources Office, which will contact the vendor/contractor to arrange for completion of the required criminal background screening process.   </a:t>
            </a:r>
          </a:p>
          <a:p>
            <a:pPr marL="171450" indent="-171450">
              <a:buFont typeface="Arial" panose="020B0604020202020204" pitchFamily="34" charset="0"/>
              <a:buChar char="•"/>
            </a:pPr>
            <a:r>
              <a:rPr lang="en-US" sz="1300" dirty="0"/>
              <a:t>The HR Office will notify the requestor of the outcome of the screening process.</a:t>
            </a:r>
          </a:p>
        </p:txBody>
      </p:sp>
      <p:sp>
        <p:nvSpPr>
          <p:cNvPr id="9" name="TextBox 8"/>
          <p:cNvSpPr txBox="1"/>
          <p:nvPr/>
        </p:nvSpPr>
        <p:spPr>
          <a:xfrm>
            <a:off x="1158550" y="1860722"/>
            <a:ext cx="2171622" cy="389337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300" b="1" dirty="0"/>
              <a:t>The individuals employed by the vendor/contractor shall satisfy the requirements of the criminal history and child abuse and neglect registry records checks prescribed by Connecticut General Statues 10-221 before providing services to the Board of Education, and the vendor/contractor shall provide the results of such background checks to the Board of Education, showing that the employees of the vendor/contractor have no criminal background of any kind, prior to the initiation of their duties at the school.</a:t>
            </a:r>
          </a:p>
        </p:txBody>
      </p:sp>
      <p:cxnSp>
        <p:nvCxnSpPr>
          <p:cNvPr id="16" name="Straight Connector 15"/>
          <p:cNvCxnSpPr/>
          <p:nvPr/>
        </p:nvCxnSpPr>
        <p:spPr>
          <a:xfrm>
            <a:off x="3569551" y="1633852"/>
            <a:ext cx="25783" cy="4609561"/>
          </a:xfrm>
          <a:prstGeom prst="line">
            <a:avLst/>
          </a:prstGeom>
          <a:ln w="28575">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33585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268371-49FE-4756-A365-452A1D13D1B9}"/>
              </a:ext>
            </a:extLst>
          </p:cNvPr>
          <p:cNvSpPr>
            <a:spLocks noGrp="1"/>
          </p:cNvSpPr>
          <p:nvPr>
            <p:ph type="dt" sz="half" idx="10"/>
          </p:nvPr>
        </p:nvSpPr>
        <p:spPr/>
        <p:txBody>
          <a:bodyPr/>
          <a:lstStyle/>
          <a:p>
            <a:r>
              <a:rPr lang="en-US"/>
              <a:t>December 2023</a:t>
            </a:r>
            <a:endParaRPr lang="en-US" dirty="0"/>
          </a:p>
        </p:txBody>
      </p:sp>
      <p:sp>
        <p:nvSpPr>
          <p:cNvPr id="4" name="Footer Placeholder 3">
            <a:extLst>
              <a:ext uri="{FF2B5EF4-FFF2-40B4-BE49-F238E27FC236}">
                <a16:creationId xmlns:a16="http://schemas.microsoft.com/office/drawing/2014/main" id="{588A9558-D541-45CC-AD9C-BAB95773C5D0}"/>
              </a:ext>
            </a:extLst>
          </p:cNvPr>
          <p:cNvSpPr>
            <a:spLocks noGrp="1"/>
          </p:cNvSpPr>
          <p:nvPr>
            <p:ph type="ftr" sz="quarter" idx="11"/>
          </p:nvPr>
        </p:nvSpPr>
        <p:spPr/>
        <p:txBody>
          <a:bodyPr/>
          <a:lstStyle/>
          <a:p>
            <a:r>
              <a:rPr lang="en-US"/>
              <a:t>Fiscal Management for School Administrators</a:t>
            </a:r>
            <a:endParaRPr lang="en-US" dirty="0"/>
          </a:p>
        </p:txBody>
      </p:sp>
      <p:sp>
        <p:nvSpPr>
          <p:cNvPr id="5" name="Slide Number Placeholder 4">
            <a:extLst>
              <a:ext uri="{FF2B5EF4-FFF2-40B4-BE49-F238E27FC236}">
                <a16:creationId xmlns:a16="http://schemas.microsoft.com/office/drawing/2014/main" id="{BC802C87-F2F9-47F9-B251-E4551D8889A6}"/>
              </a:ext>
            </a:extLst>
          </p:cNvPr>
          <p:cNvSpPr>
            <a:spLocks noGrp="1"/>
          </p:cNvSpPr>
          <p:nvPr>
            <p:ph type="sldNum" sz="quarter" idx="12"/>
          </p:nvPr>
        </p:nvSpPr>
        <p:spPr/>
        <p:txBody>
          <a:bodyPr/>
          <a:lstStyle/>
          <a:p>
            <a:fld id="{4FAB73BC-B049-4115-A692-8D63A059BFB8}" type="slidenum">
              <a:rPr lang="en-US" smtClean="0"/>
              <a:t>37</a:t>
            </a:fld>
            <a:endParaRPr lang="en-US" dirty="0"/>
          </a:p>
        </p:txBody>
      </p:sp>
      <p:sp>
        <p:nvSpPr>
          <p:cNvPr id="6" name="Title 1">
            <a:extLst>
              <a:ext uri="{FF2B5EF4-FFF2-40B4-BE49-F238E27FC236}">
                <a16:creationId xmlns:a16="http://schemas.microsoft.com/office/drawing/2014/main" id="{EDAD2C07-D9A6-46F6-8443-52FDEB139135}"/>
              </a:ext>
            </a:extLst>
          </p:cNvPr>
          <p:cNvSpPr>
            <a:spLocks noGrp="1"/>
          </p:cNvSpPr>
          <p:nvPr>
            <p:ph type="title"/>
          </p:nvPr>
        </p:nvSpPr>
        <p:spPr>
          <a:xfrm>
            <a:off x="1066800" y="267190"/>
            <a:ext cx="10058400" cy="1812635"/>
          </a:xfrm>
          <a:solidFill>
            <a:schemeClr val="accent4">
              <a:lumMod val="20000"/>
              <a:lumOff val="80000"/>
            </a:schemeClr>
          </a:solidFill>
        </p:spPr>
        <p:txBody>
          <a:bodyPr>
            <a:normAutofit/>
          </a:bodyPr>
          <a:lstStyle/>
          <a:p>
            <a:pPr algn="r"/>
            <a:r>
              <a:rPr lang="en-US" sz="6600" b="1" dirty="0"/>
              <a:t>Information Technology</a:t>
            </a:r>
            <a:br>
              <a:rPr lang="en-US" b="1" dirty="0"/>
            </a:br>
            <a:r>
              <a:rPr lang="en-US" sz="6000" b="1" dirty="0"/>
              <a:t>Purchasing Guidelines</a:t>
            </a:r>
            <a:endParaRPr lang="en-US" b="1" dirty="0"/>
          </a:p>
        </p:txBody>
      </p:sp>
      <p:sp>
        <p:nvSpPr>
          <p:cNvPr id="7" name="Date Placeholder 3">
            <a:extLst>
              <a:ext uri="{FF2B5EF4-FFF2-40B4-BE49-F238E27FC236}">
                <a16:creationId xmlns:a16="http://schemas.microsoft.com/office/drawing/2014/main" id="{23635974-157E-4B9F-BAE0-9EFEEA145EE4}"/>
              </a:ext>
            </a:extLst>
          </p:cNvPr>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atin typeface="Calibri" panose="020F0502020204030204"/>
              </a:rPr>
              <a:t>July 2020</a:t>
            </a:r>
            <a:endParaRPr lang="en-US" dirty="0">
              <a:latin typeface="Calibri" panose="020F0502020204030204"/>
            </a:endParaRPr>
          </a:p>
        </p:txBody>
      </p:sp>
      <p:sp>
        <p:nvSpPr>
          <p:cNvPr id="8" name="Slide Number Placeholder 4">
            <a:extLst>
              <a:ext uri="{FF2B5EF4-FFF2-40B4-BE49-F238E27FC236}">
                <a16:creationId xmlns:a16="http://schemas.microsoft.com/office/drawing/2014/main" id="{479645E9-A993-4802-8455-D1D7125EC6EA}"/>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FAB73BC-B049-4115-A692-8D63A059BFB8}" type="slidenum">
              <a:rPr lang="en-US" smtClean="0">
                <a:latin typeface="Calibri" panose="020F0502020204030204"/>
              </a:rPr>
              <a:pPr>
                <a:defRPr/>
              </a:pPr>
              <a:t>37</a:t>
            </a:fld>
            <a:endParaRPr lang="en-US" dirty="0">
              <a:latin typeface="Calibri" panose="020F0502020204030204"/>
            </a:endParaRPr>
          </a:p>
        </p:txBody>
      </p:sp>
      <p:sp>
        <p:nvSpPr>
          <p:cNvPr id="9" name="Footer Placeholder 13">
            <a:extLst>
              <a:ext uri="{FF2B5EF4-FFF2-40B4-BE49-F238E27FC236}">
                <a16:creationId xmlns:a16="http://schemas.microsoft.com/office/drawing/2014/main" id="{9C2980A2-3EC5-47DF-927D-3437801EE2E2}"/>
              </a:ext>
            </a:extLst>
          </p:cNvPr>
          <p:cNvSpPr txBox="1">
            <a:spLocks/>
          </p:cNvSpPr>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atin typeface="Calibri" panose="020F0502020204030204"/>
              </a:rPr>
              <a:t>Fiscal Management for School Administrators</a:t>
            </a:r>
            <a:endParaRPr lang="en-US" dirty="0">
              <a:latin typeface="Calibri" panose="020F0502020204030204"/>
            </a:endParaRPr>
          </a:p>
        </p:txBody>
      </p:sp>
      <p:sp>
        <p:nvSpPr>
          <p:cNvPr id="10" name="TextBox 9">
            <a:extLst>
              <a:ext uri="{FF2B5EF4-FFF2-40B4-BE49-F238E27FC236}">
                <a16:creationId xmlns:a16="http://schemas.microsoft.com/office/drawing/2014/main" id="{8824FFD7-CE29-4FE1-9AA8-8BBC6FD55AEB}"/>
              </a:ext>
            </a:extLst>
          </p:cNvPr>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hlinkClick r:id="rId2" action="ppaction://hlinksldjump"/>
              </a:rPr>
              <a:t>TC</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2660DD-E8B6-4E5C-BB5B-3346474615D8}"/>
              </a:ext>
            </a:extLst>
          </p:cNvPr>
          <p:cNvSpPr txBox="1"/>
          <p:nvPr/>
        </p:nvSpPr>
        <p:spPr>
          <a:xfrm>
            <a:off x="1066800" y="2376440"/>
            <a:ext cx="10248900" cy="2000548"/>
          </a:xfrm>
          <a:prstGeom prst="rect">
            <a:avLst/>
          </a:prstGeom>
          <a:noFill/>
        </p:spPr>
        <p:txBody>
          <a:bodyPr wrap="square" rtlCol="0">
            <a:spAutoFit/>
          </a:bodyPr>
          <a:lstStyle/>
          <a:p>
            <a:r>
              <a:rPr lang="en-US" sz="2400" b="1" dirty="0">
                <a:solidFill>
                  <a:srgbClr val="FF0000"/>
                </a:solidFill>
              </a:rPr>
              <a:t>Before</a:t>
            </a:r>
            <a:r>
              <a:rPr lang="en-US" sz="2400" b="1" dirty="0"/>
              <a:t> planning a purchase the following must be completed!</a:t>
            </a:r>
          </a:p>
          <a:p>
            <a:pPr marL="285750" indent="-285750">
              <a:buFont typeface="Arial" panose="020B0604020202020204" pitchFamily="34" charset="0"/>
              <a:buChar char="•"/>
            </a:pPr>
            <a:r>
              <a:rPr lang="en-US" sz="2000" dirty="0"/>
              <a:t>All technology purchases </a:t>
            </a:r>
            <a:r>
              <a:rPr lang="en-US" sz="2000" u="sng" dirty="0"/>
              <a:t>must</a:t>
            </a:r>
            <a:r>
              <a:rPr lang="en-US" sz="2000" dirty="0"/>
              <a:t> be comply with all District, Local, State and Federal Guidelines.</a:t>
            </a:r>
          </a:p>
          <a:p>
            <a:pPr marL="285750" indent="-285750">
              <a:buFont typeface="Arial" panose="020B0604020202020204" pitchFamily="34" charset="0"/>
              <a:buChar char="•"/>
            </a:pPr>
            <a:r>
              <a:rPr lang="en-US" sz="2000" dirty="0"/>
              <a:t>All purchases of software </a:t>
            </a:r>
            <a:r>
              <a:rPr lang="en-US" sz="2000" u="sng" dirty="0"/>
              <a:t>must</a:t>
            </a:r>
            <a:r>
              <a:rPr lang="en-US" sz="2000" dirty="0"/>
              <a:t> be pre-approved for CT PA-16-189 Compliance.</a:t>
            </a:r>
          </a:p>
          <a:p>
            <a:pPr marL="285750" indent="-285750">
              <a:buFont typeface="Arial" panose="020B0604020202020204" pitchFamily="34" charset="0"/>
              <a:buChar char="•"/>
            </a:pPr>
            <a:r>
              <a:rPr lang="en-US" sz="2000" dirty="0"/>
              <a:t>All devices/hardware </a:t>
            </a:r>
            <a:r>
              <a:rPr lang="en-US" sz="2000" u="sng" dirty="0"/>
              <a:t>must</a:t>
            </a:r>
            <a:r>
              <a:rPr lang="en-US" sz="2000" dirty="0"/>
              <a:t> comply with District standards for technology before purchasing.</a:t>
            </a:r>
          </a:p>
          <a:p>
            <a:pPr marL="285750" indent="-285750">
              <a:buFont typeface="Arial" panose="020B0604020202020204" pitchFamily="34" charset="0"/>
              <a:buChar char="•"/>
            </a:pPr>
            <a:r>
              <a:rPr lang="en-US" sz="2000" dirty="0"/>
              <a:t>Purchasing of hardware </a:t>
            </a:r>
            <a:r>
              <a:rPr lang="en-US" sz="2000" u="sng" dirty="0"/>
              <a:t>does not</a:t>
            </a:r>
            <a:r>
              <a:rPr lang="en-US" sz="2000" dirty="0"/>
              <a:t> constitute </a:t>
            </a:r>
            <a:r>
              <a:rPr lang="en-US" sz="2000" i="1" dirty="0"/>
              <a:t>that there is </a:t>
            </a:r>
            <a:r>
              <a:rPr lang="en-US" sz="2000" dirty="0"/>
              <a:t>available licensing for software, </a:t>
            </a:r>
            <a:r>
              <a:rPr lang="en-US" sz="2000" i="1" dirty="0"/>
              <a:t>please check to ensure </a:t>
            </a:r>
            <a:r>
              <a:rPr lang="en-US" sz="2000" dirty="0"/>
              <a:t>that the required software is included or on contact before purchase.</a:t>
            </a:r>
          </a:p>
        </p:txBody>
      </p:sp>
      <p:sp>
        <p:nvSpPr>
          <p:cNvPr id="12" name="TextBox 11">
            <a:extLst>
              <a:ext uri="{FF2B5EF4-FFF2-40B4-BE49-F238E27FC236}">
                <a16:creationId xmlns:a16="http://schemas.microsoft.com/office/drawing/2014/main" id="{2C131CCC-98F0-4DE7-9C80-1EEBA0AEFAD3}"/>
              </a:ext>
            </a:extLst>
          </p:cNvPr>
          <p:cNvSpPr txBox="1"/>
          <p:nvPr/>
        </p:nvSpPr>
        <p:spPr>
          <a:xfrm>
            <a:off x="1097280" y="4470399"/>
            <a:ext cx="10548620" cy="1692771"/>
          </a:xfrm>
          <a:prstGeom prst="rect">
            <a:avLst/>
          </a:prstGeom>
          <a:noFill/>
        </p:spPr>
        <p:txBody>
          <a:bodyPr wrap="square" rtlCol="0">
            <a:spAutoFit/>
          </a:bodyPr>
          <a:lstStyle/>
          <a:p>
            <a:r>
              <a:rPr lang="en-US" sz="2400" b="1" dirty="0">
                <a:solidFill>
                  <a:schemeClr val="accent5"/>
                </a:solidFill>
              </a:rPr>
              <a:t>Once</a:t>
            </a:r>
            <a:r>
              <a:rPr lang="en-US" sz="2400" b="1" dirty="0"/>
              <a:t> the purchasing guidelines are met:</a:t>
            </a:r>
          </a:p>
          <a:p>
            <a:pPr marL="285750" indent="-285750">
              <a:buFont typeface="Arial" panose="020B0604020202020204" pitchFamily="34" charset="0"/>
              <a:buChar char="•"/>
            </a:pPr>
            <a:r>
              <a:rPr lang="en-US" sz="2000" b="1" dirty="0"/>
              <a:t>Please submit your quote request via e-mail to - </a:t>
            </a:r>
            <a:r>
              <a:rPr lang="en-US" sz="2000" dirty="0">
                <a:solidFill>
                  <a:srgbClr val="0070C0"/>
                </a:solidFill>
                <a:hlinkClick r:id="rId3">
                  <a:extLst>
                    <a:ext uri="{A12FA001-AC4F-418D-AE19-62706E023703}">
                      <ahyp:hlinkClr xmlns:ahyp="http://schemas.microsoft.com/office/drawing/2018/hyperlinkcolor" val="tx"/>
                    </a:ext>
                  </a:extLst>
                </a:hlinkClick>
              </a:rPr>
              <a:t>jpostolowski@bridgeportedu.net</a:t>
            </a:r>
            <a:r>
              <a:rPr lang="en-US" sz="2000" dirty="0">
                <a:solidFill>
                  <a:srgbClr val="0070C0"/>
                </a:solidFill>
              </a:rPr>
              <a:t>.</a:t>
            </a:r>
          </a:p>
          <a:p>
            <a:pPr marL="285750" indent="-285750">
              <a:buFont typeface="Arial" panose="020B0604020202020204" pitchFamily="34" charset="0"/>
              <a:buChar char="•"/>
            </a:pPr>
            <a:r>
              <a:rPr lang="en-US" sz="2000" dirty="0"/>
              <a:t>The Director of Technology, ITS Staff or a District/</a:t>
            </a:r>
            <a:r>
              <a:rPr lang="en-US" sz="2000" dirty="0" err="1"/>
              <a:t>CoB</a:t>
            </a:r>
            <a:r>
              <a:rPr lang="en-US" sz="2000" dirty="0"/>
              <a:t> approved vendor(s) on contract will provide an approved quote for submission through the </a:t>
            </a:r>
            <a:r>
              <a:rPr lang="en-US" sz="2000" dirty="0" err="1"/>
              <a:t>FormStack</a:t>
            </a:r>
            <a:r>
              <a:rPr lang="en-US" sz="2000" dirty="0"/>
              <a:t> process for financial review.</a:t>
            </a:r>
          </a:p>
          <a:p>
            <a:pPr marL="285750" indent="-285750">
              <a:buFont typeface="Arial" panose="020B0604020202020204" pitchFamily="34" charset="0"/>
              <a:buChar char="•"/>
            </a:pPr>
            <a:r>
              <a:rPr lang="en-US" sz="2000" dirty="0"/>
              <a:t>Equipment delivery and implementation will be planned in concert with the ITS Department.</a:t>
            </a:r>
          </a:p>
        </p:txBody>
      </p:sp>
      <p:sp>
        <p:nvSpPr>
          <p:cNvPr id="13" name="Oval 12">
            <a:extLst>
              <a:ext uri="{FF2B5EF4-FFF2-40B4-BE49-F238E27FC236}">
                <a16:creationId xmlns:a16="http://schemas.microsoft.com/office/drawing/2014/main" id="{E23B5589-5C85-4E39-A59B-D07652DC6E44}"/>
              </a:ext>
            </a:extLst>
          </p:cNvPr>
          <p:cNvSpPr/>
          <p:nvPr/>
        </p:nvSpPr>
        <p:spPr>
          <a:xfrm>
            <a:off x="1390302" y="481009"/>
            <a:ext cx="1384995" cy="1384995"/>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a:t>ITS</a:t>
            </a:r>
          </a:p>
        </p:txBody>
      </p:sp>
    </p:spTree>
    <p:extLst>
      <p:ext uri="{BB962C8B-B14F-4D97-AF65-F5344CB8AC3E}">
        <p14:creationId xmlns:p14="http://schemas.microsoft.com/office/powerpoint/2010/main" val="431565377"/>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4235"/>
            <a:ext cx="10058400" cy="1450757"/>
          </a:xfrm>
          <a:solidFill>
            <a:schemeClr val="accent4">
              <a:lumMod val="20000"/>
              <a:lumOff val="80000"/>
            </a:schemeClr>
          </a:solidFill>
        </p:spPr>
        <p:txBody>
          <a:bodyPr/>
          <a:lstStyle/>
          <a:p>
            <a:r>
              <a:rPr lang="en-US" b="1" dirty="0"/>
              <a:t>Prohibition on Splitting Orders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38</a:t>
            </a:fld>
            <a:endParaRPr lang="en-US" dirty="0"/>
          </a:p>
        </p:txBody>
      </p:sp>
      <p:cxnSp>
        <p:nvCxnSpPr>
          <p:cNvPr id="16" name="Straight Connector 15"/>
          <p:cNvCxnSpPr/>
          <p:nvPr/>
        </p:nvCxnSpPr>
        <p:spPr>
          <a:xfrm flipH="1">
            <a:off x="9139912" y="1895809"/>
            <a:ext cx="4088" cy="397015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022367620"/>
              </p:ext>
            </p:extLst>
          </p:nvPr>
        </p:nvGraphicFramePr>
        <p:xfrm>
          <a:off x="1097280" y="1845426"/>
          <a:ext cx="7938655" cy="3187986"/>
        </p:xfrm>
        <a:graphic>
          <a:graphicData uri="http://schemas.openxmlformats.org/drawingml/2006/table">
            <a:tbl>
              <a:tblPr firstRow="1" firstCol="1" bandRow="1">
                <a:tableStyleId>{5C22544A-7EE6-4342-B048-85BDC9FD1C3A}</a:tableStyleId>
              </a:tblPr>
              <a:tblGrid>
                <a:gridCol w="1657521">
                  <a:extLst>
                    <a:ext uri="{9D8B030D-6E8A-4147-A177-3AD203B41FA5}">
                      <a16:colId xmlns:a16="http://schemas.microsoft.com/office/drawing/2014/main" val="1439249928"/>
                    </a:ext>
                  </a:extLst>
                </a:gridCol>
                <a:gridCol w="6281134">
                  <a:extLst>
                    <a:ext uri="{9D8B030D-6E8A-4147-A177-3AD203B41FA5}">
                      <a16:colId xmlns:a16="http://schemas.microsoft.com/office/drawing/2014/main" val="1582185900"/>
                    </a:ext>
                  </a:extLst>
                </a:gridCol>
              </a:tblGrid>
              <a:tr h="805170">
                <a:tc gridSpan="2">
                  <a:txBody>
                    <a:bodyPr/>
                    <a:lstStyle/>
                    <a:p>
                      <a:pPr marL="0" marR="0" algn="ctr">
                        <a:lnSpc>
                          <a:spcPct val="107000"/>
                        </a:lnSpc>
                        <a:spcBef>
                          <a:spcPts val="0"/>
                        </a:spcBef>
                        <a:spcAft>
                          <a:spcPts val="0"/>
                        </a:spcAft>
                      </a:pPr>
                      <a:r>
                        <a:rPr lang="en-US" sz="2400" dirty="0">
                          <a:effectLst/>
                        </a:rPr>
                        <a:t>Splitting orders to a vendor is prohibited.</a:t>
                      </a:r>
                    </a:p>
                    <a:p>
                      <a:pPr marL="0" marR="0" algn="ctr">
                        <a:lnSpc>
                          <a:spcPct val="107000"/>
                        </a:lnSpc>
                        <a:spcBef>
                          <a:spcPts val="0"/>
                        </a:spcBef>
                        <a:spcAft>
                          <a:spcPts val="0"/>
                        </a:spcAft>
                      </a:pPr>
                      <a:r>
                        <a:rPr lang="en-US" sz="1600" dirty="0">
                          <a:effectLst/>
                        </a:rPr>
                        <a:t>[excluding vendors with State or City contracts; “qualified” purchases for curriculum]</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378795456"/>
                  </a:ext>
                </a:extLst>
              </a:tr>
              <a:tr h="1135977">
                <a:tc>
                  <a:txBody>
                    <a:bodyPr/>
                    <a:lstStyle/>
                    <a:p>
                      <a:pPr marL="0" marR="0">
                        <a:lnSpc>
                          <a:spcPct val="107000"/>
                        </a:lnSpc>
                        <a:spcBef>
                          <a:spcPts val="0"/>
                        </a:spcBef>
                        <a:spcAft>
                          <a:spcPts val="0"/>
                        </a:spcAft>
                      </a:pPr>
                      <a:r>
                        <a:rPr lang="en-US" sz="1800" dirty="0">
                          <a:effectLst/>
                        </a:rPr>
                        <a:t>Definition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rPr>
                        <a:t>An order to a single vendor totaling $2,500.01 or above cannot be split into multiple orders to that vendor, since to do so would be a violation of the purchasing ordinance. </a:t>
                      </a:r>
                    </a:p>
                    <a:p>
                      <a:pPr marL="457200" marR="0">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8290269"/>
                  </a:ext>
                </a:extLst>
              </a:tr>
              <a:tr h="1221845">
                <a:tc>
                  <a:txBody>
                    <a:bodyPr/>
                    <a:lstStyle/>
                    <a:p>
                      <a:pPr marL="0" marR="0">
                        <a:lnSpc>
                          <a:spcPct val="107000"/>
                        </a:lnSpc>
                        <a:spcBef>
                          <a:spcPts val="0"/>
                        </a:spcBef>
                        <a:spcAft>
                          <a:spcPts val="0"/>
                        </a:spcAft>
                      </a:pPr>
                      <a:r>
                        <a:rPr lang="en-US" sz="1800" dirty="0">
                          <a:effectLst/>
                        </a:rPr>
                        <a:t>Three Vendor Quotations</a:t>
                      </a:r>
                    </a:p>
                    <a:p>
                      <a:pPr marL="0" marR="0">
                        <a:lnSpc>
                          <a:spcPct val="107000"/>
                        </a:lnSpc>
                        <a:spcBef>
                          <a:spcPts val="0"/>
                        </a:spcBef>
                        <a:spcAft>
                          <a:spcPts val="0"/>
                        </a:spcAft>
                      </a:pPr>
                      <a:r>
                        <a:rPr lang="en-US" sz="1800" dirty="0">
                          <a:effectLst/>
                        </a:rPr>
                        <a:t>[$2,500 - $25,000]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rPr>
                        <a:t>In accordance with the purchasing ordinance, for an order to a single vendor in an amount between $2,500 and $25,000, inclusive, it is required to obtain three (3) vendor quotations.</a:t>
                      </a:r>
                    </a:p>
                    <a:p>
                      <a:pPr marL="0" marR="0">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381289"/>
                  </a:ext>
                </a:extLst>
              </a:tr>
            </a:tbl>
          </a:graphicData>
        </a:graphic>
      </p:graphicFrame>
      <p:pic>
        <p:nvPicPr>
          <p:cNvPr id="21" name="Picture 20"/>
          <p:cNvPicPr>
            <a:picLocks noChangeAspect="1"/>
          </p:cNvPicPr>
          <p:nvPr/>
        </p:nvPicPr>
        <p:blipFill>
          <a:blip r:embed="rId2"/>
          <a:stretch>
            <a:fillRect/>
          </a:stretch>
        </p:blipFill>
        <p:spPr>
          <a:xfrm>
            <a:off x="9192029" y="2049133"/>
            <a:ext cx="1280160" cy="1280160"/>
          </a:xfrm>
          <a:prstGeom prst="rect">
            <a:avLst/>
          </a:prstGeom>
        </p:spPr>
      </p:pic>
      <p:pic>
        <p:nvPicPr>
          <p:cNvPr id="22" name="Picture 21"/>
          <p:cNvPicPr>
            <a:picLocks noChangeAspect="1"/>
          </p:cNvPicPr>
          <p:nvPr/>
        </p:nvPicPr>
        <p:blipFill>
          <a:blip r:embed="rId2"/>
          <a:stretch>
            <a:fillRect/>
          </a:stretch>
        </p:blipFill>
        <p:spPr>
          <a:xfrm>
            <a:off x="9875520" y="2062858"/>
            <a:ext cx="1280160" cy="1280160"/>
          </a:xfrm>
          <a:prstGeom prst="rect">
            <a:avLst/>
          </a:prstGeom>
        </p:spPr>
      </p:pic>
      <p:pic>
        <p:nvPicPr>
          <p:cNvPr id="9" name="Picture 8"/>
          <p:cNvPicPr>
            <a:picLocks noChangeAspect="1"/>
          </p:cNvPicPr>
          <p:nvPr/>
        </p:nvPicPr>
        <p:blipFill>
          <a:blip r:embed="rId3"/>
          <a:stretch>
            <a:fillRect/>
          </a:stretch>
        </p:blipFill>
        <p:spPr>
          <a:xfrm>
            <a:off x="9192029" y="1786690"/>
            <a:ext cx="1920240" cy="1920240"/>
          </a:xfrm>
          <a:prstGeom prst="rect">
            <a:avLst/>
          </a:prstGeom>
        </p:spPr>
      </p:pic>
      <p:pic>
        <p:nvPicPr>
          <p:cNvPr id="24" name="Picture 23"/>
          <p:cNvPicPr>
            <a:picLocks noChangeAspect="1"/>
          </p:cNvPicPr>
          <p:nvPr/>
        </p:nvPicPr>
        <p:blipFill>
          <a:blip r:embed="rId4"/>
          <a:stretch>
            <a:fillRect/>
          </a:stretch>
        </p:blipFill>
        <p:spPr>
          <a:xfrm>
            <a:off x="8981209" y="513484"/>
            <a:ext cx="1905000" cy="704850"/>
          </a:xfrm>
          <a:prstGeom prst="rect">
            <a:avLst/>
          </a:prstGeom>
        </p:spPr>
      </p:pic>
    </p:spTree>
    <p:extLst>
      <p:ext uri="{BB962C8B-B14F-4D97-AF65-F5344CB8AC3E}">
        <p14:creationId xmlns:p14="http://schemas.microsoft.com/office/powerpoint/2010/main" val="1206930463"/>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10BFA1-5A5E-4FDC-AEEC-A0947F7983D4}"/>
              </a:ext>
            </a:extLst>
          </p:cNvPr>
          <p:cNvSpPr>
            <a:spLocks noGrp="1"/>
          </p:cNvSpPr>
          <p:nvPr>
            <p:ph type="dt" sz="half" idx="10"/>
          </p:nvPr>
        </p:nvSpPr>
        <p:spPr/>
        <p:txBody>
          <a:bodyPr/>
          <a:lstStyle/>
          <a:p>
            <a:r>
              <a:rPr lang="en-US"/>
              <a:t>December 2023</a:t>
            </a:r>
            <a:endParaRPr lang="en-US" dirty="0"/>
          </a:p>
        </p:txBody>
      </p:sp>
      <p:sp>
        <p:nvSpPr>
          <p:cNvPr id="5" name="Footer Placeholder 4">
            <a:extLst>
              <a:ext uri="{FF2B5EF4-FFF2-40B4-BE49-F238E27FC236}">
                <a16:creationId xmlns:a16="http://schemas.microsoft.com/office/drawing/2014/main" id="{0C2DB5B1-3E81-48EB-B3A2-135E56D8F91A}"/>
              </a:ext>
            </a:extLst>
          </p:cNvPr>
          <p:cNvSpPr>
            <a:spLocks noGrp="1"/>
          </p:cNvSpPr>
          <p:nvPr>
            <p:ph type="ftr" sz="quarter" idx="11"/>
          </p:nvPr>
        </p:nvSpPr>
        <p:spPr/>
        <p:txBody>
          <a:bodyPr/>
          <a:lstStyle/>
          <a:p>
            <a:r>
              <a:rPr lang="en-US" dirty="0"/>
              <a:t>Fiscal Management for School Administrators</a:t>
            </a:r>
          </a:p>
        </p:txBody>
      </p:sp>
      <p:sp>
        <p:nvSpPr>
          <p:cNvPr id="6" name="Slide Number Placeholder 5">
            <a:extLst>
              <a:ext uri="{FF2B5EF4-FFF2-40B4-BE49-F238E27FC236}">
                <a16:creationId xmlns:a16="http://schemas.microsoft.com/office/drawing/2014/main" id="{AF8222CE-6B5F-4EF8-95CE-A8324F450FEB}"/>
              </a:ext>
            </a:extLst>
          </p:cNvPr>
          <p:cNvSpPr>
            <a:spLocks noGrp="1"/>
          </p:cNvSpPr>
          <p:nvPr>
            <p:ph type="sldNum" sz="quarter" idx="12"/>
          </p:nvPr>
        </p:nvSpPr>
        <p:spPr/>
        <p:txBody>
          <a:bodyPr/>
          <a:lstStyle/>
          <a:p>
            <a:fld id="{4CE482DC-2269-4F26-9D2A-7E44B1A4CD85}" type="slidenum">
              <a:rPr lang="en-US" smtClean="0"/>
              <a:t>39</a:t>
            </a:fld>
            <a:endParaRPr lang="en-US" dirty="0"/>
          </a:p>
        </p:txBody>
      </p:sp>
      <p:sp>
        <p:nvSpPr>
          <p:cNvPr id="8" name="Title 1">
            <a:extLst>
              <a:ext uri="{FF2B5EF4-FFF2-40B4-BE49-F238E27FC236}">
                <a16:creationId xmlns:a16="http://schemas.microsoft.com/office/drawing/2014/main" id="{BED30A59-40AB-4B78-A9F7-B9107F4D9438}"/>
              </a:ext>
            </a:extLst>
          </p:cNvPr>
          <p:cNvSpPr txBox="1">
            <a:spLocks/>
          </p:cNvSpPr>
          <p:nvPr/>
        </p:nvSpPr>
        <p:spPr>
          <a:xfrm>
            <a:off x="1097279" y="254235"/>
            <a:ext cx="10115203" cy="1450757"/>
          </a:xfrm>
          <a:prstGeom prst="rect">
            <a:avLst/>
          </a:prstGeom>
          <a:solidFill>
            <a:schemeClr val="accent4">
              <a:lumMod val="20000"/>
              <a:lumOff val="8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Prerequisite for Vendors:</a:t>
            </a:r>
          </a:p>
          <a:p>
            <a:r>
              <a:rPr lang="en-US" b="1" dirty="0">
                <a:solidFill>
                  <a:srgbClr val="C00000"/>
                </a:solidFill>
              </a:rPr>
              <a:t>An Official City-generated Purchase Order</a:t>
            </a:r>
          </a:p>
        </p:txBody>
      </p:sp>
      <p:sp>
        <p:nvSpPr>
          <p:cNvPr id="9" name="TextBox 8">
            <a:extLst>
              <a:ext uri="{FF2B5EF4-FFF2-40B4-BE49-F238E27FC236}">
                <a16:creationId xmlns:a16="http://schemas.microsoft.com/office/drawing/2014/main" id="{8B38FBF4-1ABE-4363-BA0F-FEF5F21E4873}"/>
              </a:ext>
            </a:extLst>
          </p:cNvPr>
          <p:cNvSpPr txBox="1"/>
          <p:nvPr/>
        </p:nvSpPr>
        <p:spPr>
          <a:xfrm>
            <a:off x="1097279" y="1774792"/>
            <a:ext cx="10115203" cy="44935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lvl="0" indent="-171450" defTabSz="914400" eaLnBrk="0" fontAlgn="base" hangingPunct="0">
              <a:spcBef>
                <a:spcPct val="0"/>
              </a:spcBef>
              <a:spcAft>
                <a:spcPct val="0"/>
              </a:spcAft>
              <a:buFontTx/>
              <a:buChar char="•"/>
            </a:pPr>
            <a:r>
              <a:rPr lang="en-US" altLang="en-US" sz="1300" b="1" dirty="0">
                <a:solidFill>
                  <a:srgbClr val="006FC9"/>
                </a:solidFill>
                <a:latin typeface="Calibri" panose="020F0502020204030204" pitchFamily="34" charset="0"/>
                <a:cs typeface="Calibri" panose="020F0502020204030204" pitchFamily="34" charset="0"/>
              </a:rPr>
              <a:t>A vendor is prohibited from providing any goods or services to a BOE school or office without first receiving an official City-generated purchase order.</a:t>
            </a:r>
          </a:p>
          <a:p>
            <a:pPr marL="171450" lvl="0" indent="-171450" defTabSz="914400" eaLnBrk="0" fontAlgn="base" hangingPunct="0">
              <a:spcBef>
                <a:spcPct val="0"/>
              </a:spcBef>
              <a:spcAft>
                <a:spcPct val="0"/>
              </a:spcAft>
              <a:buFontTx/>
              <a:buChar char="•"/>
            </a:pPr>
            <a:r>
              <a:rPr lang="en-US" altLang="en-US" sz="1300" b="1" dirty="0">
                <a:solidFill>
                  <a:srgbClr val="006FC9"/>
                </a:solidFill>
                <a:latin typeface="Calibri" panose="020F0502020204030204" pitchFamily="34" charset="0"/>
                <a:cs typeface="Calibri" panose="020F0502020204030204" pitchFamily="34" charset="0"/>
              </a:rPr>
              <a:t>A BOE employee is prohibited from placing an order directly with a vendor by telephone, email or any other means.   </a:t>
            </a:r>
          </a:p>
          <a:p>
            <a:pPr marL="171450" lvl="0" indent="-171450" defTabSz="914400" eaLnBrk="0" fontAlgn="base" hangingPunct="0">
              <a:spcBef>
                <a:spcPct val="0"/>
              </a:spcBef>
              <a:spcAft>
                <a:spcPct val="0"/>
              </a:spcAft>
              <a:buFontTx/>
              <a:buChar char="•"/>
            </a:pPr>
            <a:r>
              <a:rPr lang="en-US" altLang="en-US" sz="1300" b="1" dirty="0">
                <a:solidFill>
                  <a:srgbClr val="C00000"/>
                </a:solidFill>
                <a:latin typeface="Calibri" panose="020F0502020204030204" pitchFamily="34" charset="0"/>
                <a:cs typeface="Calibri" panose="020F0502020204030204" pitchFamily="34" charset="0"/>
              </a:rPr>
              <a:t>Only upon receipt of the official City-generated purchase order is the vendor authorized to proceed to provide the designated goods or services to the school or office.</a:t>
            </a:r>
          </a:p>
          <a:p>
            <a:pPr marL="171450" lvl="0" indent="-171450" defTabSz="914400" eaLnBrk="0" fontAlgn="base" hangingPunct="0">
              <a:spcBef>
                <a:spcPct val="0"/>
              </a:spcBef>
              <a:spcAft>
                <a:spcPct val="0"/>
              </a:spcAft>
              <a:buFontTx/>
              <a:buChar char="•"/>
            </a:pPr>
            <a:r>
              <a:rPr lang="en-US" altLang="en-US" sz="1300" dirty="0">
                <a:latin typeface="Calibri" panose="020F0502020204030204" pitchFamily="34" charset="0"/>
                <a:cs typeface="Calibri" panose="020F0502020204030204" pitchFamily="34" charset="0"/>
              </a:rPr>
              <a:t>The correct procedure is to request a vendor quotation, or three quotations (when required for purchases between $2,500 and $24,999), and submit the correct P-order form in Formstack for processing.</a:t>
            </a:r>
          </a:p>
          <a:p>
            <a:pPr marL="171450" lvl="0" indent="-171450" defTabSz="914400" eaLnBrk="0" fontAlgn="base" hangingPunct="0">
              <a:spcBef>
                <a:spcPct val="0"/>
              </a:spcBef>
              <a:spcAft>
                <a:spcPct val="0"/>
              </a:spcAft>
              <a:buFontTx/>
              <a:buChar char="•"/>
            </a:pPr>
            <a:r>
              <a:rPr lang="en-US" altLang="en-US" sz="1300" dirty="0">
                <a:latin typeface="Calibri" panose="020F0502020204030204" pitchFamily="34" charset="0"/>
                <a:cs typeface="Calibri" panose="020F0502020204030204" pitchFamily="34" charset="0"/>
              </a:rPr>
              <a:t> If the P-order form is approved by the Finance/Business Office, then the Business Office will enter a requisition in MUNIS for approval by the City Purchasing Office.</a:t>
            </a:r>
          </a:p>
          <a:p>
            <a:pPr marL="171450" lvl="0" indent="-171450" defTabSz="914400" eaLnBrk="0" fontAlgn="base" hangingPunct="0">
              <a:spcBef>
                <a:spcPct val="0"/>
              </a:spcBef>
              <a:spcAft>
                <a:spcPct val="0"/>
              </a:spcAft>
              <a:buFontTx/>
              <a:buChar char="•"/>
            </a:pPr>
            <a:r>
              <a:rPr lang="en-US" altLang="en-US" sz="1300" dirty="0">
                <a:latin typeface="Calibri" panose="020F0502020204030204" pitchFamily="34" charset="0"/>
                <a:cs typeface="Calibri" panose="020F0502020204030204" pitchFamily="34" charset="0"/>
              </a:rPr>
              <a:t> The City Purchasing Office will issue an official purchase order to the vendor.</a:t>
            </a:r>
          </a:p>
          <a:p>
            <a:pPr marL="171450" lvl="0" indent="-171450" defTabSz="914400" eaLnBrk="0" fontAlgn="base" hangingPunct="0">
              <a:spcBef>
                <a:spcPct val="0"/>
              </a:spcBef>
              <a:spcAft>
                <a:spcPct val="0"/>
              </a:spcAft>
              <a:buFontTx/>
              <a:buChar char="•"/>
            </a:pPr>
            <a:r>
              <a:rPr lang="en-US" altLang="en-US" sz="1300" dirty="0">
                <a:latin typeface="Calibri" panose="020F0502020204030204" pitchFamily="34" charset="0"/>
                <a:cs typeface="Calibri" panose="020F0502020204030204" pitchFamily="34" charset="0"/>
              </a:rPr>
              <a:t> This procedure accomplished the following objectives:</a:t>
            </a:r>
          </a:p>
          <a:p>
            <a:pPr marL="628650" lvl="2" indent="-171450" defTabSz="914400" eaLnBrk="0" fontAlgn="base" hangingPunct="0">
              <a:spcBef>
                <a:spcPct val="0"/>
              </a:spcBef>
              <a:spcAft>
                <a:spcPct val="0"/>
              </a:spcAft>
              <a:buFont typeface="Wingdings" panose="05000000000000000000" pitchFamily="2" charset="2"/>
              <a:buChar char="v"/>
            </a:pPr>
            <a:r>
              <a:rPr lang="en-US" altLang="en-US" sz="1300" dirty="0">
                <a:latin typeface="Calibri" panose="020F0502020204030204" pitchFamily="34" charset="0"/>
                <a:cs typeface="Calibri" panose="020F0502020204030204" pitchFamily="34" charset="0"/>
              </a:rPr>
              <a:t>Verifies availability of funds in the correct account for the purchase;</a:t>
            </a:r>
          </a:p>
          <a:p>
            <a:pPr marL="628650" lvl="2" indent="-171450" defTabSz="914400" eaLnBrk="0" fontAlgn="base" hangingPunct="0">
              <a:spcBef>
                <a:spcPct val="0"/>
              </a:spcBef>
              <a:spcAft>
                <a:spcPct val="0"/>
              </a:spcAft>
              <a:buFont typeface="Wingdings" panose="05000000000000000000" pitchFamily="2" charset="2"/>
              <a:buChar char="v"/>
            </a:pPr>
            <a:r>
              <a:rPr lang="en-US" altLang="en-US" sz="1300" dirty="0">
                <a:latin typeface="Calibri" panose="020F0502020204030204" pitchFamily="34" charset="0"/>
                <a:cs typeface="Calibri" panose="020F0502020204030204" pitchFamily="34" charset="0"/>
              </a:rPr>
              <a:t>Enables proper debiting of that account, through an encumbrance, so that account balances are kept up to date;</a:t>
            </a:r>
          </a:p>
          <a:p>
            <a:pPr marL="628650" lvl="2" indent="-171450" defTabSz="914400" eaLnBrk="0" fontAlgn="base" hangingPunct="0">
              <a:spcBef>
                <a:spcPct val="0"/>
              </a:spcBef>
              <a:spcAft>
                <a:spcPct val="0"/>
              </a:spcAft>
              <a:buFont typeface="Wingdings" panose="05000000000000000000" pitchFamily="2" charset="2"/>
              <a:buChar char="v"/>
            </a:pPr>
            <a:r>
              <a:rPr lang="en-US" altLang="en-US" sz="1300" dirty="0">
                <a:latin typeface="Calibri" panose="020F0502020204030204" pitchFamily="34" charset="0"/>
                <a:cs typeface="Calibri" panose="020F0502020204030204" pitchFamily="34" charset="0"/>
              </a:rPr>
              <a:t>Secures approval of the school or office supervisor and Finance/Business Office prior to placement of the order;</a:t>
            </a:r>
          </a:p>
          <a:p>
            <a:pPr marL="628650" lvl="2" indent="-171450" defTabSz="914400" eaLnBrk="0" fontAlgn="base" hangingPunct="0">
              <a:spcBef>
                <a:spcPct val="0"/>
              </a:spcBef>
              <a:spcAft>
                <a:spcPct val="0"/>
              </a:spcAft>
              <a:buFont typeface="Wingdings" panose="05000000000000000000" pitchFamily="2" charset="2"/>
              <a:buChar char="v"/>
            </a:pPr>
            <a:r>
              <a:rPr lang="en-US" altLang="en-US" sz="1300" dirty="0">
                <a:latin typeface="Calibri" panose="020F0502020204030204" pitchFamily="34" charset="0"/>
                <a:cs typeface="Calibri" panose="020F0502020204030204" pitchFamily="34" charset="0"/>
              </a:rPr>
              <a:t>Assures the vendor, upon receipt of the official purchase order, that funds have been encumbered to pay for the purchase, following delivery of the goods or services.</a:t>
            </a:r>
          </a:p>
          <a:p>
            <a:pPr marL="171450" indent="-171450" defTabSz="914400" eaLnBrk="0" fontAlgn="base" hangingPunct="0">
              <a:spcBef>
                <a:spcPct val="0"/>
              </a:spcBef>
              <a:spcAft>
                <a:spcPct val="0"/>
              </a:spcAft>
              <a:buFont typeface="Arial" panose="020B0604020202020204" pitchFamily="34" charset="0"/>
              <a:buChar char="•"/>
            </a:pPr>
            <a:r>
              <a:rPr lang="en-US" altLang="en-US" sz="1300" dirty="0">
                <a:latin typeface="Calibri" panose="020F0502020204030204" pitchFamily="34" charset="0"/>
                <a:cs typeface="Calibri" panose="020F0502020204030204" pitchFamily="34" charset="0"/>
              </a:rPr>
              <a:t>After a vendor completes a delivery, based upon prior receipt of the official purchase order, the vendor will issue an invoice.</a:t>
            </a:r>
          </a:p>
          <a:p>
            <a:pPr marL="171450" indent="-171450" defTabSz="914400" eaLnBrk="0" fontAlgn="base" hangingPunct="0">
              <a:spcBef>
                <a:spcPct val="0"/>
              </a:spcBef>
              <a:spcAft>
                <a:spcPct val="0"/>
              </a:spcAft>
              <a:buFont typeface="Arial" panose="020B0604020202020204" pitchFamily="34" charset="0"/>
              <a:buChar char="•"/>
            </a:pPr>
            <a:r>
              <a:rPr lang="en-US" altLang="en-US" sz="1300" dirty="0">
                <a:latin typeface="Calibri" panose="020F0502020204030204" pitchFamily="34" charset="0"/>
                <a:cs typeface="Calibri" panose="020F0502020204030204" pitchFamily="34" charset="0"/>
              </a:rPr>
              <a:t>The invoice is not entered in Formstack, but transmitted directly to the Business Office, where delivery will be confirmed and payment processed (against the prior encumbrance in MUNIS).</a:t>
            </a:r>
          </a:p>
          <a:p>
            <a:pPr marL="171450" indent="-171450" defTabSz="914400" eaLnBrk="0" fontAlgn="base" hangingPunct="0">
              <a:spcBef>
                <a:spcPct val="0"/>
              </a:spcBef>
              <a:spcAft>
                <a:spcPct val="0"/>
              </a:spcAft>
              <a:buFont typeface="Arial" panose="020B0604020202020204" pitchFamily="34" charset="0"/>
              <a:buChar char="•"/>
            </a:pPr>
            <a:r>
              <a:rPr lang="en-US" altLang="en-US" sz="1300" dirty="0">
                <a:latin typeface="Calibri" panose="020F0502020204030204" pitchFamily="34" charset="0"/>
                <a:cs typeface="Calibri" panose="020F0502020204030204" pitchFamily="34" charset="0"/>
              </a:rPr>
              <a:t>Any P-order entered in Formstack with only an invoice uploaded will be returned to the originator of that order.  The originator will then be required to comply with the established procurement procedures, and may be subject to disciplinary action for a violation of the standard operating procedures.</a:t>
            </a:r>
            <a:endParaRPr lang="en-US" alt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586427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259" y="1933996"/>
            <a:ext cx="10058400" cy="2377313"/>
          </a:xfrm>
          <a:solidFill>
            <a:schemeClr val="accent4">
              <a:lumMod val="20000"/>
              <a:lumOff val="80000"/>
            </a:schemeClr>
          </a:solidFill>
        </p:spPr>
        <p:txBody>
          <a:bodyPr>
            <a:normAutofit/>
          </a:bodyPr>
          <a:lstStyle/>
          <a:p>
            <a:r>
              <a:rPr lang="en-US" sz="7600" b="1" dirty="0"/>
              <a:t>School-based </a:t>
            </a:r>
            <a:br>
              <a:rPr lang="en-US" sz="7600" b="1" dirty="0"/>
            </a:br>
            <a:r>
              <a:rPr lang="en-US" sz="7600" b="1" dirty="0"/>
              <a:t>Budgeting Model</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b="1" dirty="0"/>
              <a:t>Position Allocation</a:t>
            </a:r>
          </a:p>
          <a:p>
            <a:pPr marL="342900" indent="-342900">
              <a:buFont typeface="Arial" panose="020B0604020202020204" pitchFamily="34" charset="0"/>
              <a:buChar char="•"/>
            </a:pPr>
            <a:r>
              <a:rPr lang="en-US" b="1" dirty="0"/>
              <a:t>OPERATING ALLOCATION</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dirty="0"/>
          </a:p>
        </p:txBody>
      </p:sp>
      <p:sp>
        <p:nvSpPr>
          <p:cNvPr id="8" name="Footer Placeholder 7"/>
          <p:cNvSpPr>
            <a:spLocks noGrp="1"/>
          </p:cNvSpPr>
          <p:nvPr>
            <p:ph type="ftr" sz="quarter" idx="11"/>
          </p:nvPr>
        </p:nvSpPr>
        <p:spPr/>
        <p:txBody>
          <a:bodyPr/>
          <a:lstStyle/>
          <a:p>
            <a:r>
              <a:rPr lang="en-US" dirty="0"/>
              <a:t>Fiscal Management for School Administrators</a:t>
            </a:r>
          </a:p>
        </p:txBody>
      </p:sp>
      <p:pic>
        <p:nvPicPr>
          <p:cNvPr id="7170" name="Picture 2" descr="C:\Program Files\Microsoft Office\MEDIA\CAGCAT10\j02832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1259" y="346010"/>
            <a:ext cx="1588770" cy="1554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40619" y="6459785"/>
            <a:ext cx="457200" cy="338554"/>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4" action="ppaction://hlinksldjump"/>
              </a:rPr>
              <a:t>TC</a:t>
            </a:r>
            <a:endParaRPr lang="en-US" sz="1600" b="1" dirty="0">
              <a:solidFill>
                <a:schemeClr val="bg1"/>
              </a:solidFill>
            </a:endParaRPr>
          </a:p>
        </p:txBody>
      </p:sp>
      <p:sp>
        <p:nvSpPr>
          <p:cNvPr id="10" name="Rounded Rectangle 9"/>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a:t>
            </a:r>
          </a:p>
        </p:txBody>
      </p:sp>
    </p:spTree>
    <p:extLst>
      <p:ext uri="{BB962C8B-B14F-4D97-AF65-F5344CB8AC3E}">
        <p14:creationId xmlns:p14="http://schemas.microsoft.com/office/powerpoint/2010/main" val="1221160134"/>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4235"/>
            <a:ext cx="10058400" cy="1450757"/>
          </a:xfrm>
          <a:solidFill>
            <a:schemeClr val="accent4">
              <a:lumMod val="20000"/>
              <a:lumOff val="80000"/>
            </a:schemeClr>
          </a:solidFill>
        </p:spPr>
        <p:txBody>
          <a:bodyPr/>
          <a:lstStyle/>
          <a:p>
            <a:r>
              <a:rPr lang="en-US" b="1" dirty="0"/>
              <a:t>Prohibition on Telephone Orders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40</a:t>
            </a:fld>
            <a:endParaRPr lang="en-US" dirty="0"/>
          </a:p>
        </p:txBody>
      </p:sp>
      <p:pic>
        <p:nvPicPr>
          <p:cNvPr id="7" name="Content Placeholder 6" descr="C:\Users\Marlene\AppData\Local\Microsoft\Windows\Temporary Internet Files\Content.IE5\12UMQSV1\MM900213521[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32132" y="1996395"/>
            <a:ext cx="1215323" cy="82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p:nvPr/>
        </p:nvSpPr>
        <p:spPr>
          <a:xfrm>
            <a:off x="1598103" y="5419726"/>
            <a:ext cx="682025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t>Anyone who violates the prohibition may be subject to disciplinary action and/or be held personally liable for the expenditure.</a:t>
            </a:r>
          </a:p>
        </p:txBody>
      </p:sp>
      <p:sp>
        <p:nvSpPr>
          <p:cNvPr id="13" name="TextBox 12"/>
          <p:cNvSpPr txBox="1"/>
          <p:nvPr/>
        </p:nvSpPr>
        <p:spPr>
          <a:xfrm>
            <a:off x="1097281" y="1763058"/>
            <a:ext cx="8426186" cy="3539430"/>
          </a:xfrm>
          <a:prstGeom prst="rect">
            <a:avLst/>
          </a:prstGeom>
          <a:noFill/>
        </p:spPr>
        <p:txBody>
          <a:bodyPr wrap="square" rtlCol="0">
            <a:spAutoFit/>
          </a:bodyPr>
          <a:lstStyle/>
          <a:p>
            <a:pPr marL="285750" indent="-285750">
              <a:buClr>
                <a:schemeClr val="accent2">
                  <a:lumMod val="75000"/>
                </a:schemeClr>
              </a:buClr>
              <a:buFont typeface="Arial" panose="020B0604020202020204" pitchFamily="34" charset="0"/>
              <a:buChar char="•"/>
            </a:pPr>
            <a:r>
              <a:rPr lang="en-US" sz="1600" b="1" dirty="0"/>
              <a:t>Telephone orders are prohibited.  </a:t>
            </a:r>
            <a:r>
              <a:rPr lang="en-US" sz="1600" b="1" dirty="0">
                <a:solidFill>
                  <a:srgbClr val="0070C0"/>
                </a:solidFill>
              </a:rPr>
              <a:t>This means that a BOE employee may not contact vendors by telephone to place orders, or place an order </a:t>
            </a:r>
            <a:r>
              <a:rPr lang="en-US" altLang="en-US" sz="1600" b="1" dirty="0">
                <a:solidFill>
                  <a:srgbClr val="0070C0"/>
                </a:solidFill>
                <a:latin typeface="Calibri" panose="020F0502020204030204" pitchFamily="34" charset="0"/>
                <a:cs typeface="Calibri" panose="020F0502020204030204" pitchFamily="34" charset="0"/>
              </a:rPr>
              <a:t>directly with a vendor by telephone, email or any other means. </a:t>
            </a:r>
            <a:endParaRPr lang="en-US" sz="1600" dirty="0"/>
          </a:p>
          <a:p>
            <a:pPr marL="285750" indent="-285750">
              <a:buClr>
                <a:schemeClr val="accent2">
                  <a:lumMod val="75000"/>
                </a:schemeClr>
              </a:buClr>
              <a:buFont typeface="Arial" panose="020B0604020202020204" pitchFamily="34" charset="0"/>
              <a:buChar char="•"/>
            </a:pPr>
            <a:r>
              <a:rPr lang="en-US" sz="1600" dirty="0">
                <a:effectLst/>
              </a:rPr>
              <a:t>All school orders must be processed by </a:t>
            </a:r>
            <a:r>
              <a:rPr lang="en-US" sz="1600" b="1" dirty="0">
                <a:solidFill>
                  <a:srgbClr val="C00000"/>
                </a:solidFill>
                <a:effectLst/>
              </a:rPr>
              <a:t>first submitting the electronic P-8, P-9 or P-10 form, approved by the Principal</a:t>
            </a:r>
            <a:r>
              <a:rPr lang="en-US" sz="1600" dirty="0">
                <a:effectLst/>
              </a:rPr>
              <a:t>.  </a:t>
            </a:r>
          </a:p>
          <a:p>
            <a:pPr marL="285750" indent="-285750">
              <a:buClr>
                <a:schemeClr val="accent2">
                  <a:lumMod val="75000"/>
                </a:schemeClr>
              </a:buClr>
              <a:buFont typeface="Arial" panose="020B0604020202020204" pitchFamily="34" charset="0"/>
              <a:buChar char="•"/>
            </a:pPr>
            <a:r>
              <a:rPr lang="en-US" sz="1600" dirty="0"/>
              <a:t>A District Office order is processed by first submitting the electronic P-9D form, approved by the district office supervisor.</a:t>
            </a:r>
            <a:endParaRPr lang="en-US" sz="1600" dirty="0">
              <a:effectLst/>
            </a:endParaRPr>
          </a:p>
          <a:p>
            <a:pPr marL="285750" indent="-285750">
              <a:buClr>
                <a:schemeClr val="accent2">
                  <a:lumMod val="75000"/>
                </a:schemeClr>
              </a:buClr>
              <a:buFont typeface="Arial" panose="020B0604020202020204" pitchFamily="34" charset="0"/>
              <a:buChar char="•"/>
            </a:pPr>
            <a:r>
              <a:rPr lang="en-US" sz="1600" dirty="0"/>
              <a:t>Following review</a:t>
            </a:r>
            <a:r>
              <a:rPr lang="en-US" sz="1600" dirty="0">
                <a:effectLst/>
              </a:rPr>
              <a:t>, the Business Office will enter the order in MUNIS, creating a requisition.</a:t>
            </a:r>
          </a:p>
          <a:p>
            <a:pPr marL="285750" indent="-285750">
              <a:buClr>
                <a:schemeClr val="accent2">
                  <a:lumMod val="75000"/>
                </a:schemeClr>
              </a:buClr>
              <a:buFont typeface="Arial" panose="020B0604020202020204" pitchFamily="34" charset="0"/>
              <a:buChar char="•"/>
            </a:pPr>
            <a:r>
              <a:rPr lang="en-US" sz="1600" dirty="0"/>
              <a:t>The entry in MUNIS will encumber funds against the designated budget account.</a:t>
            </a:r>
          </a:p>
          <a:p>
            <a:pPr marL="285750" indent="-285750">
              <a:buClr>
                <a:schemeClr val="accent2">
                  <a:lumMod val="75000"/>
                </a:schemeClr>
              </a:buClr>
              <a:buFont typeface="Arial" panose="020B0604020202020204" pitchFamily="34" charset="0"/>
              <a:buChar char="•"/>
            </a:pPr>
            <a:r>
              <a:rPr lang="en-US" sz="1600" dirty="0"/>
              <a:t>The encumbrance will result in the City generating and sending to the vendor the official Purchase Order (PO).  </a:t>
            </a:r>
          </a:p>
          <a:p>
            <a:pPr marL="285750" indent="-285750">
              <a:buClr>
                <a:schemeClr val="accent2">
                  <a:lumMod val="75000"/>
                </a:schemeClr>
              </a:buClr>
              <a:buFont typeface="Arial" panose="020B0604020202020204" pitchFamily="34" charset="0"/>
              <a:buChar char="•"/>
            </a:pPr>
            <a:r>
              <a:rPr lang="en-US" sz="1600" dirty="0"/>
              <a:t>The vendor must be in receipt of the PO, prior to acting on delivery of materials and/or services.</a:t>
            </a:r>
          </a:p>
          <a:p>
            <a:pPr marL="285750" indent="-285750">
              <a:buClr>
                <a:schemeClr val="accent2">
                  <a:lumMod val="75000"/>
                </a:schemeClr>
              </a:buClr>
              <a:buFont typeface="Arial" panose="020B0604020202020204" pitchFamily="34" charset="0"/>
              <a:buChar char="•"/>
            </a:pPr>
            <a:r>
              <a:rPr lang="en-US" sz="1600" b="1" dirty="0">
                <a:solidFill>
                  <a:srgbClr val="0070C0"/>
                </a:solidFill>
                <a:effectLst/>
              </a:rPr>
              <a:t>In this way, vendors will fill orders with assurance of availability of funds and accounts (district and school) will accurately reflect liabilities.</a:t>
            </a:r>
            <a:endParaRPr lang="en-US" sz="1600" dirty="0">
              <a:effectLs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376" y="3119354"/>
            <a:ext cx="1373433" cy="1005840"/>
          </a:xfrm>
          <a:prstGeom prst="rect">
            <a:avLst/>
          </a:prstGeom>
        </p:spPr>
      </p:pic>
      <p:cxnSp>
        <p:nvCxnSpPr>
          <p:cNvPr id="16" name="Straight Connector 15"/>
          <p:cNvCxnSpPr>
            <a:cxnSpLocks/>
          </p:cNvCxnSpPr>
          <p:nvPr/>
        </p:nvCxnSpPr>
        <p:spPr>
          <a:xfrm flipH="1">
            <a:off x="9705983" y="1706385"/>
            <a:ext cx="17127" cy="435967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9834319" y="2862705"/>
            <a:ext cx="1652838" cy="1652838"/>
          </a:xfrm>
          <a:prstGeom prst="rect">
            <a:avLst/>
          </a:prstGeom>
        </p:spPr>
      </p:pic>
    </p:spTree>
    <p:extLst>
      <p:ext uri="{BB962C8B-B14F-4D97-AF65-F5344CB8AC3E}">
        <p14:creationId xmlns:p14="http://schemas.microsoft.com/office/powerpoint/2010/main" val="294768621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46143"/>
            <a:ext cx="10069729" cy="1450757"/>
          </a:xfrm>
          <a:solidFill>
            <a:schemeClr val="accent4">
              <a:lumMod val="20000"/>
              <a:lumOff val="80000"/>
            </a:schemeClr>
          </a:solidFill>
        </p:spPr>
        <p:txBody>
          <a:bodyPr/>
          <a:lstStyle/>
          <a:p>
            <a:r>
              <a:rPr lang="en-US" b="1" dirty="0"/>
              <a:t>Procurement Rules:</a:t>
            </a:r>
            <a:br>
              <a:rPr lang="en-US" b="1" dirty="0"/>
            </a:br>
            <a:r>
              <a:rPr lang="en-US" sz="4400" b="1" dirty="0">
                <a:solidFill>
                  <a:schemeClr val="accent2">
                    <a:lumMod val="75000"/>
                  </a:schemeClr>
                </a:solidFill>
              </a:rPr>
              <a:t>Professional/Technical Services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41</a:t>
            </a:fld>
            <a:endParaRPr lang="en-US" dirty="0"/>
          </a:p>
        </p:txBody>
      </p:sp>
      <p:sp>
        <p:nvSpPr>
          <p:cNvPr id="11" name="TextBox 10"/>
          <p:cNvSpPr txBox="1"/>
          <p:nvPr/>
        </p:nvSpPr>
        <p:spPr>
          <a:xfrm>
            <a:off x="1143629" y="2570829"/>
            <a:ext cx="9978872" cy="192360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Clr>
                <a:schemeClr val="tx2">
                  <a:lumMod val="75000"/>
                </a:schemeClr>
              </a:buClr>
              <a:buSzPct val="150000"/>
              <a:buFont typeface="Arial" panose="020B0604020202020204" pitchFamily="34" charset="0"/>
              <a:buChar char="•"/>
            </a:pPr>
            <a:r>
              <a:rPr lang="en-US" sz="1400" b="1" dirty="0"/>
              <a:t>Organizations (e.g., universities)</a:t>
            </a:r>
            <a:endParaRPr lang="en-US" sz="1400" dirty="0"/>
          </a:p>
          <a:p>
            <a:pPr marL="742950" lvl="1" indent="-285750">
              <a:buClr>
                <a:schemeClr val="tx2">
                  <a:lumMod val="75000"/>
                </a:schemeClr>
              </a:buClr>
              <a:buSzPct val="115000"/>
              <a:buFont typeface="Wingdings" panose="05000000000000000000" pitchFamily="2" charset="2"/>
              <a:buChar char="Ø"/>
            </a:pPr>
            <a:r>
              <a:rPr lang="en-US" sz="1300" dirty="0"/>
              <a:t>Obtain a signed, written agreement between the organization and the Bridgeport School District (on behalf of the school).</a:t>
            </a:r>
          </a:p>
          <a:p>
            <a:pPr marL="742950" lvl="1" indent="-285750">
              <a:buClr>
                <a:schemeClr val="tx2">
                  <a:lumMod val="75000"/>
                </a:schemeClr>
              </a:buClr>
              <a:buSzPct val="115000"/>
              <a:buFont typeface="Wingdings" panose="05000000000000000000" pitchFamily="2" charset="2"/>
              <a:buChar char="Ø"/>
            </a:pPr>
            <a:r>
              <a:rPr lang="en-US" sz="1300" dirty="0"/>
              <a:t>The agreement should specify the following: services to be provided by the organization, by whom, location, dates/times, rate of pay, maximum total amount, and invoice schedule.</a:t>
            </a:r>
          </a:p>
          <a:p>
            <a:pPr marL="342900" indent="-342900">
              <a:buClr>
                <a:schemeClr val="tx2">
                  <a:lumMod val="75000"/>
                </a:schemeClr>
              </a:buClr>
              <a:buSzPct val="150000"/>
              <a:buFont typeface="Arial" panose="020B0604020202020204" pitchFamily="34" charset="0"/>
              <a:buChar char="•"/>
            </a:pPr>
            <a:r>
              <a:rPr lang="en-US" sz="1400" b="1" dirty="0"/>
              <a:t>Individuals – Independent Contractors (not employees of the Bridgeport School District)</a:t>
            </a:r>
          </a:p>
          <a:p>
            <a:pPr marL="800100" lvl="1" indent="-342900">
              <a:buClr>
                <a:schemeClr val="tx2">
                  <a:lumMod val="75000"/>
                </a:schemeClr>
              </a:buClr>
              <a:buSzPct val="115000"/>
              <a:buFont typeface="Wingdings" panose="05000000000000000000" pitchFamily="2" charset="2"/>
              <a:buChar char="Ø"/>
            </a:pPr>
            <a:r>
              <a:rPr lang="en-US" sz="1300" dirty="0"/>
              <a:t>Compose a written agreement between the individual and the Bridgeport School District (on behalf of the school).</a:t>
            </a:r>
          </a:p>
          <a:p>
            <a:pPr marL="800100" lvl="1" indent="-342900">
              <a:buClr>
                <a:schemeClr val="tx2">
                  <a:lumMod val="75000"/>
                </a:schemeClr>
              </a:buClr>
              <a:buSzPct val="115000"/>
              <a:buFont typeface="Wingdings" panose="05000000000000000000" pitchFamily="2" charset="2"/>
              <a:buChar char="Ø"/>
            </a:pPr>
            <a:r>
              <a:rPr lang="en-US" sz="1300" b="1" dirty="0"/>
              <a:t>Contact the CFO to request a sample.  The CFO and Superintendent are signatories on all agreements with individual contractors.</a:t>
            </a:r>
          </a:p>
          <a:p>
            <a:pPr marL="800100" lvl="1" indent="-342900">
              <a:buClr>
                <a:schemeClr val="tx2">
                  <a:lumMod val="75000"/>
                </a:schemeClr>
              </a:buClr>
              <a:buSzPct val="115000"/>
              <a:buFont typeface="Wingdings" panose="05000000000000000000" pitchFamily="2" charset="2"/>
              <a:buChar char="Ø"/>
            </a:pPr>
            <a:r>
              <a:rPr lang="en-US" sz="1300" dirty="0"/>
              <a:t>The agreement will specify:  Services to be provided by the individual contractor (description, location, dates/times),  Duration of Assignment (summary of days/hours by time period), Compensation (rate of pay, maximum amount, invoice schedule), Fund Source.</a:t>
            </a:r>
          </a:p>
        </p:txBody>
      </p:sp>
      <p:sp>
        <p:nvSpPr>
          <p:cNvPr id="13" name="TextBox 12"/>
          <p:cNvSpPr txBox="1"/>
          <p:nvPr/>
        </p:nvSpPr>
        <p:spPr>
          <a:xfrm>
            <a:off x="1143629" y="2224987"/>
            <a:ext cx="9978872"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a:solidFill>
                  <a:schemeClr val="bg1"/>
                </a:solidFill>
              </a:rPr>
              <a:t>Step 1 – Written Agreement (or Contract)</a:t>
            </a:r>
          </a:p>
        </p:txBody>
      </p:sp>
      <p:sp>
        <p:nvSpPr>
          <p:cNvPr id="15" name="TextBox 14"/>
          <p:cNvSpPr txBox="1"/>
          <p:nvPr/>
        </p:nvSpPr>
        <p:spPr>
          <a:xfrm>
            <a:off x="1142707" y="5148528"/>
            <a:ext cx="9978872"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Clr>
                <a:schemeClr val="tx2">
                  <a:lumMod val="75000"/>
                </a:schemeClr>
              </a:buClr>
              <a:buSzPct val="150000"/>
              <a:buFont typeface="Arial" panose="020B0604020202020204" pitchFamily="34" charset="0"/>
              <a:buChar char="•"/>
            </a:pPr>
            <a:r>
              <a:rPr lang="en-US" sz="1400" b="1" dirty="0"/>
              <a:t>Operating budget:  Submit the electronic P-8 form.  Upload the signed, written agreement.</a:t>
            </a:r>
          </a:p>
          <a:p>
            <a:pPr marL="342900" indent="-342900">
              <a:buClr>
                <a:schemeClr val="tx2">
                  <a:lumMod val="75000"/>
                </a:schemeClr>
              </a:buClr>
              <a:buSzPct val="150000"/>
              <a:buFont typeface="Arial" panose="020B0604020202020204" pitchFamily="34" charset="0"/>
              <a:buChar char="•"/>
            </a:pPr>
            <a:r>
              <a:rPr lang="en-US" sz="1400" b="1" dirty="0"/>
              <a:t>Parent engagement budget: Submit the electronic P-10 form.  Upload the signed, written agreement.</a:t>
            </a:r>
          </a:p>
          <a:p>
            <a:pPr marL="342900" indent="-342900">
              <a:buClr>
                <a:schemeClr val="tx2">
                  <a:lumMod val="75000"/>
                </a:schemeClr>
              </a:buClr>
              <a:buSzPct val="150000"/>
              <a:buFont typeface="Arial" panose="020B0604020202020204" pitchFamily="34" charset="0"/>
              <a:buChar char="•"/>
            </a:pPr>
            <a:r>
              <a:rPr lang="en-US" sz="1400" b="1" dirty="0"/>
              <a:t>School-specific grants &amp; district allocations:  Submit the electronic P-9 form.  Upload the signed, written agreement.</a:t>
            </a:r>
            <a:endParaRPr lang="en-US" sz="1400" dirty="0"/>
          </a:p>
        </p:txBody>
      </p:sp>
      <p:sp>
        <p:nvSpPr>
          <p:cNvPr id="16" name="TextBox 15"/>
          <p:cNvSpPr txBox="1"/>
          <p:nvPr/>
        </p:nvSpPr>
        <p:spPr>
          <a:xfrm>
            <a:off x="1142707" y="4563753"/>
            <a:ext cx="995553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a:solidFill>
                  <a:schemeClr val="bg1"/>
                </a:solidFill>
              </a:rPr>
              <a:t>Step 2 – Submit an electronic order (to encumber funds).</a:t>
            </a:r>
          </a:p>
          <a:p>
            <a:r>
              <a:rPr lang="en-US" sz="1600" b="1" dirty="0">
                <a:solidFill>
                  <a:schemeClr val="bg1"/>
                </a:solidFill>
              </a:rPr>
              <a:t>The funds must be encumbered and a City Purchase Order generated, before services may be rendered.</a:t>
            </a:r>
          </a:p>
        </p:txBody>
      </p:sp>
      <p:sp>
        <p:nvSpPr>
          <p:cNvPr id="21" name="TextBox 20"/>
          <p:cNvSpPr txBox="1"/>
          <p:nvPr/>
        </p:nvSpPr>
        <p:spPr>
          <a:xfrm>
            <a:off x="1142707" y="1798955"/>
            <a:ext cx="9978872"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a:solidFill>
                  <a:schemeClr val="bg1"/>
                </a:solidFill>
              </a:rPr>
              <a:t>Consulting Services:  Organizations and Individuals (Independent Contractors)</a:t>
            </a:r>
          </a:p>
        </p:txBody>
      </p:sp>
      <p:sp>
        <p:nvSpPr>
          <p:cNvPr id="22" name="TextBox 21"/>
          <p:cNvSpPr txBox="1"/>
          <p:nvPr/>
        </p:nvSpPr>
        <p:spPr>
          <a:xfrm>
            <a:off x="2692800" y="5941929"/>
            <a:ext cx="7280634" cy="3231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500" b="1" dirty="0">
                <a:solidFill>
                  <a:schemeClr val="bg1"/>
                </a:solidFill>
              </a:rPr>
              <a:t>The contractor must be a registered vendor, in order for an order to be encumbered.</a:t>
            </a:r>
          </a:p>
        </p:txBody>
      </p:sp>
    </p:spTree>
    <p:extLst>
      <p:ext uri="{BB962C8B-B14F-4D97-AF65-F5344CB8AC3E}">
        <p14:creationId xmlns:p14="http://schemas.microsoft.com/office/powerpoint/2010/main" val="3713043285"/>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36893"/>
            <a:ext cx="10058400" cy="2439802"/>
          </a:xfrm>
          <a:solidFill>
            <a:schemeClr val="accent4">
              <a:lumMod val="20000"/>
              <a:lumOff val="80000"/>
            </a:schemeClr>
          </a:solidFill>
        </p:spPr>
        <p:txBody>
          <a:bodyPr>
            <a:normAutofit/>
          </a:bodyPr>
          <a:lstStyle/>
          <a:p>
            <a:r>
              <a:rPr lang="en-US" sz="7600" b="1" dirty="0"/>
              <a:t>Procurement </a:t>
            </a:r>
            <a:br>
              <a:rPr lang="en-US" sz="7600" b="1" dirty="0"/>
            </a:br>
            <a:r>
              <a:rPr lang="en-US" sz="7600" b="1" dirty="0"/>
              <a:t>Process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42</a:t>
            </a:fld>
            <a:endParaRPr lang="en-US" dirty="0"/>
          </a:p>
        </p:txBody>
      </p:sp>
      <p:graphicFrame>
        <p:nvGraphicFramePr>
          <p:cNvPr id="12" name="Diagram 11"/>
          <p:cNvGraphicFramePr/>
          <p:nvPr>
            <p:extLst>
              <p:ext uri="{D42A27DB-BD31-4B8C-83A1-F6EECF244321}">
                <p14:modId xmlns:p14="http://schemas.microsoft.com/office/powerpoint/2010/main" val="1261482489"/>
              </p:ext>
            </p:extLst>
          </p:nvPr>
        </p:nvGraphicFramePr>
        <p:xfrm>
          <a:off x="1097280" y="343480"/>
          <a:ext cx="7791821" cy="1977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7" action="ppaction://hlinksldjump"/>
              </a:rPr>
              <a:t>TC</a:t>
            </a:r>
            <a:endParaRPr lang="en-US" sz="1600" b="1" dirty="0">
              <a:solidFill>
                <a:schemeClr val="bg1"/>
              </a:solidFill>
            </a:endParaRPr>
          </a:p>
        </p:txBody>
      </p:sp>
      <p:sp>
        <p:nvSpPr>
          <p:cNvPr id="15" name="Rounded Rectangle 14"/>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6</a:t>
            </a:r>
          </a:p>
        </p:txBody>
      </p:sp>
      <p:sp>
        <p:nvSpPr>
          <p:cNvPr id="14" name="Rounded Rectangle 13"/>
          <p:cNvSpPr/>
          <p:nvPr/>
        </p:nvSpPr>
        <p:spPr>
          <a:xfrm>
            <a:off x="2591561" y="5757322"/>
            <a:ext cx="6710233" cy="425511"/>
          </a:xfrm>
          <a:prstGeom prst="roundRect">
            <a:avLst/>
          </a:prstGeom>
          <a:solidFill>
            <a:srgbClr val="FF0000"/>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FUNDS ARE EXPENDED IN THE FISCAL YEAR:  July 1 – June 30</a:t>
            </a:r>
          </a:p>
        </p:txBody>
      </p:sp>
      <p:sp>
        <p:nvSpPr>
          <p:cNvPr id="24" name="TextBox 23">
            <a:extLst>
              <a:ext uri="{FF2B5EF4-FFF2-40B4-BE49-F238E27FC236}">
                <a16:creationId xmlns:a16="http://schemas.microsoft.com/office/drawing/2014/main" id="{A76DED91-CFB6-64F9-98A6-E5CBD49A2E20}"/>
              </a:ext>
            </a:extLst>
          </p:cNvPr>
          <p:cNvSpPr txBox="1"/>
          <p:nvPr/>
        </p:nvSpPr>
        <p:spPr>
          <a:xfrm>
            <a:off x="2898321" y="4460340"/>
            <a:ext cx="6096711"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v"/>
            </a:pPr>
            <a:r>
              <a:rPr lang="en-US" sz="2400" b="1" dirty="0">
                <a:solidFill>
                  <a:srgbClr val="002060"/>
                </a:solidFill>
              </a:rPr>
              <a:t>P-8:    School General Fund Order</a:t>
            </a:r>
            <a:endParaRPr lang="en-US" sz="2400" b="1" i="1" dirty="0">
              <a:solidFill>
                <a:srgbClr val="002060"/>
              </a:solidFill>
            </a:endParaRPr>
          </a:p>
          <a:p>
            <a:pPr marL="285750" indent="-285750">
              <a:buFont typeface="Wingdings" panose="05000000000000000000" pitchFamily="2" charset="2"/>
              <a:buChar char="v"/>
            </a:pPr>
            <a:r>
              <a:rPr lang="en-US" sz="2400" b="1" dirty="0">
                <a:solidFill>
                  <a:srgbClr val="002060"/>
                </a:solidFill>
              </a:rPr>
              <a:t>P-9S:  School to District Order </a:t>
            </a:r>
          </a:p>
          <a:p>
            <a:pPr marL="285750" indent="-285750">
              <a:buFont typeface="Wingdings" panose="05000000000000000000" pitchFamily="2" charset="2"/>
              <a:buChar char="v"/>
            </a:pPr>
            <a:r>
              <a:rPr lang="en-US" sz="2400" b="1" dirty="0">
                <a:solidFill>
                  <a:srgbClr val="002060"/>
                </a:solidFill>
              </a:rPr>
              <a:t>P-10:  Parent Engagement Order</a:t>
            </a:r>
            <a:endParaRPr lang="en-US" sz="2000" b="1" i="1" dirty="0">
              <a:solidFill>
                <a:srgbClr val="002060"/>
              </a:solidFill>
            </a:endParaRPr>
          </a:p>
        </p:txBody>
      </p:sp>
    </p:spTree>
    <p:extLst>
      <p:ext uri="{BB962C8B-B14F-4D97-AF65-F5344CB8AC3E}">
        <p14:creationId xmlns:p14="http://schemas.microsoft.com/office/powerpoint/2010/main" val="153148162"/>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650F3-9A30-F8DD-C9F1-BBC839A5538A}"/>
              </a:ext>
            </a:extLst>
          </p:cNvPr>
          <p:cNvSpPr>
            <a:spLocks noGrp="1"/>
          </p:cNvSpPr>
          <p:nvPr>
            <p:ph type="dt" sz="half" idx="10"/>
          </p:nvPr>
        </p:nvSpPr>
        <p:spPr/>
        <p:txBody>
          <a:bodyPr/>
          <a:lstStyle/>
          <a:p>
            <a:r>
              <a:rPr lang="en-US"/>
              <a:t>December 2023</a:t>
            </a:r>
            <a:endParaRPr lang="en-US" dirty="0"/>
          </a:p>
        </p:txBody>
      </p:sp>
      <p:sp>
        <p:nvSpPr>
          <p:cNvPr id="3" name="Footer Placeholder 2">
            <a:extLst>
              <a:ext uri="{FF2B5EF4-FFF2-40B4-BE49-F238E27FC236}">
                <a16:creationId xmlns:a16="http://schemas.microsoft.com/office/drawing/2014/main" id="{A6E24A79-F6E5-AF09-2DC6-B1569AD03A04}"/>
              </a:ext>
            </a:extLst>
          </p:cNvPr>
          <p:cNvSpPr>
            <a:spLocks noGrp="1"/>
          </p:cNvSpPr>
          <p:nvPr>
            <p:ph type="ftr" sz="quarter" idx="11"/>
          </p:nvPr>
        </p:nvSpPr>
        <p:spPr/>
        <p:txBody>
          <a:bodyPr/>
          <a:lstStyle/>
          <a:p>
            <a:r>
              <a:rPr lang="en-US"/>
              <a:t>Fiscal Management for School Administrators</a:t>
            </a:r>
            <a:endParaRPr lang="en-US" dirty="0"/>
          </a:p>
        </p:txBody>
      </p:sp>
      <p:sp>
        <p:nvSpPr>
          <p:cNvPr id="4" name="Slide Number Placeholder 3">
            <a:extLst>
              <a:ext uri="{FF2B5EF4-FFF2-40B4-BE49-F238E27FC236}">
                <a16:creationId xmlns:a16="http://schemas.microsoft.com/office/drawing/2014/main" id="{C346716F-B883-B417-E4B2-5DAB7B151A54}"/>
              </a:ext>
            </a:extLst>
          </p:cNvPr>
          <p:cNvSpPr>
            <a:spLocks noGrp="1"/>
          </p:cNvSpPr>
          <p:nvPr>
            <p:ph type="sldNum" sz="quarter" idx="12"/>
          </p:nvPr>
        </p:nvSpPr>
        <p:spPr/>
        <p:txBody>
          <a:bodyPr/>
          <a:lstStyle/>
          <a:p>
            <a:fld id="{4FAB73BC-B049-4115-A692-8D63A059BFB8}" type="slidenum">
              <a:rPr lang="en-US" smtClean="0"/>
              <a:pPr/>
              <a:t>43</a:t>
            </a:fld>
            <a:endParaRPr lang="en-US" dirty="0"/>
          </a:p>
        </p:txBody>
      </p:sp>
      <p:sp>
        <p:nvSpPr>
          <p:cNvPr id="9" name="Title 1">
            <a:extLst>
              <a:ext uri="{FF2B5EF4-FFF2-40B4-BE49-F238E27FC236}">
                <a16:creationId xmlns:a16="http://schemas.microsoft.com/office/drawing/2014/main" id="{58C2E07D-22A0-2E94-51B8-EC89747177E6}"/>
              </a:ext>
            </a:extLst>
          </p:cNvPr>
          <p:cNvSpPr txBox="1">
            <a:spLocks/>
          </p:cNvSpPr>
          <p:nvPr/>
        </p:nvSpPr>
        <p:spPr>
          <a:xfrm>
            <a:off x="1068387" y="249110"/>
            <a:ext cx="10058400" cy="1450757"/>
          </a:xfrm>
          <a:prstGeom prst="rect">
            <a:avLst/>
          </a:prstGeom>
          <a:solidFill>
            <a:schemeClr val="accent4">
              <a:lumMod val="20000"/>
              <a:lumOff val="80000"/>
            </a:schemeClr>
          </a:solidFill>
          <a:ln>
            <a:solidFill>
              <a:schemeClr val="accent4">
                <a:lumMod val="20000"/>
                <a:lumOff val="80000"/>
              </a:schemeClr>
            </a:solidFill>
          </a:ln>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ORDER FORMS </a:t>
            </a:r>
          </a:p>
          <a:p>
            <a:r>
              <a:rPr lang="en-US" b="1" i="1" dirty="0"/>
              <a:t>To request purchases</a:t>
            </a:r>
          </a:p>
        </p:txBody>
      </p:sp>
      <p:graphicFrame>
        <p:nvGraphicFramePr>
          <p:cNvPr id="10" name="Table 9">
            <a:extLst>
              <a:ext uri="{FF2B5EF4-FFF2-40B4-BE49-F238E27FC236}">
                <a16:creationId xmlns:a16="http://schemas.microsoft.com/office/drawing/2014/main" id="{44D9830A-3CF5-4DD9-0532-4E781045F815}"/>
              </a:ext>
            </a:extLst>
          </p:cNvPr>
          <p:cNvGraphicFramePr>
            <a:graphicFrameLocks noGrp="1"/>
          </p:cNvGraphicFramePr>
          <p:nvPr>
            <p:extLst>
              <p:ext uri="{D42A27DB-BD31-4B8C-83A1-F6EECF244321}">
                <p14:modId xmlns:p14="http://schemas.microsoft.com/office/powerpoint/2010/main" val="1486155355"/>
              </p:ext>
            </p:extLst>
          </p:nvPr>
        </p:nvGraphicFramePr>
        <p:xfrm>
          <a:off x="1097280" y="1811674"/>
          <a:ext cx="9999434" cy="3566160"/>
        </p:xfrm>
        <a:graphic>
          <a:graphicData uri="http://schemas.openxmlformats.org/drawingml/2006/table">
            <a:tbl>
              <a:tblPr firstRow="1" firstCol="1" bandRow="1">
                <a:tableStyleId>{5C22544A-7EE6-4342-B048-85BDC9FD1C3A}</a:tableStyleId>
              </a:tblPr>
              <a:tblGrid>
                <a:gridCol w="3756731">
                  <a:extLst>
                    <a:ext uri="{9D8B030D-6E8A-4147-A177-3AD203B41FA5}">
                      <a16:colId xmlns:a16="http://schemas.microsoft.com/office/drawing/2014/main" val="2186461462"/>
                    </a:ext>
                  </a:extLst>
                </a:gridCol>
                <a:gridCol w="6242703">
                  <a:extLst>
                    <a:ext uri="{9D8B030D-6E8A-4147-A177-3AD203B41FA5}">
                      <a16:colId xmlns:a16="http://schemas.microsoft.com/office/drawing/2014/main" val="2789619558"/>
                    </a:ext>
                  </a:extLst>
                </a:gridCol>
              </a:tblGrid>
              <a:tr h="0">
                <a:tc>
                  <a:txBody>
                    <a:bodyPr/>
                    <a:lstStyle/>
                    <a:p>
                      <a:pPr marL="0" marR="0">
                        <a:spcBef>
                          <a:spcPts val="0"/>
                        </a:spcBef>
                        <a:spcAft>
                          <a:spcPts val="0"/>
                        </a:spcAft>
                      </a:pPr>
                      <a:r>
                        <a:rPr lang="en-US" sz="1800" dirty="0">
                          <a:effectLst/>
                        </a:rPr>
                        <a:t>ORDER FORM</a:t>
                      </a:r>
                    </a:p>
                    <a:p>
                      <a:pPr marL="0" marR="0">
                        <a:spcBef>
                          <a:spcPts val="0"/>
                        </a:spcBef>
                        <a:spcAft>
                          <a:spcPts val="0"/>
                        </a:spcAft>
                      </a:pPr>
                      <a:r>
                        <a:rPr lang="en-US" sz="1800" dirty="0">
                          <a:effectLst/>
                        </a:rPr>
                        <a:t>[Formstack Workflow Model]</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Purpose of the Form</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742199811"/>
                  </a:ext>
                </a:extLst>
              </a:tr>
              <a:tr h="0">
                <a:tc>
                  <a:txBody>
                    <a:bodyPr/>
                    <a:lstStyle/>
                    <a:p>
                      <a:pPr marL="0" marR="0">
                        <a:spcBef>
                          <a:spcPts val="0"/>
                        </a:spcBef>
                        <a:spcAft>
                          <a:spcPts val="0"/>
                        </a:spcAft>
                      </a:pPr>
                      <a:r>
                        <a:rPr lang="en-US" sz="1800" dirty="0">
                          <a:effectLst/>
                        </a:rPr>
                        <a:t>P-8: SCHOOL GENERAL FUND ORDER</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rPr>
                        <a:t>Orders in the… </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School Operating Budget </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Vending Commission Account</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29438296"/>
                  </a:ext>
                </a:extLst>
              </a:tr>
              <a:tr h="0">
                <a:tc>
                  <a:txBody>
                    <a:bodyPr/>
                    <a:lstStyle/>
                    <a:p>
                      <a:pPr marL="0" marR="0">
                        <a:spcBef>
                          <a:spcPts val="0"/>
                        </a:spcBef>
                        <a:spcAft>
                          <a:spcPts val="0"/>
                        </a:spcAft>
                      </a:pPr>
                      <a:r>
                        <a:rPr lang="en-US" sz="1800">
                          <a:effectLst/>
                        </a:rPr>
                        <a:t>P-9S: SCHOOL-DISTRICT ORDER</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rPr>
                        <a:t>Orders for:</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School-specific grants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Allocations in District-managed grants, with school allocations; e.g., Title IVA.</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District allocations approved by the CFO and/or Superintendent (e.g., classroom furniture)</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90163418"/>
                  </a:ext>
                </a:extLst>
              </a:tr>
              <a:tr h="0">
                <a:tc>
                  <a:txBody>
                    <a:bodyPr/>
                    <a:lstStyle/>
                    <a:p>
                      <a:pPr marL="0" marR="0">
                        <a:spcBef>
                          <a:spcPts val="0"/>
                        </a:spcBef>
                        <a:spcAft>
                          <a:spcPts val="0"/>
                        </a:spcAft>
                      </a:pPr>
                      <a:r>
                        <a:rPr lang="en-US" sz="1800" dirty="0">
                          <a:effectLst/>
                        </a:rPr>
                        <a:t>P-10: PARENT ENGAGEMENT ORDER</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Orders in the school’s parent engagement budget: Title I for elementary schools, Priority grant for high schools</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25083952"/>
                  </a:ext>
                </a:extLst>
              </a:tr>
            </a:tbl>
          </a:graphicData>
        </a:graphic>
      </p:graphicFrame>
      <p:sp>
        <p:nvSpPr>
          <p:cNvPr id="11" name="TextBox 10">
            <a:extLst>
              <a:ext uri="{FF2B5EF4-FFF2-40B4-BE49-F238E27FC236}">
                <a16:creationId xmlns:a16="http://schemas.microsoft.com/office/drawing/2014/main" id="{743937FC-2F39-8D79-C9BE-30F3DE77326F}"/>
              </a:ext>
            </a:extLst>
          </p:cNvPr>
          <p:cNvSpPr txBox="1"/>
          <p:nvPr/>
        </p:nvSpPr>
        <p:spPr>
          <a:xfrm>
            <a:off x="7102853" y="512823"/>
            <a:ext cx="3844310"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v"/>
            </a:pPr>
            <a:r>
              <a:rPr lang="en-US" b="1" dirty="0">
                <a:solidFill>
                  <a:srgbClr val="0070C0"/>
                </a:solidFill>
              </a:rPr>
              <a:t>P-8:    School General Fund Order</a:t>
            </a:r>
            <a:endParaRPr lang="en-US" b="1" i="1" dirty="0">
              <a:solidFill>
                <a:srgbClr val="0070C0"/>
              </a:solidFill>
            </a:endParaRPr>
          </a:p>
          <a:p>
            <a:pPr marL="285750" indent="-285750">
              <a:buFont typeface="Wingdings" panose="05000000000000000000" pitchFamily="2" charset="2"/>
              <a:buChar char="v"/>
            </a:pPr>
            <a:r>
              <a:rPr lang="en-US" b="1" dirty="0">
                <a:solidFill>
                  <a:srgbClr val="0070C0"/>
                </a:solidFill>
              </a:rPr>
              <a:t>P-9S:  School to District Order </a:t>
            </a:r>
          </a:p>
          <a:p>
            <a:pPr marL="285750" indent="-285750">
              <a:buFont typeface="Wingdings" panose="05000000000000000000" pitchFamily="2" charset="2"/>
              <a:buChar char="v"/>
            </a:pPr>
            <a:r>
              <a:rPr lang="en-US" b="1" dirty="0">
                <a:solidFill>
                  <a:srgbClr val="0070C0"/>
                </a:solidFill>
              </a:rPr>
              <a:t>P-10:  Parent Engagement Order</a:t>
            </a:r>
            <a:endParaRPr lang="en-US" sz="1600" b="1" i="1" dirty="0">
              <a:solidFill>
                <a:srgbClr val="0070C0"/>
              </a:solidFill>
            </a:endParaRPr>
          </a:p>
        </p:txBody>
      </p:sp>
    </p:spTree>
    <p:extLst>
      <p:ext uri="{BB962C8B-B14F-4D97-AF65-F5344CB8AC3E}">
        <p14:creationId xmlns:p14="http://schemas.microsoft.com/office/powerpoint/2010/main" val="4117214327"/>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BD870-A344-BE24-FB97-D25306702378}"/>
              </a:ext>
            </a:extLst>
          </p:cNvPr>
          <p:cNvSpPr>
            <a:spLocks noGrp="1"/>
          </p:cNvSpPr>
          <p:nvPr>
            <p:ph type="dt" sz="half" idx="10"/>
          </p:nvPr>
        </p:nvSpPr>
        <p:spPr/>
        <p:txBody>
          <a:bodyPr/>
          <a:lstStyle/>
          <a:p>
            <a:r>
              <a:rPr lang="en-US"/>
              <a:t>December 2023</a:t>
            </a:r>
            <a:endParaRPr lang="en-US" dirty="0"/>
          </a:p>
        </p:txBody>
      </p:sp>
      <p:sp>
        <p:nvSpPr>
          <p:cNvPr id="3" name="Footer Placeholder 2">
            <a:extLst>
              <a:ext uri="{FF2B5EF4-FFF2-40B4-BE49-F238E27FC236}">
                <a16:creationId xmlns:a16="http://schemas.microsoft.com/office/drawing/2014/main" id="{937F13C0-1355-D020-977C-95DC17D894CB}"/>
              </a:ext>
            </a:extLst>
          </p:cNvPr>
          <p:cNvSpPr>
            <a:spLocks noGrp="1"/>
          </p:cNvSpPr>
          <p:nvPr>
            <p:ph type="ftr" sz="quarter" idx="11"/>
          </p:nvPr>
        </p:nvSpPr>
        <p:spPr/>
        <p:txBody>
          <a:bodyPr/>
          <a:lstStyle/>
          <a:p>
            <a:r>
              <a:rPr lang="en-US"/>
              <a:t>Fiscal Management for School Administrators</a:t>
            </a:r>
            <a:endParaRPr lang="en-US" dirty="0"/>
          </a:p>
        </p:txBody>
      </p:sp>
      <p:sp>
        <p:nvSpPr>
          <p:cNvPr id="4" name="Slide Number Placeholder 3">
            <a:extLst>
              <a:ext uri="{FF2B5EF4-FFF2-40B4-BE49-F238E27FC236}">
                <a16:creationId xmlns:a16="http://schemas.microsoft.com/office/drawing/2014/main" id="{DA870575-D4FB-0CB7-E083-0ADFCEDD90C4}"/>
              </a:ext>
            </a:extLst>
          </p:cNvPr>
          <p:cNvSpPr>
            <a:spLocks noGrp="1"/>
          </p:cNvSpPr>
          <p:nvPr>
            <p:ph type="sldNum" sz="quarter" idx="12"/>
          </p:nvPr>
        </p:nvSpPr>
        <p:spPr/>
        <p:txBody>
          <a:bodyPr/>
          <a:lstStyle/>
          <a:p>
            <a:fld id="{4FAB73BC-B049-4115-A692-8D63A059BFB8}" type="slidenum">
              <a:rPr lang="en-US" smtClean="0"/>
              <a:pPr/>
              <a:t>44</a:t>
            </a:fld>
            <a:endParaRPr lang="en-US" dirty="0"/>
          </a:p>
        </p:txBody>
      </p:sp>
      <p:sp>
        <p:nvSpPr>
          <p:cNvPr id="9" name="Title 1">
            <a:extLst>
              <a:ext uri="{FF2B5EF4-FFF2-40B4-BE49-F238E27FC236}">
                <a16:creationId xmlns:a16="http://schemas.microsoft.com/office/drawing/2014/main" id="{997A90AA-A58C-A71B-B314-B909900D688A}"/>
              </a:ext>
            </a:extLst>
          </p:cNvPr>
          <p:cNvSpPr txBox="1">
            <a:spLocks/>
          </p:cNvSpPr>
          <p:nvPr/>
        </p:nvSpPr>
        <p:spPr>
          <a:xfrm>
            <a:off x="669925" y="281709"/>
            <a:ext cx="10808852" cy="1450757"/>
          </a:xfrm>
          <a:prstGeom prst="rect">
            <a:avLst/>
          </a:prstGeom>
          <a:solidFill>
            <a:schemeClr val="accent4">
              <a:lumMod val="20000"/>
              <a:lumOff val="80000"/>
            </a:schemeClr>
          </a:solidFill>
          <a:ln>
            <a:solidFill>
              <a:schemeClr val="accent4">
                <a:lumMod val="20000"/>
                <a:lumOff val="80000"/>
              </a:schemeClr>
            </a:solidFill>
          </a:ln>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ORDER FORMS </a:t>
            </a:r>
          </a:p>
          <a:p>
            <a:r>
              <a:rPr lang="en-US" b="1" i="1" dirty="0">
                <a:solidFill>
                  <a:srgbClr val="002060"/>
                </a:solidFill>
              </a:rPr>
              <a:t>Formstack Workflow</a:t>
            </a:r>
          </a:p>
        </p:txBody>
      </p:sp>
      <p:sp>
        <p:nvSpPr>
          <p:cNvPr id="10" name="TextBox 9">
            <a:extLst>
              <a:ext uri="{FF2B5EF4-FFF2-40B4-BE49-F238E27FC236}">
                <a16:creationId xmlns:a16="http://schemas.microsoft.com/office/drawing/2014/main" id="{CD37CBA7-1F28-633C-04C1-9C427EFF7EA4}"/>
              </a:ext>
            </a:extLst>
          </p:cNvPr>
          <p:cNvSpPr txBox="1"/>
          <p:nvPr/>
        </p:nvSpPr>
        <p:spPr>
          <a:xfrm>
            <a:off x="7102853" y="512823"/>
            <a:ext cx="3844310"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v"/>
            </a:pPr>
            <a:r>
              <a:rPr lang="en-US" b="1" dirty="0">
                <a:solidFill>
                  <a:srgbClr val="002060"/>
                </a:solidFill>
              </a:rPr>
              <a:t>P-8:    School General Fund Order</a:t>
            </a:r>
            <a:endParaRPr lang="en-US" b="1" i="1" dirty="0">
              <a:solidFill>
                <a:srgbClr val="002060"/>
              </a:solidFill>
            </a:endParaRPr>
          </a:p>
          <a:p>
            <a:pPr marL="285750" indent="-285750">
              <a:buFont typeface="Wingdings" panose="05000000000000000000" pitchFamily="2" charset="2"/>
              <a:buChar char="v"/>
            </a:pPr>
            <a:r>
              <a:rPr lang="en-US" b="1" dirty="0">
                <a:solidFill>
                  <a:srgbClr val="002060"/>
                </a:solidFill>
              </a:rPr>
              <a:t>P-9S:  School to District Order </a:t>
            </a:r>
          </a:p>
          <a:p>
            <a:pPr marL="285750" indent="-285750">
              <a:buFont typeface="Wingdings" panose="05000000000000000000" pitchFamily="2" charset="2"/>
              <a:buChar char="v"/>
            </a:pPr>
            <a:r>
              <a:rPr lang="en-US" b="1" dirty="0">
                <a:solidFill>
                  <a:srgbClr val="002060"/>
                </a:solidFill>
              </a:rPr>
              <a:t>P-10:  Parent Engagement Order</a:t>
            </a:r>
            <a:endParaRPr lang="en-US" sz="1600" b="1" i="1" dirty="0">
              <a:solidFill>
                <a:srgbClr val="002060"/>
              </a:solidFill>
            </a:endParaRPr>
          </a:p>
        </p:txBody>
      </p:sp>
      <p:sp>
        <p:nvSpPr>
          <p:cNvPr id="2095" name="TextBox 2094">
            <a:extLst>
              <a:ext uri="{FF2B5EF4-FFF2-40B4-BE49-F238E27FC236}">
                <a16:creationId xmlns:a16="http://schemas.microsoft.com/office/drawing/2014/main" id="{69E1BD20-37A4-ACE3-56B0-3CD946E95CC2}"/>
              </a:ext>
            </a:extLst>
          </p:cNvPr>
          <p:cNvSpPr txBox="1"/>
          <p:nvPr/>
        </p:nvSpPr>
        <p:spPr>
          <a:xfrm>
            <a:off x="669925" y="1727917"/>
            <a:ext cx="10808852" cy="45473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tx2">
                  <a:lumMod val="75000"/>
                </a:schemeClr>
              </a:buClr>
              <a:buSzPct val="150000"/>
            </a:pPr>
            <a:r>
              <a:rPr lang="en-US" b="1" dirty="0"/>
              <a:t>FORMSTACK: WORKFLOW FORM --- PROCESS</a:t>
            </a:r>
          </a:p>
          <a:p>
            <a:pPr>
              <a:buClr>
                <a:schemeClr val="tx2">
                  <a:lumMod val="75000"/>
                </a:schemeClr>
              </a:buClr>
              <a:buSzPct val="150000"/>
            </a:pPr>
            <a:endParaRPr lang="en-US" sz="800" dirty="0"/>
          </a:p>
          <a:p>
            <a:pPr marL="285750" indent="-285750">
              <a:buClr>
                <a:schemeClr val="tx2">
                  <a:lumMod val="75000"/>
                </a:schemeClr>
              </a:buClr>
              <a:buSzPct val="115000"/>
              <a:buFont typeface="Arial" panose="020B0604020202020204" pitchFamily="34" charset="0"/>
              <a:buChar char="•"/>
            </a:pPr>
            <a:r>
              <a:rPr lang="en-US" sz="1400" b="1" dirty="0">
                <a:solidFill>
                  <a:srgbClr val="0070C0"/>
                </a:solidFill>
              </a:rPr>
              <a:t>After the entry step at the school (Step 1):</a:t>
            </a:r>
          </a:p>
          <a:p>
            <a:pPr marL="742950" lvl="1" indent="-285750">
              <a:buClr>
                <a:schemeClr val="tx2">
                  <a:lumMod val="75000"/>
                </a:schemeClr>
              </a:buClr>
              <a:buSzPct val="115000"/>
              <a:buFont typeface="Wingdings" panose="05000000000000000000" pitchFamily="2" charset="2"/>
              <a:buChar char="Ø"/>
            </a:pPr>
            <a:r>
              <a:rPr lang="en-US" sz="1400" dirty="0"/>
              <a:t>The preparer will receive an email notification of receipt, with a PDF copy of the order.</a:t>
            </a:r>
          </a:p>
          <a:p>
            <a:pPr marL="1200150" lvl="2" indent="-285750">
              <a:buClr>
                <a:schemeClr val="tx2">
                  <a:lumMod val="75000"/>
                </a:schemeClr>
              </a:buClr>
              <a:buSzPct val="115000"/>
              <a:buFont typeface="Wingdings" panose="05000000000000000000" pitchFamily="2" charset="2"/>
              <a:buChar char="Ø"/>
            </a:pPr>
            <a:r>
              <a:rPr lang="en-US" sz="1400" dirty="0"/>
              <a:t>At the top of the PDF, the “Request ID” – the number of the document in the district’s workflow – will appear.</a:t>
            </a:r>
          </a:p>
          <a:p>
            <a:pPr marL="1200150" lvl="2" indent="-285750">
              <a:buClr>
                <a:schemeClr val="tx2">
                  <a:lumMod val="75000"/>
                </a:schemeClr>
              </a:buClr>
              <a:buSzPct val="115000"/>
              <a:buFont typeface="Wingdings" panose="05000000000000000000" pitchFamily="2" charset="2"/>
              <a:buChar char="Ø"/>
            </a:pPr>
            <a:r>
              <a:rPr lang="en-US" sz="1400" dirty="0"/>
              <a:t>Refer to the Request ID to facilitate inquiries to the Business Office.</a:t>
            </a:r>
          </a:p>
          <a:p>
            <a:pPr marL="742950" lvl="1" indent="-285750">
              <a:buClr>
                <a:schemeClr val="tx2">
                  <a:lumMod val="75000"/>
                </a:schemeClr>
              </a:buClr>
              <a:buSzPct val="115000"/>
              <a:buFont typeface="Wingdings" panose="05000000000000000000" pitchFamily="2" charset="2"/>
              <a:buChar char="Ø"/>
            </a:pPr>
            <a:r>
              <a:rPr lang="en-US" sz="1400" dirty="0"/>
              <a:t>P-10:  The PAC/PTSO President will receive the same email notification of receipt.</a:t>
            </a:r>
          </a:p>
          <a:p>
            <a:pPr>
              <a:buClr>
                <a:schemeClr val="tx2">
                  <a:lumMod val="75000"/>
                </a:schemeClr>
              </a:buClr>
              <a:buSzPct val="115000"/>
            </a:pPr>
            <a:endParaRPr lang="en-US" sz="800" b="1" dirty="0">
              <a:solidFill>
                <a:srgbClr val="0070C0"/>
              </a:solidFill>
            </a:endParaRPr>
          </a:p>
          <a:p>
            <a:pPr marL="285750" indent="-285750">
              <a:buClr>
                <a:schemeClr val="tx2">
                  <a:lumMod val="75000"/>
                </a:schemeClr>
              </a:buClr>
              <a:buSzPct val="115000"/>
              <a:buFont typeface="Wingdings" panose="05000000000000000000" pitchFamily="2" charset="2"/>
              <a:buChar char="Ø"/>
            </a:pPr>
            <a:r>
              <a:rPr lang="en-US" sz="1400" b="1" dirty="0">
                <a:solidFill>
                  <a:srgbClr val="0070C0"/>
                </a:solidFill>
              </a:rPr>
              <a:t>Principal’s Certification (Step 2):</a:t>
            </a:r>
          </a:p>
          <a:p>
            <a:pPr marL="742950" lvl="1" indent="-285750">
              <a:buClr>
                <a:schemeClr val="tx2">
                  <a:lumMod val="75000"/>
                </a:schemeClr>
              </a:buClr>
              <a:buSzPct val="115000"/>
              <a:buFont typeface="Wingdings" panose="05000000000000000000" pitchFamily="2" charset="2"/>
              <a:buChar char="Ø"/>
            </a:pPr>
            <a:r>
              <a:rPr lang="en-US" sz="1400" dirty="0"/>
              <a:t>The principal will receive an email from Formstack, indicating assignment of a task.</a:t>
            </a:r>
          </a:p>
          <a:p>
            <a:pPr lvl="1">
              <a:buClr>
                <a:schemeClr val="tx2">
                  <a:lumMod val="75000"/>
                </a:schemeClr>
              </a:buClr>
              <a:buSzPct val="115000"/>
            </a:pPr>
            <a:endParaRPr lang="en-US" sz="1050" dirty="0"/>
          </a:p>
          <a:p>
            <a:pPr lvl="1">
              <a:buClr>
                <a:schemeClr val="tx2">
                  <a:lumMod val="75000"/>
                </a:schemeClr>
              </a:buClr>
              <a:buSzPct val="115000"/>
            </a:pPr>
            <a:endParaRPr lang="en-US" sz="1300" dirty="0"/>
          </a:p>
          <a:p>
            <a:pPr lvl="1">
              <a:buClr>
                <a:schemeClr val="tx2">
                  <a:lumMod val="75000"/>
                </a:schemeClr>
              </a:buClr>
              <a:buSzPct val="115000"/>
            </a:pPr>
            <a:endParaRPr lang="en-US" sz="1300" dirty="0"/>
          </a:p>
          <a:p>
            <a:pPr lvl="1">
              <a:buClr>
                <a:schemeClr val="tx2">
                  <a:lumMod val="75000"/>
                </a:schemeClr>
              </a:buClr>
              <a:buSzPct val="115000"/>
            </a:pPr>
            <a:endParaRPr lang="en-US" sz="1300" dirty="0"/>
          </a:p>
          <a:p>
            <a:pPr lvl="1">
              <a:buClr>
                <a:schemeClr val="tx2">
                  <a:lumMod val="75000"/>
                </a:schemeClr>
              </a:buClr>
              <a:buSzPct val="115000"/>
            </a:pPr>
            <a:endParaRPr lang="en-US" sz="1300" dirty="0"/>
          </a:p>
          <a:p>
            <a:pPr lvl="1">
              <a:buClr>
                <a:schemeClr val="tx2">
                  <a:lumMod val="75000"/>
                </a:schemeClr>
              </a:buClr>
              <a:buSzPct val="115000"/>
            </a:pPr>
            <a:endParaRPr lang="en-US" sz="1300" dirty="0"/>
          </a:p>
          <a:p>
            <a:pPr>
              <a:spcBef>
                <a:spcPts val="0"/>
              </a:spcBef>
              <a:spcAft>
                <a:spcPts val="0"/>
              </a:spcAft>
            </a:pPr>
            <a:endParaRPr lang="en-US" dirty="0">
              <a:effectLst/>
            </a:endParaRPr>
          </a:p>
          <a:p>
            <a:pPr marL="1143000" marR="0" lvl="2" indent="-228600">
              <a:spcBef>
                <a:spcPts val="0"/>
              </a:spcBef>
              <a:spcAft>
                <a:spcPts val="0"/>
              </a:spcAft>
              <a:buSzPts val="1000"/>
              <a:buFont typeface="Wingdings" panose="05000000000000000000" pitchFamily="2" charset="2"/>
              <a:buChar char=""/>
              <a:tabLst>
                <a:tab pos="1371600" algn="l"/>
              </a:tabLst>
            </a:pPr>
            <a:endParaRPr lang="en-US" sz="1200" dirty="0">
              <a:effectLst/>
              <a:latin typeface="Calibri" panose="020F0502020204030204" pitchFamily="34" charset="0"/>
              <a:ea typeface="Times New Roman" panose="02020603050405020304" pitchFamily="18" charset="0"/>
            </a:endParaRPr>
          </a:p>
          <a:p>
            <a:pPr marR="0" lvl="2">
              <a:spcBef>
                <a:spcPts val="0"/>
              </a:spcBef>
              <a:spcAft>
                <a:spcPts val="0"/>
              </a:spcAft>
              <a:buSzPts val="1000"/>
              <a:tabLst>
                <a:tab pos="1371600" algn="l"/>
              </a:tabLst>
            </a:pPr>
            <a:endParaRPr lang="en-US" sz="1200" dirty="0">
              <a:effectLst/>
              <a:latin typeface="Calibri" panose="020F0502020204030204" pitchFamily="34" charset="0"/>
              <a:ea typeface="Times New Roman" panose="02020603050405020304" pitchFamily="18" charset="0"/>
            </a:endParaRPr>
          </a:p>
          <a:p>
            <a:pPr marL="1200150" marR="0" lvl="2" indent="-285750">
              <a:spcBef>
                <a:spcPts val="0"/>
              </a:spcBef>
              <a:spcAft>
                <a:spcPts val="0"/>
              </a:spcAft>
              <a:buSzPts val="1000"/>
              <a:buFont typeface="Wingdings" panose="05000000000000000000" pitchFamily="2" charset="2"/>
              <a:buChar char="Ø"/>
              <a:tabLst>
                <a:tab pos="1371600" algn="l"/>
              </a:tabLst>
            </a:pPr>
            <a:r>
              <a:rPr lang="en-US" sz="1300" dirty="0">
                <a:effectLst/>
                <a:ea typeface="Times New Roman" panose="02020603050405020304" pitchFamily="18" charset="0"/>
              </a:rPr>
              <a:t>Click on “Open Form,” enter the decision in the designated field (Approved/Denied) and click SUBMIT.</a:t>
            </a:r>
            <a:endParaRPr lang="en-US" sz="1300" dirty="0">
              <a:effectLst/>
              <a:ea typeface="Calibri" panose="020F0502020204030204" pitchFamily="34" charset="0"/>
            </a:endParaRPr>
          </a:p>
          <a:p>
            <a:pPr marL="1200150" marR="0" lvl="2" indent="-285750">
              <a:spcBef>
                <a:spcPts val="0"/>
              </a:spcBef>
              <a:spcAft>
                <a:spcPts val="0"/>
              </a:spcAft>
              <a:buSzPts val="1000"/>
              <a:buFont typeface="Wingdings" panose="05000000000000000000" pitchFamily="2" charset="2"/>
              <a:buChar char="Ø"/>
              <a:tabLst>
                <a:tab pos="1371600" algn="l"/>
              </a:tabLst>
            </a:pPr>
            <a:r>
              <a:rPr lang="en-US" sz="1300" dirty="0">
                <a:effectLst/>
                <a:ea typeface="Times New Roman" panose="02020603050405020304" pitchFamily="18" charset="0"/>
              </a:rPr>
              <a:t>OR: click on “Visit your Workspace to Complete Task” to view the order; enter the decision; click SUBMIT.</a:t>
            </a:r>
            <a:endParaRPr lang="en-US" sz="1300" dirty="0">
              <a:effectLst/>
              <a:ea typeface="Calibri" panose="020F0502020204030204" pitchFamily="34" charset="0"/>
            </a:endParaRPr>
          </a:p>
          <a:p>
            <a:pPr marL="1200150" marR="0" lvl="2" indent="-285750">
              <a:spcBef>
                <a:spcPts val="0"/>
              </a:spcBef>
              <a:spcAft>
                <a:spcPts val="0"/>
              </a:spcAft>
              <a:buSzPts val="1000"/>
              <a:buFont typeface="Wingdings" panose="05000000000000000000" pitchFamily="2" charset="2"/>
              <a:buChar char="Ø"/>
              <a:tabLst>
                <a:tab pos="1371600" algn="l"/>
              </a:tabLst>
            </a:pPr>
            <a:r>
              <a:rPr lang="en-US" sz="1300" dirty="0">
                <a:effectLst/>
                <a:ea typeface="Times New Roman" panose="02020603050405020304" pitchFamily="18" charset="0"/>
              </a:rPr>
              <a:t>OR: You can log into your Formstack account, click on your Workspace in the header and then click on the order awaiting your action.</a:t>
            </a:r>
            <a:endParaRPr lang="en-US" sz="1300" dirty="0"/>
          </a:p>
        </p:txBody>
      </p:sp>
      <p:pic>
        <p:nvPicPr>
          <p:cNvPr id="2155" name="Picture 2">
            <a:extLst>
              <a:ext uri="{FF2B5EF4-FFF2-40B4-BE49-F238E27FC236}">
                <a16:creationId xmlns:a16="http://schemas.microsoft.com/office/drawing/2014/main" id="{8EF14181-3E3A-6823-3646-3F89C38D9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44" y="3847343"/>
            <a:ext cx="79819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69442"/>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BD870-A344-BE24-FB97-D25306702378}"/>
              </a:ext>
            </a:extLst>
          </p:cNvPr>
          <p:cNvSpPr>
            <a:spLocks noGrp="1"/>
          </p:cNvSpPr>
          <p:nvPr>
            <p:ph type="dt" sz="half" idx="10"/>
          </p:nvPr>
        </p:nvSpPr>
        <p:spPr/>
        <p:txBody>
          <a:bodyPr/>
          <a:lstStyle/>
          <a:p>
            <a:r>
              <a:rPr lang="en-US"/>
              <a:t>December 2023</a:t>
            </a:r>
            <a:endParaRPr lang="en-US" dirty="0"/>
          </a:p>
        </p:txBody>
      </p:sp>
      <p:sp>
        <p:nvSpPr>
          <p:cNvPr id="3" name="Footer Placeholder 2">
            <a:extLst>
              <a:ext uri="{FF2B5EF4-FFF2-40B4-BE49-F238E27FC236}">
                <a16:creationId xmlns:a16="http://schemas.microsoft.com/office/drawing/2014/main" id="{937F13C0-1355-D020-977C-95DC17D894CB}"/>
              </a:ext>
            </a:extLst>
          </p:cNvPr>
          <p:cNvSpPr>
            <a:spLocks noGrp="1"/>
          </p:cNvSpPr>
          <p:nvPr>
            <p:ph type="ftr" sz="quarter" idx="11"/>
          </p:nvPr>
        </p:nvSpPr>
        <p:spPr/>
        <p:txBody>
          <a:bodyPr/>
          <a:lstStyle/>
          <a:p>
            <a:r>
              <a:rPr lang="en-US"/>
              <a:t>Fiscal Management for School Administrators</a:t>
            </a:r>
            <a:endParaRPr lang="en-US" dirty="0"/>
          </a:p>
        </p:txBody>
      </p:sp>
      <p:sp>
        <p:nvSpPr>
          <p:cNvPr id="4" name="Slide Number Placeholder 3">
            <a:extLst>
              <a:ext uri="{FF2B5EF4-FFF2-40B4-BE49-F238E27FC236}">
                <a16:creationId xmlns:a16="http://schemas.microsoft.com/office/drawing/2014/main" id="{DA870575-D4FB-0CB7-E083-0ADFCEDD90C4}"/>
              </a:ext>
            </a:extLst>
          </p:cNvPr>
          <p:cNvSpPr>
            <a:spLocks noGrp="1"/>
          </p:cNvSpPr>
          <p:nvPr>
            <p:ph type="sldNum" sz="quarter" idx="12"/>
          </p:nvPr>
        </p:nvSpPr>
        <p:spPr/>
        <p:txBody>
          <a:bodyPr/>
          <a:lstStyle/>
          <a:p>
            <a:fld id="{4FAB73BC-B049-4115-A692-8D63A059BFB8}" type="slidenum">
              <a:rPr lang="en-US" smtClean="0"/>
              <a:pPr/>
              <a:t>45</a:t>
            </a:fld>
            <a:endParaRPr lang="en-US" dirty="0"/>
          </a:p>
        </p:txBody>
      </p:sp>
      <p:sp>
        <p:nvSpPr>
          <p:cNvPr id="9" name="Title 1">
            <a:extLst>
              <a:ext uri="{FF2B5EF4-FFF2-40B4-BE49-F238E27FC236}">
                <a16:creationId xmlns:a16="http://schemas.microsoft.com/office/drawing/2014/main" id="{997A90AA-A58C-A71B-B314-B909900D688A}"/>
              </a:ext>
            </a:extLst>
          </p:cNvPr>
          <p:cNvSpPr txBox="1">
            <a:spLocks/>
          </p:cNvSpPr>
          <p:nvPr/>
        </p:nvSpPr>
        <p:spPr>
          <a:xfrm>
            <a:off x="612602" y="249110"/>
            <a:ext cx="10941269" cy="1450757"/>
          </a:xfrm>
          <a:prstGeom prst="rect">
            <a:avLst/>
          </a:prstGeom>
          <a:solidFill>
            <a:schemeClr val="accent4">
              <a:lumMod val="20000"/>
              <a:lumOff val="80000"/>
            </a:schemeClr>
          </a:solidFill>
          <a:ln>
            <a:solidFill>
              <a:schemeClr val="accent4">
                <a:lumMod val="20000"/>
                <a:lumOff val="80000"/>
              </a:schemeClr>
            </a:solidFill>
          </a:ln>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ORDER FORMS </a:t>
            </a:r>
          </a:p>
          <a:p>
            <a:r>
              <a:rPr lang="en-US" b="1" i="1" dirty="0"/>
              <a:t>To request purchases</a:t>
            </a:r>
          </a:p>
        </p:txBody>
      </p:sp>
      <p:sp>
        <p:nvSpPr>
          <p:cNvPr id="10" name="TextBox 9">
            <a:extLst>
              <a:ext uri="{FF2B5EF4-FFF2-40B4-BE49-F238E27FC236}">
                <a16:creationId xmlns:a16="http://schemas.microsoft.com/office/drawing/2014/main" id="{CD37CBA7-1F28-633C-04C1-9C427EFF7EA4}"/>
              </a:ext>
            </a:extLst>
          </p:cNvPr>
          <p:cNvSpPr txBox="1"/>
          <p:nvPr/>
        </p:nvSpPr>
        <p:spPr>
          <a:xfrm>
            <a:off x="7102853" y="512823"/>
            <a:ext cx="3844310"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v"/>
            </a:pPr>
            <a:r>
              <a:rPr lang="en-US" b="1" dirty="0">
                <a:solidFill>
                  <a:srgbClr val="0070C0"/>
                </a:solidFill>
              </a:rPr>
              <a:t>P-8:    School General Fund Order</a:t>
            </a:r>
            <a:endParaRPr lang="en-US" b="1" i="1" dirty="0">
              <a:solidFill>
                <a:srgbClr val="0070C0"/>
              </a:solidFill>
            </a:endParaRPr>
          </a:p>
          <a:p>
            <a:pPr marL="285750" indent="-285750">
              <a:buFont typeface="Wingdings" panose="05000000000000000000" pitchFamily="2" charset="2"/>
              <a:buChar char="v"/>
            </a:pPr>
            <a:r>
              <a:rPr lang="en-US" b="1" dirty="0">
                <a:solidFill>
                  <a:srgbClr val="0070C0"/>
                </a:solidFill>
              </a:rPr>
              <a:t>P-9S:  School to District Order </a:t>
            </a:r>
          </a:p>
          <a:p>
            <a:pPr marL="285750" indent="-285750">
              <a:buFont typeface="Wingdings" panose="05000000000000000000" pitchFamily="2" charset="2"/>
              <a:buChar char="v"/>
            </a:pPr>
            <a:r>
              <a:rPr lang="en-US" b="1" dirty="0">
                <a:solidFill>
                  <a:srgbClr val="0070C0"/>
                </a:solidFill>
              </a:rPr>
              <a:t>P-10:  Parent Engagement Order</a:t>
            </a:r>
            <a:endParaRPr lang="en-US" sz="1600" b="1" i="1" dirty="0">
              <a:solidFill>
                <a:srgbClr val="0070C0"/>
              </a:solidFill>
            </a:endParaRPr>
          </a:p>
        </p:txBody>
      </p:sp>
      <p:sp>
        <p:nvSpPr>
          <p:cNvPr id="2095" name="TextBox 2094">
            <a:extLst>
              <a:ext uri="{FF2B5EF4-FFF2-40B4-BE49-F238E27FC236}">
                <a16:creationId xmlns:a16="http://schemas.microsoft.com/office/drawing/2014/main" id="{69E1BD20-37A4-ACE3-56B0-3CD946E95CC2}"/>
              </a:ext>
            </a:extLst>
          </p:cNvPr>
          <p:cNvSpPr txBox="1"/>
          <p:nvPr/>
        </p:nvSpPr>
        <p:spPr>
          <a:xfrm>
            <a:off x="612602" y="1733029"/>
            <a:ext cx="10902856" cy="450892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tx2">
                  <a:lumMod val="75000"/>
                </a:schemeClr>
              </a:buClr>
              <a:buSzPct val="150000"/>
            </a:pPr>
            <a:r>
              <a:rPr lang="en-US" sz="1400" b="1" dirty="0"/>
              <a:t>FORMSTACK: WORKFLOW FORM --- PROCESS</a:t>
            </a:r>
          </a:p>
          <a:p>
            <a:pPr>
              <a:buClr>
                <a:schemeClr val="tx2">
                  <a:lumMod val="75000"/>
                </a:schemeClr>
              </a:buClr>
              <a:buSzPct val="150000"/>
            </a:pPr>
            <a:endParaRPr lang="en-US" sz="1200" dirty="0"/>
          </a:p>
          <a:p>
            <a:pPr lvl="1">
              <a:buClr>
                <a:schemeClr val="tx2">
                  <a:lumMod val="75000"/>
                </a:schemeClr>
              </a:buClr>
              <a:buSzPct val="115000"/>
            </a:pPr>
            <a:endParaRPr lang="en-US" sz="1300" dirty="0"/>
          </a:p>
          <a:p>
            <a:pPr lvl="1">
              <a:buClr>
                <a:schemeClr val="tx2">
                  <a:lumMod val="75000"/>
                </a:schemeClr>
              </a:buClr>
              <a:buSzPct val="115000"/>
            </a:pPr>
            <a:endParaRPr lang="en-US" sz="1300" dirty="0"/>
          </a:p>
          <a:p>
            <a:pPr lvl="1">
              <a:buClr>
                <a:schemeClr val="tx2">
                  <a:lumMod val="75000"/>
                </a:schemeClr>
              </a:buClr>
              <a:buSzPct val="115000"/>
            </a:pPr>
            <a:endParaRPr lang="en-US" sz="1300" dirty="0"/>
          </a:p>
          <a:p>
            <a:pPr>
              <a:spcBef>
                <a:spcPts val="0"/>
              </a:spcBef>
              <a:spcAft>
                <a:spcPts val="0"/>
              </a:spcAft>
            </a:pPr>
            <a:endParaRPr lang="en-US" dirty="0">
              <a:effectLst/>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effectLst/>
                <a:latin typeface="Calibri" panose="020F0502020204030204" pitchFamily="34" charset="0"/>
                <a:ea typeface="Times New Roman" panose="02020603050405020304" pitchFamily="18" charset="0"/>
              </a:rPr>
              <a:t>After entering Approved or Denied, click SUBMIT.</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effectLst/>
                <a:latin typeface="Calibri" panose="020F0502020204030204" pitchFamily="34" charset="0"/>
                <a:ea typeface="Times New Roman" panose="02020603050405020304" pitchFamily="18" charset="0"/>
              </a:rPr>
              <a:t>The principal will receive an email notification of receipt, with a PDF copy of the order.</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effectLst/>
                <a:latin typeface="Calibri" panose="020F0502020204030204" pitchFamily="34" charset="0"/>
                <a:ea typeface="Times New Roman" panose="02020603050405020304" pitchFamily="18" charset="0"/>
              </a:rPr>
              <a:t>A “stream” tutorial on the approval process will be available through the Business Office.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embedded fields will enhance clarity in the purchasing regulations.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When the Business Office determines that additional information is required, the Business Office will be able to return the order to the preparer </a:t>
            </a:r>
            <a:r>
              <a:rPr lang="en-US" sz="1200" b="1" i="1" dirty="0">
                <a:effectLst/>
                <a:latin typeface="Calibri" panose="020F0502020204030204" pitchFamily="34" charset="0"/>
                <a:ea typeface="Times New Roman" panose="02020603050405020304" pitchFamily="18" charset="0"/>
                <a:cs typeface="Times New Roman" panose="02020603050405020304" pitchFamily="18" charset="0"/>
              </a:rPr>
              <a:t>within the workflow.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effectLst/>
                <a:latin typeface="Calibri" panose="020F0502020204030204" pitchFamily="34" charset="0"/>
                <a:ea typeface="Times New Roman" panose="02020603050405020304" pitchFamily="18" charset="0"/>
              </a:rPr>
              <a:t>The preparer will be able to add and/or upload requested information in the same document and click to SUBMIT, thereby routing the form back to the Business Office, </a:t>
            </a:r>
            <a:r>
              <a:rPr lang="en-US" sz="1200" b="1" i="1" dirty="0">
                <a:effectLst/>
                <a:latin typeface="Calibri" panose="020F0502020204030204" pitchFamily="34" charset="0"/>
                <a:ea typeface="Times New Roman" panose="02020603050405020304" pitchFamily="18" charset="0"/>
              </a:rPr>
              <a:t>within the same workflow.</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dirty="0">
                <a:effectLst/>
                <a:latin typeface="Calibri" panose="020F0502020204030204" pitchFamily="34" charset="0"/>
                <a:ea typeface="Times New Roman" panose="02020603050405020304" pitchFamily="18" charset="0"/>
              </a:rPr>
              <a:t>This will eliminate the time and effort previously used to send requests via separate emails.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principal and preparer of the order will receive  automated ”Final Decision” emails, with PDF order copies, after a workflow has been completed.</a:t>
            </a:r>
            <a:endPar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b="1" dirty="0">
                <a:effectLst/>
                <a:highlight>
                  <a:srgbClr val="FFFF00"/>
                </a:highlight>
                <a:latin typeface="Calibri" panose="020F0502020204030204" pitchFamily="34" charset="0"/>
                <a:ea typeface="Times New Roman" panose="02020603050405020304" pitchFamily="18" charset="0"/>
              </a:rPr>
              <a:t>The PDF copy will show the Final Decision for the order – ENTERED in MUNIS or DENIED (with the reason).</a:t>
            </a:r>
            <a:endParaRPr lang="en-US" sz="1100" b="1" dirty="0">
              <a:effectLst/>
              <a:highlight>
                <a:srgbClr val="FFFF00"/>
              </a:highligh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Wingdings" panose="05000000000000000000" pitchFamily="2" charset="2"/>
              <a:buChar char=""/>
              <a:tabLst>
                <a:tab pos="1371600" algn="l"/>
              </a:tabLst>
            </a:pPr>
            <a:r>
              <a:rPr lang="en-US" sz="1200" b="1" dirty="0">
                <a:effectLst/>
                <a:highlight>
                  <a:srgbClr val="FFFF00"/>
                </a:highlight>
                <a:latin typeface="Calibri" panose="020F0502020204030204" pitchFamily="34" charset="0"/>
                <a:ea typeface="Times New Roman" panose="02020603050405020304" pitchFamily="18" charset="0"/>
              </a:rPr>
              <a:t>IF “ENTERED IN MUNIS,” the Purchase Order (PO) # will be indicated.</a:t>
            </a:r>
            <a:endParaRPr lang="en-US" sz="1100" b="1" dirty="0">
              <a:effectLst/>
              <a:highlight>
                <a:srgbClr val="FFFF00"/>
              </a:highligh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dirty="0">
                <a:solidFill>
                  <a:srgbClr val="0070C0"/>
                </a:solidFill>
                <a:effectLst/>
                <a:latin typeface="Calibri" panose="020F0502020204030204" pitchFamily="34" charset="0"/>
                <a:ea typeface="Times New Roman" panose="02020603050405020304" pitchFamily="18" charset="0"/>
              </a:rPr>
              <a:t>In the Business/Grants Office</a:t>
            </a:r>
            <a:endParaRPr lang="en-US" sz="1100" dirty="0">
              <a:solidFill>
                <a:srgbClr val="0070C0"/>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Simplified tracking of in-process and completed orders.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Simplified reassignment of workload when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Expedited updating of and follow-up for orders via the “return to sender” feature </a:t>
            </a:r>
            <a:r>
              <a:rPr lang="en-US" sz="1200" b="1" i="1" dirty="0">
                <a:effectLst/>
                <a:latin typeface="Calibri" panose="020F0502020204030204" pitchFamily="34" charset="0"/>
                <a:ea typeface="Times New Roman" panose="02020603050405020304" pitchFamily="18" charset="0"/>
                <a:cs typeface="Times New Roman" panose="02020603050405020304" pitchFamily="18" charset="0"/>
              </a:rPr>
              <a:t>within the same workflow</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300" dirty="0"/>
          </a:p>
        </p:txBody>
      </p:sp>
      <p:pic>
        <p:nvPicPr>
          <p:cNvPr id="5" name="Picture 3">
            <a:extLst>
              <a:ext uri="{FF2B5EF4-FFF2-40B4-BE49-F238E27FC236}">
                <a16:creationId xmlns:a16="http://schemas.microsoft.com/office/drawing/2014/main" id="{96550FF6-EFFE-44FC-DFAA-6FF9BF1A3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848" y="2115750"/>
            <a:ext cx="4413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016847"/>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49110"/>
            <a:ext cx="10058400" cy="1450757"/>
          </a:xfrm>
          <a:solidFill>
            <a:schemeClr val="accent4">
              <a:lumMod val="20000"/>
              <a:lumOff val="80000"/>
            </a:schemeClr>
          </a:solidFill>
          <a:ln>
            <a:solidFill>
              <a:schemeClr val="accent4">
                <a:lumMod val="20000"/>
                <a:lumOff val="80000"/>
              </a:schemeClr>
            </a:solidFill>
          </a:ln>
        </p:spPr>
        <p:txBody>
          <a:bodyPr/>
          <a:lstStyle/>
          <a:p>
            <a:r>
              <a:rPr lang="en-US" b="1" dirty="0"/>
              <a:t>School</a:t>
            </a:r>
            <a:br>
              <a:rPr lang="en-US" b="1" dirty="0"/>
            </a:br>
            <a:r>
              <a:rPr lang="en-US" b="1" dirty="0"/>
              <a:t>Operating Budget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46</a:t>
            </a:fld>
            <a:endParaRPr lang="en-US" dirty="0"/>
          </a:p>
        </p:txBody>
      </p:sp>
      <p:sp>
        <p:nvSpPr>
          <p:cNvPr id="8" name="Rectangle 7"/>
          <p:cNvSpPr/>
          <p:nvPr/>
        </p:nvSpPr>
        <p:spPr>
          <a:xfrm>
            <a:off x="9900458" y="1911401"/>
            <a:ext cx="1116011" cy="923330"/>
          </a:xfrm>
          <a:prstGeom prst="rect">
            <a:avLst/>
          </a:prstGeom>
          <a:ln w="38100"/>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cap="none" spc="0" dirty="0">
                <a:ln w="0"/>
                <a:solidFill>
                  <a:schemeClr val="accent1"/>
                </a:solidFill>
                <a:effectLst>
                  <a:outerShdw blurRad="38100" dist="25400" dir="5400000" algn="ctr" rotWithShape="0">
                    <a:srgbClr val="6E747A">
                      <a:alpha val="43000"/>
                    </a:srgbClr>
                  </a:outerShdw>
                </a:effectLst>
              </a:rPr>
              <a:t>P-8</a:t>
            </a:r>
          </a:p>
        </p:txBody>
      </p:sp>
      <p:cxnSp>
        <p:nvCxnSpPr>
          <p:cNvPr id="10" name="Straight Connector 9"/>
          <p:cNvCxnSpPr/>
          <p:nvPr/>
        </p:nvCxnSpPr>
        <p:spPr>
          <a:xfrm flipH="1">
            <a:off x="9805367" y="974488"/>
            <a:ext cx="1" cy="5322945"/>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52832" y="328157"/>
            <a:ext cx="3863637" cy="612934"/>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v"/>
            </a:pPr>
            <a:r>
              <a:rPr lang="en-US" b="1" dirty="0"/>
              <a:t>Operating Budget </a:t>
            </a:r>
            <a:r>
              <a:rPr lang="en-US" sz="1200" b="1" dirty="0"/>
              <a:t>[includes Vending Commission account]</a:t>
            </a:r>
            <a:endParaRPr lang="en-US" b="1" dirty="0"/>
          </a:p>
        </p:txBody>
      </p:sp>
      <p:sp>
        <p:nvSpPr>
          <p:cNvPr id="9" name="Rounded Rectangle 8"/>
          <p:cNvSpPr/>
          <p:nvPr/>
        </p:nvSpPr>
        <p:spPr>
          <a:xfrm>
            <a:off x="274320" y="6055822"/>
            <a:ext cx="9435957" cy="241611"/>
          </a:xfrm>
          <a:prstGeom prst="roundRect">
            <a:avLst/>
          </a:prstGeom>
          <a:solidFill>
            <a:srgbClr val="FF0000"/>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50" b="1" dirty="0"/>
              <a:t>REMINDER:  Before submitting the P-8 order, VERIFY that the OBJECT CODE in the account has sufficient funds.</a:t>
            </a:r>
          </a:p>
        </p:txBody>
      </p:sp>
      <p:sp>
        <p:nvSpPr>
          <p:cNvPr id="12" name="TextBox 11"/>
          <p:cNvSpPr txBox="1"/>
          <p:nvPr/>
        </p:nvSpPr>
        <p:spPr>
          <a:xfrm>
            <a:off x="954266" y="3004466"/>
            <a:ext cx="8672883" cy="3108543"/>
          </a:xfrm>
          <a:prstGeom prst="rect">
            <a:avLst/>
          </a:prstGeom>
          <a:noFill/>
        </p:spPr>
        <p:txBody>
          <a:bodyPr wrap="square" rtlCol="0">
            <a:spAutoFit/>
          </a:bodyPr>
          <a:lstStyle/>
          <a:p>
            <a:pPr marL="342900" indent="-342900">
              <a:buFont typeface="+mj-lt"/>
              <a:buAutoNum type="arabicPeriod"/>
            </a:pPr>
            <a:r>
              <a:rPr lang="en-US" sz="1400" b="1" dirty="0">
                <a:solidFill>
                  <a:srgbClr val="FF0000"/>
                </a:solidFill>
              </a:rPr>
              <a:t>For computer hardware and software orders, check “Yes” to the question, “Is this order for computer hardware/software?”.</a:t>
            </a:r>
            <a:endParaRPr lang="en-US" sz="1400" dirty="0"/>
          </a:p>
          <a:p>
            <a:pPr marL="342900" indent="-342900">
              <a:buFont typeface="+mj-lt"/>
              <a:buAutoNum type="arabicPeriod"/>
            </a:pPr>
            <a:r>
              <a:rPr lang="en-US" sz="1400" dirty="0"/>
              <a:t>First, the P-8 order is routed to the principal for electronic approval.</a:t>
            </a:r>
          </a:p>
          <a:p>
            <a:pPr marL="342900" indent="-342900">
              <a:buFont typeface="+mj-lt"/>
              <a:buAutoNum type="arabicPeriod"/>
            </a:pPr>
            <a:r>
              <a:rPr lang="en-US" sz="1400" b="1" dirty="0">
                <a:solidFill>
                  <a:srgbClr val="FF0000"/>
                </a:solidFill>
              </a:rPr>
              <a:t>For computer hardware/software, the order is routed to the Director, Technology Services for approval.</a:t>
            </a:r>
            <a:endParaRPr lang="en-US" sz="1400" dirty="0"/>
          </a:p>
          <a:p>
            <a:pPr marL="342900" indent="-342900">
              <a:buFont typeface="+mj-lt"/>
              <a:buAutoNum type="arabicPeriod"/>
            </a:pPr>
            <a:r>
              <a:rPr lang="en-US" sz="1400" dirty="0"/>
              <a:t>At the District, the order is reviewed by the Business Office to verify compliance with procurement regulations and availability of funds in the school’s account.</a:t>
            </a:r>
          </a:p>
          <a:p>
            <a:pPr marL="342900" indent="-342900">
              <a:buFont typeface="+mj-lt"/>
              <a:buAutoNum type="arabicPeriod"/>
            </a:pPr>
            <a:r>
              <a:rPr lang="en-US" sz="1400" dirty="0"/>
              <a:t>The Business Office encumbers the P-8 in MUNIS for action by City Purchasing.  </a:t>
            </a:r>
            <a:endParaRPr lang="en-US" sz="1400" b="1" dirty="0"/>
          </a:p>
          <a:p>
            <a:pPr marL="342900" indent="-342900">
              <a:buFont typeface="+mj-lt"/>
              <a:buAutoNum type="arabicPeriod"/>
            </a:pPr>
            <a:r>
              <a:rPr lang="en-US" sz="1400" dirty="0"/>
              <a:t>A City-generated Purchase Order is sent to the vendor.</a:t>
            </a:r>
          </a:p>
          <a:p>
            <a:pPr marL="342900" indent="-342900">
              <a:buFont typeface="+mj-lt"/>
              <a:buAutoNum type="arabicPeriod"/>
            </a:pPr>
            <a:r>
              <a:rPr lang="en-US" sz="1400" dirty="0"/>
              <a:t>The vendor delivers the goods/services to the school.</a:t>
            </a:r>
          </a:p>
          <a:p>
            <a:pPr marL="342900" indent="-342900">
              <a:buFont typeface="+mj-lt"/>
              <a:buAutoNum type="arabicPeriod"/>
            </a:pPr>
            <a:r>
              <a:rPr lang="en-US" sz="1400" dirty="0"/>
              <a:t>The vendor submits the invoice to the Business Office, City Hall, 45 Lyon Terrace – Room 320, Bridgeport, CT 06604.  Attention: Angelica Morales, </a:t>
            </a:r>
            <a:r>
              <a:rPr lang="en-US" sz="1400" dirty="0">
                <a:hlinkClick r:id="rId2"/>
              </a:rPr>
              <a:t>boeinvoices@bridgeportedu.net</a:t>
            </a:r>
            <a:r>
              <a:rPr lang="en-US" sz="1400" dirty="0"/>
              <a:t>.</a:t>
            </a:r>
          </a:p>
          <a:p>
            <a:pPr marL="342900" indent="-342900">
              <a:buFont typeface="+mj-lt"/>
              <a:buAutoNum type="arabicPeriod"/>
            </a:pPr>
            <a:r>
              <a:rPr lang="en-US" sz="1400" dirty="0"/>
              <a:t>The Business Office contacts the school to confirm delivery and enters the “Receiver” in MUNIS.</a:t>
            </a:r>
          </a:p>
          <a:p>
            <a:pPr marL="342900" indent="-342900">
              <a:buFont typeface="+mj-lt"/>
              <a:buAutoNum type="arabicPeriod"/>
            </a:pPr>
            <a:r>
              <a:rPr lang="en-US" sz="1400" dirty="0"/>
              <a:t>The Business Office transmits the invoice to City Accounts Payable for processing.  The City operates on a 30-45 day payment cycle.</a:t>
            </a:r>
          </a:p>
        </p:txBody>
      </p:sp>
      <p:sp>
        <p:nvSpPr>
          <p:cNvPr id="13" name="TextBox 12"/>
          <p:cNvSpPr txBox="1"/>
          <p:nvPr/>
        </p:nvSpPr>
        <p:spPr>
          <a:xfrm>
            <a:off x="2260529" y="2122934"/>
            <a:ext cx="5396578" cy="923330"/>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BPS web site: </a:t>
            </a:r>
            <a:r>
              <a:rPr lang="en-US" sz="1400" dirty="0"/>
              <a:t>Staff; MyBPS School Portals; Admin/Office</a:t>
            </a:r>
          </a:p>
          <a:p>
            <a:pPr marL="742950" lvl="1" indent="-285750">
              <a:buClr>
                <a:schemeClr val="accent2">
                  <a:lumMod val="75000"/>
                </a:schemeClr>
              </a:buClr>
              <a:buFont typeface="Wingdings" panose="05000000000000000000" pitchFamily="2" charset="2"/>
              <a:buChar char="§"/>
            </a:pPr>
            <a:r>
              <a:rPr lang="en-US" sz="1200" b="1" dirty="0">
                <a:solidFill>
                  <a:schemeClr val="accent2">
                    <a:lumMod val="75000"/>
                  </a:schemeClr>
                </a:solidFill>
                <a:hlinkClick r:id="rId3"/>
              </a:rPr>
              <a:t>https://www.bridgeportedu.net/Page/13931</a:t>
            </a:r>
            <a:endParaRPr lang="en-US" sz="12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BUDGET/BUSINESS FORMS PORTAL</a:t>
            </a:r>
          </a:p>
          <a:p>
            <a:pPr marL="742950" lvl="1" indent="-285750">
              <a:buClr>
                <a:schemeClr val="accent2">
                  <a:lumMod val="75000"/>
                </a:schemeClr>
              </a:buClr>
              <a:buFont typeface="Wingdings" panose="05000000000000000000" pitchFamily="2" charset="2"/>
              <a:buChar char="§"/>
            </a:pPr>
            <a:r>
              <a:rPr lang="en-US" sz="1400" dirty="0"/>
              <a:t>Click on: </a:t>
            </a:r>
            <a:r>
              <a:rPr lang="en-US" sz="1400" b="1" dirty="0">
                <a:solidFill>
                  <a:schemeClr val="accent2">
                    <a:lumMod val="75000"/>
                  </a:schemeClr>
                </a:solidFill>
              </a:rPr>
              <a:t>P-8: SCHOOL GENERAL FUND ORDER</a:t>
            </a:r>
          </a:p>
        </p:txBody>
      </p:sp>
      <p:sp>
        <p:nvSpPr>
          <p:cNvPr id="14" name="TextBox 13"/>
          <p:cNvSpPr txBox="1"/>
          <p:nvPr/>
        </p:nvSpPr>
        <p:spPr>
          <a:xfrm>
            <a:off x="1031155" y="1749818"/>
            <a:ext cx="8704257" cy="3231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500" b="1" dirty="0"/>
              <a:t>The clerical completes and submits the electronic  </a:t>
            </a:r>
            <a:r>
              <a:rPr lang="en-US" sz="1500" b="1" u="sng" dirty="0">
                <a:hlinkClick r:id="rId4"/>
              </a:rPr>
              <a:t>P-8: SCHOOL GENERAL FUND ORDER</a:t>
            </a:r>
            <a:r>
              <a:rPr lang="en-US" sz="1500" b="1" dirty="0"/>
              <a:t>.</a:t>
            </a:r>
          </a:p>
        </p:txBody>
      </p:sp>
    </p:spTree>
    <p:extLst>
      <p:ext uri="{BB962C8B-B14F-4D97-AF65-F5344CB8AC3E}">
        <p14:creationId xmlns:p14="http://schemas.microsoft.com/office/powerpoint/2010/main" val="2411778604"/>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47</a:t>
            </a:fld>
            <a:endParaRPr lang="en-US" dirty="0"/>
          </a:p>
        </p:txBody>
      </p:sp>
      <p:sp>
        <p:nvSpPr>
          <p:cNvPr id="6" name="TextBox 5"/>
          <p:cNvSpPr txBox="1"/>
          <p:nvPr/>
        </p:nvSpPr>
        <p:spPr>
          <a:xfrm>
            <a:off x="1097280" y="1829717"/>
            <a:ext cx="9853113"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anose="05000000000000000000" pitchFamily="2" charset="2"/>
              <a:buChar char="v"/>
            </a:pPr>
            <a:r>
              <a:rPr lang="en-US" sz="2400" b="1" dirty="0"/>
              <a:t>Operating Budget </a:t>
            </a:r>
            <a:r>
              <a:rPr lang="en-US" b="1" dirty="0"/>
              <a:t>[includes Vending Commission Account]</a:t>
            </a:r>
          </a:p>
        </p:txBody>
      </p:sp>
      <p:sp>
        <p:nvSpPr>
          <p:cNvPr id="13" name="TextBox 12"/>
          <p:cNvSpPr txBox="1"/>
          <p:nvPr/>
        </p:nvSpPr>
        <p:spPr>
          <a:xfrm>
            <a:off x="1188092" y="5139405"/>
            <a:ext cx="4028282" cy="95410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000" b="1" dirty="0"/>
              <a:t>REMINDER: Vending Commission:</a:t>
            </a:r>
          </a:p>
          <a:p>
            <a:pPr marL="342900" indent="-342900">
              <a:buFont typeface="Arial" panose="020B0604020202020204" pitchFamily="34" charset="0"/>
              <a:buChar char="•"/>
            </a:pPr>
            <a:r>
              <a:rPr lang="en-US" b="1" dirty="0"/>
              <a:t>School Supplies only</a:t>
            </a:r>
          </a:p>
          <a:p>
            <a:pPr marL="342900" indent="-342900">
              <a:buFont typeface="Arial" panose="020B0604020202020204" pitchFamily="34" charset="0"/>
              <a:buChar char="•"/>
            </a:pPr>
            <a:r>
              <a:rPr lang="en-US" b="1" dirty="0"/>
              <a:t>Object Code 54580</a:t>
            </a:r>
            <a:endParaRPr lang="en-US" sz="1600" b="1" dirty="0"/>
          </a:p>
        </p:txBody>
      </p:sp>
      <p:sp>
        <p:nvSpPr>
          <p:cNvPr id="16" name="Title 1"/>
          <p:cNvSpPr txBox="1">
            <a:spLocks/>
          </p:cNvSpPr>
          <p:nvPr/>
        </p:nvSpPr>
        <p:spPr>
          <a:xfrm>
            <a:off x="1097280" y="228327"/>
            <a:ext cx="10058400" cy="1450757"/>
          </a:xfrm>
          <a:prstGeom prst="rect">
            <a:avLst/>
          </a:prstGeom>
          <a:solidFill>
            <a:schemeClr val="accent4">
              <a:lumMod val="20000"/>
              <a:lumOff val="80000"/>
            </a:schemeClr>
          </a:solidFill>
          <a:ln>
            <a:solidFill>
              <a:schemeClr val="accent4">
                <a:lumMod val="20000"/>
                <a:lumOff val="80000"/>
              </a:schemeClr>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School</a:t>
            </a:r>
            <a:br>
              <a:rPr lang="en-US" b="1" dirty="0"/>
            </a:br>
            <a:r>
              <a:rPr lang="en-US" b="1" dirty="0"/>
              <a:t>Operating Budget</a:t>
            </a:r>
          </a:p>
        </p:txBody>
      </p:sp>
      <p:sp>
        <p:nvSpPr>
          <p:cNvPr id="17" name="TextBox 16"/>
          <p:cNvSpPr txBox="1"/>
          <p:nvPr/>
        </p:nvSpPr>
        <p:spPr>
          <a:xfrm>
            <a:off x="8323848" y="303218"/>
            <a:ext cx="2717358" cy="612934"/>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v"/>
            </a:pPr>
            <a:r>
              <a:rPr lang="en-US" b="1" dirty="0"/>
              <a:t>Operating Budget </a:t>
            </a:r>
            <a:r>
              <a:rPr lang="en-US" sz="1200" b="1" dirty="0"/>
              <a:t>[includes Vending Commissions]</a:t>
            </a:r>
            <a:endParaRPr lang="en-US" b="1" dirty="0"/>
          </a:p>
        </p:txBody>
      </p:sp>
      <p:sp>
        <p:nvSpPr>
          <p:cNvPr id="18" name="TextBox 17"/>
          <p:cNvSpPr txBox="1"/>
          <p:nvPr/>
        </p:nvSpPr>
        <p:spPr>
          <a:xfrm>
            <a:off x="1097280" y="2335292"/>
            <a:ext cx="9892145" cy="1323439"/>
          </a:xfrm>
          <a:prstGeom prst="rect">
            <a:avLst/>
          </a:prstGeom>
          <a:noFill/>
        </p:spPr>
        <p:txBody>
          <a:bodyPr wrap="square" rtlCol="0">
            <a:spAutoFit/>
          </a:bodyPr>
          <a:lstStyle/>
          <a:p>
            <a:pPr marL="342900" indent="-342900">
              <a:buFont typeface="+mj-lt"/>
              <a:buAutoNum type="arabicPeriod"/>
            </a:pPr>
            <a:r>
              <a:rPr lang="en-US" sz="2000" dirty="0"/>
              <a:t>Each school remains accountable to ensure that the allocated budget is managed with integrity, in compliance with regulations and in balance.</a:t>
            </a:r>
          </a:p>
          <a:p>
            <a:pPr marL="342900" indent="-342900">
              <a:buFont typeface="+mj-lt"/>
              <a:buAutoNum type="arabicPeriod"/>
            </a:pPr>
            <a:r>
              <a:rPr lang="en-US" sz="2000" dirty="0"/>
              <a:t>Each school will be responsible to view the status of the allocated accounts in MUNIS: amounts allocated by code, encumbrances, expenditures to date, balance.</a:t>
            </a:r>
          </a:p>
        </p:txBody>
      </p:sp>
    </p:spTree>
    <p:extLst>
      <p:ext uri="{BB962C8B-B14F-4D97-AF65-F5344CB8AC3E}">
        <p14:creationId xmlns:p14="http://schemas.microsoft.com/office/powerpoint/2010/main" val="2497105878"/>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0261"/>
            <a:ext cx="10058400" cy="1450757"/>
          </a:xfrm>
          <a:solidFill>
            <a:schemeClr val="accent4">
              <a:lumMod val="20000"/>
              <a:lumOff val="80000"/>
            </a:schemeClr>
          </a:solidFill>
          <a:ln>
            <a:solidFill>
              <a:schemeClr val="accent4">
                <a:lumMod val="20000"/>
                <a:lumOff val="80000"/>
              </a:schemeClr>
            </a:solidFill>
          </a:ln>
        </p:spPr>
        <p:txBody>
          <a:bodyPr/>
          <a:lstStyle/>
          <a:p>
            <a:r>
              <a:rPr lang="en-US" b="1" dirty="0"/>
              <a:t>School-Specific Grants &amp; </a:t>
            </a:r>
            <a:br>
              <a:rPr lang="en-US" b="1" dirty="0"/>
            </a:br>
            <a:r>
              <a:rPr lang="en-US" b="1" dirty="0"/>
              <a:t>District Allocations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48</a:t>
            </a:fld>
            <a:endParaRPr lang="en-US" dirty="0"/>
          </a:p>
        </p:txBody>
      </p:sp>
      <p:sp>
        <p:nvSpPr>
          <p:cNvPr id="6" name="TextBox 5"/>
          <p:cNvSpPr txBox="1"/>
          <p:nvPr/>
        </p:nvSpPr>
        <p:spPr>
          <a:xfrm>
            <a:off x="1071716" y="3367461"/>
            <a:ext cx="8496993" cy="2993127"/>
          </a:xfrm>
          <a:prstGeom prst="rect">
            <a:avLst/>
          </a:prstGeom>
          <a:noFill/>
        </p:spPr>
        <p:txBody>
          <a:bodyPr wrap="square" rtlCol="0">
            <a:spAutoFit/>
          </a:bodyPr>
          <a:lstStyle/>
          <a:p>
            <a:pPr marL="342900" indent="-342900">
              <a:buFont typeface="+mj-lt"/>
              <a:buAutoNum type="arabicPeriod"/>
            </a:pPr>
            <a:r>
              <a:rPr lang="en-US" sz="1450" b="1" dirty="0">
                <a:solidFill>
                  <a:srgbClr val="FF0000"/>
                </a:solidFill>
              </a:rPr>
              <a:t>For computer hardware and software orders, check “Yes” to the question, “Is this order for computer hardware/software?”.  </a:t>
            </a:r>
          </a:p>
          <a:p>
            <a:pPr marL="342900" indent="-342900">
              <a:buFont typeface="+mj-lt"/>
              <a:buAutoNum type="arabicPeriod"/>
            </a:pPr>
            <a:r>
              <a:rPr lang="en-US" sz="1450" dirty="0"/>
              <a:t>First, the order is routed to the principal for electronic approval.</a:t>
            </a:r>
          </a:p>
          <a:p>
            <a:pPr marL="342900" indent="-342900">
              <a:buFont typeface="+mj-lt"/>
              <a:buAutoNum type="arabicPeriod"/>
            </a:pPr>
            <a:r>
              <a:rPr lang="en-US" sz="1450" dirty="0"/>
              <a:t>At the District, the order is reviewed by the CFO for approval.</a:t>
            </a:r>
          </a:p>
          <a:p>
            <a:pPr marL="342900" indent="-342900">
              <a:buFont typeface="+mj-lt"/>
              <a:buAutoNum type="arabicPeriod"/>
            </a:pPr>
            <a:r>
              <a:rPr lang="en-US" sz="1450" b="1" dirty="0">
                <a:solidFill>
                  <a:srgbClr val="FF0000"/>
                </a:solidFill>
              </a:rPr>
              <a:t>For computer hardware/software, the order is routed to the Director, Technology Services for approval.</a:t>
            </a:r>
            <a:endParaRPr lang="en-US" sz="1450" dirty="0"/>
          </a:p>
          <a:p>
            <a:pPr marL="342900" indent="-342900">
              <a:buFont typeface="+mj-lt"/>
              <a:buAutoNum type="arabicPeriod"/>
            </a:pPr>
            <a:r>
              <a:rPr lang="en-US" sz="1450" dirty="0"/>
              <a:t>Next, the Business Office processes the </a:t>
            </a:r>
            <a:r>
              <a:rPr lang="en-US" sz="1450" b="1" dirty="0"/>
              <a:t>P-9S</a:t>
            </a:r>
            <a:r>
              <a:rPr lang="en-US" sz="1450" dirty="0"/>
              <a:t> in MUNIS for action by City Purchasing.  </a:t>
            </a:r>
            <a:endParaRPr lang="en-US" sz="1450" b="1" dirty="0"/>
          </a:p>
          <a:p>
            <a:pPr marL="342900" indent="-342900">
              <a:buFont typeface="+mj-lt"/>
              <a:buAutoNum type="arabicPeriod"/>
            </a:pPr>
            <a:r>
              <a:rPr lang="en-US" sz="1450" dirty="0"/>
              <a:t>A City-generated Purchase Order is sent to the vendor.</a:t>
            </a:r>
          </a:p>
          <a:p>
            <a:pPr marL="342900" indent="-342900">
              <a:buFont typeface="+mj-lt"/>
              <a:buAutoNum type="arabicPeriod"/>
            </a:pPr>
            <a:r>
              <a:rPr lang="en-US" sz="1450" dirty="0"/>
              <a:t>The vendor delivers the goods/services to the school.</a:t>
            </a:r>
          </a:p>
          <a:p>
            <a:pPr marL="342900" indent="-342900">
              <a:buFont typeface="+mj-lt"/>
              <a:buAutoNum type="arabicPeriod"/>
            </a:pPr>
            <a:r>
              <a:rPr lang="en-US" sz="1450" dirty="0"/>
              <a:t>The vendor submits the invoice to the Business Office, City Hall, 45 Lyon Terrace – Room 320, Bridgeport, CT 06604.  Attention: Angelica Morales, </a:t>
            </a:r>
            <a:r>
              <a:rPr lang="en-US" sz="1450" dirty="0">
                <a:hlinkClick r:id="rId2"/>
              </a:rPr>
              <a:t>boeinvoices@bridgeportedu.net</a:t>
            </a:r>
            <a:r>
              <a:rPr lang="en-US" sz="1450" dirty="0"/>
              <a:t>.</a:t>
            </a:r>
          </a:p>
          <a:p>
            <a:pPr marL="342900" indent="-342900">
              <a:buFont typeface="+mj-lt"/>
              <a:buAutoNum type="arabicPeriod"/>
            </a:pPr>
            <a:r>
              <a:rPr lang="en-US" sz="1450" dirty="0"/>
              <a:t>The Business Office requests the school to certify delivery by signing the invoice.</a:t>
            </a:r>
          </a:p>
          <a:p>
            <a:pPr marL="342900" indent="-342900">
              <a:buFont typeface="+mj-lt"/>
              <a:buAutoNum type="arabicPeriod"/>
            </a:pPr>
            <a:r>
              <a:rPr lang="en-US" sz="1450" dirty="0"/>
              <a:t>The Business Office submits the invoice to City Accounts Payable for processing.  The City operates on a 30-45 day payment cycle.</a:t>
            </a:r>
          </a:p>
        </p:txBody>
      </p:sp>
      <p:sp>
        <p:nvSpPr>
          <p:cNvPr id="8" name="Rectangle 7"/>
          <p:cNvSpPr/>
          <p:nvPr/>
        </p:nvSpPr>
        <p:spPr>
          <a:xfrm>
            <a:off x="9993182" y="1951689"/>
            <a:ext cx="1208985" cy="769441"/>
          </a:xfrm>
          <a:prstGeom prst="rect">
            <a:avLst/>
          </a:prstGeom>
          <a:ln w="38100"/>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400" b="1" cap="none" spc="0" dirty="0">
                <a:ln w="0"/>
                <a:solidFill>
                  <a:schemeClr val="accent1"/>
                </a:solidFill>
                <a:effectLst>
                  <a:outerShdw blurRad="38100" dist="25400" dir="5400000" algn="ctr" rotWithShape="0">
                    <a:srgbClr val="6E747A">
                      <a:alpha val="43000"/>
                    </a:srgbClr>
                  </a:outerShdw>
                </a:effectLst>
              </a:rPr>
              <a:t>P-9S</a:t>
            </a:r>
          </a:p>
        </p:txBody>
      </p:sp>
      <p:cxnSp>
        <p:nvCxnSpPr>
          <p:cNvPr id="10" name="Straight Connector 9"/>
          <p:cNvCxnSpPr/>
          <p:nvPr/>
        </p:nvCxnSpPr>
        <p:spPr>
          <a:xfrm>
            <a:off x="9900458" y="1004461"/>
            <a:ext cx="32492" cy="5159132"/>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11962" y="489526"/>
            <a:ext cx="3114627" cy="783193"/>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Wingdings" panose="05000000000000000000" pitchFamily="2" charset="2"/>
              <a:buChar char="v"/>
            </a:pPr>
            <a:r>
              <a:rPr lang="en-US" sz="2000" b="1" dirty="0"/>
              <a:t>School-based Grants</a:t>
            </a:r>
          </a:p>
          <a:p>
            <a:pPr marL="342900" indent="-342900">
              <a:buFont typeface="Wingdings" panose="05000000000000000000" pitchFamily="2" charset="2"/>
              <a:buChar char="v"/>
            </a:pPr>
            <a:r>
              <a:rPr lang="en-US" sz="2000" b="1" dirty="0"/>
              <a:t>District Allocations</a:t>
            </a:r>
          </a:p>
        </p:txBody>
      </p:sp>
      <p:sp>
        <p:nvSpPr>
          <p:cNvPr id="12" name="TextBox 11"/>
          <p:cNvSpPr txBox="1"/>
          <p:nvPr/>
        </p:nvSpPr>
        <p:spPr>
          <a:xfrm>
            <a:off x="1472751" y="2228688"/>
            <a:ext cx="5396578" cy="1138773"/>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BPS web site: </a:t>
            </a:r>
            <a:r>
              <a:rPr lang="en-US" sz="1400" dirty="0"/>
              <a:t>Staff; MyBPS School Portals; Admin/Office</a:t>
            </a:r>
          </a:p>
          <a:p>
            <a:pPr marL="742950" lvl="1" indent="-285750">
              <a:buClr>
                <a:schemeClr val="accent2">
                  <a:lumMod val="75000"/>
                </a:schemeClr>
              </a:buClr>
              <a:buFont typeface="Wingdings" panose="05000000000000000000" pitchFamily="2" charset="2"/>
              <a:buChar char="§"/>
            </a:pPr>
            <a:r>
              <a:rPr lang="en-US" sz="1200" b="1" dirty="0">
                <a:solidFill>
                  <a:schemeClr val="accent2">
                    <a:lumMod val="75000"/>
                  </a:schemeClr>
                </a:solidFill>
                <a:hlinkClick r:id="rId3"/>
              </a:rPr>
              <a:t>https://www.bridgeportedu.net/Page/13931</a:t>
            </a:r>
            <a:endParaRPr lang="en-US" sz="12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BUDGET/BUSINESS FORMS PORTAL</a:t>
            </a:r>
          </a:p>
          <a:p>
            <a:pPr marL="742950" lvl="1" indent="-285750">
              <a:buClr>
                <a:schemeClr val="accent2">
                  <a:lumMod val="75000"/>
                </a:schemeClr>
              </a:buClr>
              <a:buFont typeface="Wingdings" panose="05000000000000000000" pitchFamily="2" charset="2"/>
              <a:buChar char="§"/>
            </a:pPr>
            <a:r>
              <a:rPr lang="en-US" sz="1400" dirty="0"/>
              <a:t>Click on: </a:t>
            </a:r>
            <a:r>
              <a:rPr lang="en-US" sz="1400" b="1" dirty="0">
                <a:solidFill>
                  <a:schemeClr val="accent2">
                    <a:lumMod val="75000"/>
                  </a:schemeClr>
                </a:solidFill>
              </a:rPr>
              <a:t>P-9S: SCHOOL-DISTRICT ORDER.</a:t>
            </a:r>
          </a:p>
          <a:p>
            <a:pPr marL="742950" lvl="1" indent="-285750">
              <a:buClr>
                <a:schemeClr val="accent2">
                  <a:lumMod val="75000"/>
                </a:schemeClr>
              </a:buClr>
              <a:buFont typeface="Wingdings" panose="05000000000000000000" pitchFamily="2" charset="2"/>
              <a:buChar char="§"/>
            </a:pPr>
            <a:r>
              <a:rPr lang="en-US" sz="1400" dirty="0"/>
              <a:t>Complete the form and click SUBMIT.</a:t>
            </a:r>
          </a:p>
        </p:txBody>
      </p:sp>
      <p:sp>
        <p:nvSpPr>
          <p:cNvPr id="13" name="TextBox 12"/>
          <p:cNvSpPr txBox="1"/>
          <p:nvPr/>
        </p:nvSpPr>
        <p:spPr>
          <a:xfrm>
            <a:off x="1089482" y="1852854"/>
            <a:ext cx="8704257" cy="3231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500" b="1" dirty="0"/>
              <a:t>The clerical completes and submits the electronic  </a:t>
            </a:r>
            <a:r>
              <a:rPr lang="en-US" sz="1500" b="1" u="sng" dirty="0">
                <a:highlight>
                  <a:srgbClr val="FFFFFF"/>
                </a:highlight>
                <a:hlinkClick r:id="rId4"/>
              </a:rPr>
              <a:t>P-9S: SCHOOL-DISTRICT ORDER</a:t>
            </a:r>
            <a:r>
              <a:rPr lang="en-US" sz="1500" b="1" dirty="0"/>
              <a:t>.</a:t>
            </a:r>
          </a:p>
        </p:txBody>
      </p:sp>
    </p:spTree>
    <p:extLst>
      <p:ext uri="{BB962C8B-B14F-4D97-AF65-F5344CB8AC3E}">
        <p14:creationId xmlns:p14="http://schemas.microsoft.com/office/powerpoint/2010/main" val="250242300"/>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49110"/>
            <a:ext cx="10058400" cy="1450757"/>
          </a:xfrm>
          <a:solidFill>
            <a:schemeClr val="accent4">
              <a:lumMod val="20000"/>
              <a:lumOff val="80000"/>
            </a:schemeClr>
          </a:solidFill>
          <a:ln>
            <a:solidFill>
              <a:schemeClr val="accent4">
                <a:lumMod val="20000"/>
                <a:lumOff val="80000"/>
              </a:schemeClr>
            </a:solidFill>
          </a:ln>
        </p:spPr>
        <p:txBody>
          <a:bodyPr/>
          <a:lstStyle/>
          <a:p>
            <a:r>
              <a:rPr lang="en-US" b="1" dirty="0"/>
              <a:t>School </a:t>
            </a:r>
            <a:br>
              <a:rPr lang="en-US" b="1" dirty="0"/>
            </a:br>
            <a:r>
              <a:rPr lang="en-US" b="1" dirty="0"/>
              <a:t>Parent Engagement Budget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49</a:t>
            </a:fld>
            <a:endParaRPr lang="en-US" dirty="0"/>
          </a:p>
        </p:txBody>
      </p:sp>
      <p:sp>
        <p:nvSpPr>
          <p:cNvPr id="8" name="Rectangle 7"/>
          <p:cNvSpPr/>
          <p:nvPr/>
        </p:nvSpPr>
        <p:spPr>
          <a:xfrm>
            <a:off x="9875323" y="1927498"/>
            <a:ext cx="1326004" cy="830997"/>
          </a:xfrm>
          <a:prstGeom prst="rect">
            <a:avLst/>
          </a:prstGeom>
          <a:ln w="38100"/>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800" b="1" cap="none" spc="0" dirty="0">
                <a:ln w="0"/>
                <a:solidFill>
                  <a:schemeClr val="accent1"/>
                </a:solidFill>
                <a:effectLst>
                  <a:outerShdw blurRad="38100" dist="25400" dir="5400000" algn="ctr" rotWithShape="0">
                    <a:srgbClr val="6E747A">
                      <a:alpha val="43000"/>
                    </a:srgbClr>
                  </a:outerShdw>
                </a:effectLst>
              </a:rPr>
              <a:t>P-10</a:t>
            </a:r>
          </a:p>
        </p:txBody>
      </p:sp>
      <p:cxnSp>
        <p:nvCxnSpPr>
          <p:cNvPr id="10" name="Straight Connector 9"/>
          <p:cNvCxnSpPr/>
          <p:nvPr/>
        </p:nvCxnSpPr>
        <p:spPr>
          <a:xfrm flipH="1">
            <a:off x="9805367" y="974488"/>
            <a:ext cx="1" cy="5322945"/>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92770" y="6055822"/>
            <a:ext cx="9435957" cy="241611"/>
          </a:xfrm>
          <a:prstGeom prst="roundRect">
            <a:avLst/>
          </a:prstGeom>
          <a:solidFill>
            <a:srgbClr val="FF0000"/>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50" b="1" dirty="0"/>
              <a:t>REMINDER:  Before submitting the P-10 order, VERIFY that the OBJECT CODE in the account has sufficient funds.</a:t>
            </a:r>
          </a:p>
        </p:txBody>
      </p:sp>
      <p:sp>
        <p:nvSpPr>
          <p:cNvPr id="12" name="TextBox 11"/>
          <p:cNvSpPr txBox="1"/>
          <p:nvPr/>
        </p:nvSpPr>
        <p:spPr>
          <a:xfrm>
            <a:off x="979204" y="3210440"/>
            <a:ext cx="8672883" cy="2893100"/>
          </a:xfrm>
          <a:prstGeom prst="rect">
            <a:avLst/>
          </a:prstGeom>
          <a:noFill/>
        </p:spPr>
        <p:txBody>
          <a:bodyPr wrap="square" rtlCol="0">
            <a:spAutoFit/>
          </a:bodyPr>
          <a:lstStyle/>
          <a:p>
            <a:pPr marL="342900" indent="-342900">
              <a:buFont typeface="+mj-lt"/>
              <a:buAutoNum type="arabicPeriod"/>
            </a:pPr>
            <a:r>
              <a:rPr lang="en-US" sz="1400" b="1" dirty="0">
                <a:solidFill>
                  <a:srgbClr val="FF0000"/>
                </a:solidFill>
              </a:rPr>
              <a:t>For computer hardware and software orders, check “Yes” to the question, “Is this order for computer hardware/software?”.  </a:t>
            </a:r>
          </a:p>
          <a:p>
            <a:pPr marL="342900" indent="-342900">
              <a:buFont typeface="+mj-lt"/>
              <a:buAutoNum type="arabicPeriod"/>
            </a:pPr>
            <a:r>
              <a:rPr lang="en-US" sz="1400" dirty="0"/>
              <a:t>First, the P-10 order is routed to the principal for electronic approval.</a:t>
            </a:r>
          </a:p>
          <a:p>
            <a:pPr marL="342900" indent="-342900">
              <a:buFont typeface="+mj-lt"/>
              <a:buAutoNum type="arabicPeriod"/>
            </a:pPr>
            <a:r>
              <a:rPr lang="en-US" sz="1400" b="1" dirty="0">
                <a:solidFill>
                  <a:srgbClr val="FF0000"/>
                </a:solidFill>
              </a:rPr>
              <a:t>For computer hardware/software, the order is routed to the Director, Technology Services for approval.</a:t>
            </a:r>
            <a:endParaRPr lang="en-US" sz="1400" dirty="0"/>
          </a:p>
          <a:p>
            <a:pPr marL="342900" indent="-342900">
              <a:buFont typeface="+mj-lt"/>
              <a:buAutoNum type="arabicPeriod"/>
            </a:pPr>
            <a:r>
              <a:rPr lang="en-US" sz="1400" dirty="0"/>
              <a:t>Next, in the Business/Grants office, an internal review verifies congruence with the school’s approved parent engagement budget plan, availability of funds and compliance with the procurement regulations.</a:t>
            </a:r>
          </a:p>
          <a:p>
            <a:pPr marL="342900" indent="-342900">
              <a:buFont typeface="+mj-lt"/>
              <a:buAutoNum type="arabicPeriod"/>
            </a:pPr>
            <a:r>
              <a:rPr lang="en-US" sz="1400" dirty="0"/>
              <a:t>Next, the Business/Grants Office manages encumbrance of the P-10 in MUNIS.</a:t>
            </a:r>
          </a:p>
          <a:p>
            <a:pPr marL="342900" indent="-342900">
              <a:buFont typeface="+mj-lt"/>
              <a:buAutoNum type="arabicPeriod" startAt="4"/>
            </a:pPr>
            <a:r>
              <a:rPr lang="en-US" sz="1400" dirty="0"/>
              <a:t>A City-generated Purchase Order is sent to the vendor.</a:t>
            </a:r>
          </a:p>
          <a:p>
            <a:pPr marL="342900" indent="-342900">
              <a:buFont typeface="+mj-lt"/>
              <a:buAutoNum type="arabicPeriod" startAt="4"/>
            </a:pPr>
            <a:r>
              <a:rPr lang="en-US" sz="1400" dirty="0"/>
              <a:t>The vendor delivers the goods/services to the school.</a:t>
            </a:r>
          </a:p>
          <a:p>
            <a:pPr marL="342900" indent="-342900">
              <a:buFont typeface="+mj-lt"/>
              <a:buAutoNum type="arabicPeriod" startAt="4"/>
            </a:pPr>
            <a:r>
              <a:rPr lang="en-US" sz="1400" dirty="0"/>
              <a:t>The vendor submits the invoice to the Business Office, City Hall, 45 Lyon Terrace – Room 320, Bridgeport, CT 06604.  Attention: Angelica Morales, </a:t>
            </a:r>
            <a:r>
              <a:rPr lang="en-US" sz="1400" dirty="0">
                <a:hlinkClick r:id="rId2"/>
              </a:rPr>
              <a:t>boeinvoices@bridgeportedu.net</a:t>
            </a:r>
            <a:r>
              <a:rPr lang="en-US" sz="1400" dirty="0"/>
              <a:t>.</a:t>
            </a:r>
          </a:p>
          <a:p>
            <a:pPr marL="342900" indent="-342900">
              <a:buFont typeface="+mj-lt"/>
              <a:buAutoNum type="arabicPeriod" startAt="4"/>
            </a:pPr>
            <a:r>
              <a:rPr lang="en-US" sz="1400" dirty="0"/>
              <a:t>The Business Office contacts the school to confirm delivery and enters the “Receiver” in MUNIS.</a:t>
            </a:r>
          </a:p>
          <a:p>
            <a:pPr marL="342900" indent="-342900">
              <a:buFont typeface="+mj-lt"/>
              <a:buAutoNum type="arabicPeriod" startAt="4"/>
            </a:pPr>
            <a:r>
              <a:rPr lang="en-US" sz="1400" dirty="0"/>
              <a:t>The Business Office transmits the invoice to City Accounts Payable for processing [30-45 day payment cycle].</a:t>
            </a:r>
          </a:p>
        </p:txBody>
      </p:sp>
      <p:sp>
        <p:nvSpPr>
          <p:cNvPr id="13" name="TextBox 12"/>
          <p:cNvSpPr txBox="1"/>
          <p:nvPr/>
        </p:nvSpPr>
        <p:spPr>
          <a:xfrm>
            <a:off x="2256372" y="2334828"/>
            <a:ext cx="5836067" cy="923330"/>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BPS web site: </a:t>
            </a:r>
            <a:r>
              <a:rPr lang="en-US" sz="1400" dirty="0"/>
              <a:t>Staff; MyBPS School Portals; Admin/Office</a:t>
            </a:r>
          </a:p>
          <a:p>
            <a:pPr marL="742950" lvl="1" indent="-285750">
              <a:buClr>
                <a:schemeClr val="accent2">
                  <a:lumMod val="75000"/>
                </a:schemeClr>
              </a:buClr>
              <a:buFont typeface="Wingdings" panose="05000000000000000000" pitchFamily="2" charset="2"/>
              <a:buChar char="§"/>
            </a:pPr>
            <a:r>
              <a:rPr lang="en-US" sz="1200" b="1" dirty="0">
                <a:solidFill>
                  <a:schemeClr val="accent2">
                    <a:lumMod val="75000"/>
                  </a:schemeClr>
                </a:solidFill>
                <a:hlinkClick r:id="rId3"/>
              </a:rPr>
              <a:t>https://www.bridgeportedu.net/Page/13931</a:t>
            </a:r>
            <a:endParaRPr lang="en-US" sz="12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BUDGET/BUSINESS FORMS PORTAL</a:t>
            </a:r>
          </a:p>
          <a:p>
            <a:pPr marL="742950" lvl="1" indent="-285750">
              <a:buClr>
                <a:schemeClr val="accent2">
                  <a:lumMod val="75000"/>
                </a:schemeClr>
              </a:buClr>
              <a:buFont typeface="Wingdings" panose="05000000000000000000" pitchFamily="2" charset="2"/>
              <a:buChar char="§"/>
            </a:pPr>
            <a:r>
              <a:rPr lang="en-US" sz="1400" dirty="0"/>
              <a:t>Click on: </a:t>
            </a:r>
            <a:r>
              <a:rPr lang="en-US" sz="1400" b="1" dirty="0">
                <a:solidFill>
                  <a:schemeClr val="accent2">
                    <a:lumMod val="75000"/>
                  </a:schemeClr>
                </a:solidFill>
              </a:rPr>
              <a:t>P-10: PARENT ENGAGEMENT ORDER.</a:t>
            </a:r>
          </a:p>
        </p:txBody>
      </p:sp>
      <p:sp>
        <p:nvSpPr>
          <p:cNvPr id="14" name="TextBox 13"/>
          <p:cNvSpPr txBox="1"/>
          <p:nvPr/>
        </p:nvSpPr>
        <p:spPr>
          <a:xfrm>
            <a:off x="1031155" y="1751336"/>
            <a:ext cx="8704257"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500" b="1" dirty="0"/>
              <a:t>The clerical submits the electronic  </a:t>
            </a:r>
            <a:r>
              <a:rPr lang="en-US" sz="1500" b="1" u="sng" dirty="0">
                <a:highlight>
                  <a:srgbClr val="FFFFFF"/>
                </a:highlight>
                <a:hlinkClick r:id="rId4"/>
              </a:rPr>
              <a:t>P-10: PARENT ENGAGEMENT ORDER</a:t>
            </a:r>
            <a:r>
              <a:rPr lang="en-US" sz="1500" b="1" u="sng" dirty="0"/>
              <a:t>, </a:t>
            </a:r>
          </a:p>
          <a:p>
            <a:r>
              <a:rPr lang="en-US" sz="1500" b="1" i="1" u="sng" dirty="0"/>
              <a:t>based on approval of the PAC/PTSO President and principal.</a:t>
            </a:r>
            <a:endParaRPr lang="en-US" sz="1500" b="1" i="1" dirty="0"/>
          </a:p>
        </p:txBody>
      </p:sp>
      <p:sp>
        <p:nvSpPr>
          <p:cNvPr id="15" name="TextBox 14"/>
          <p:cNvSpPr txBox="1"/>
          <p:nvPr/>
        </p:nvSpPr>
        <p:spPr>
          <a:xfrm>
            <a:off x="7925525" y="369030"/>
            <a:ext cx="3114627" cy="510778"/>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Parent Engagement</a:t>
            </a:r>
          </a:p>
        </p:txBody>
      </p:sp>
    </p:spTree>
    <p:extLst>
      <p:ext uri="{BB962C8B-B14F-4D97-AF65-F5344CB8AC3E}">
        <p14:creationId xmlns:p14="http://schemas.microsoft.com/office/powerpoint/2010/main" val="397810472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096"/>
            <a:ext cx="10058400" cy="1450757"/>
          </a:xfrm>
          <a:solidFill>
            <a:schemeClr val="accent4">
              <a:lumMod val="20000"/>
              <a:lumOff val="80000"/>
            </a:schemeClr>
          </a:solidFill>
        </p:spPr>
        <p:txBody>
          <a:bodyPr/>
          <a:lstStyle/>
          <a:p>
            <a:r>
              <a:rPr lang="en-US" b="1" dirty="0"/>
              <a:t>School-based </a:t>
            </a:r>
            <a:br>
              <a:rPr lang="en-US" b="1" dirty="0"/>
            </a:br>
            <a:r>
              <a:rPr lang="en-US" b="1" dirty="0"/>
              <a:t>Budgeting Model</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5</a:t>
            </a:fld>
            <a:endParaRPr lang="en-US" dirty="0"/>
          </a:p>
        </p:txBody>
      </p:sp>
      <p:sp>
        <p:nvSpPr>
          <p:cNvPr id="6" name="TextBox 5"/>
          <p:cNvSpPr txBox="1"/>
          <p:nvPr/>
        </p:nvSpPr>
        <p:spPr>
          <a:xfrm>
            <a:off x="2652007" y="2190351"/>
            <a:ext cx="4485167" cy="12080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30188" lvl="1" indent="-173038">
              <a:buClr>
                <a:schemeClr val="accent2">
                  <a:lumMod val="75000"/>
                </a:schemeClr>
              </a:buClr>
              <a:buFont typeface="Arial" panose="020B0604020202020204" pitchFamily="34" charset="0"/>
              <a:buChar char="•"/>
            </a:pPr>
            <a:r>
              <a:rPr lang="en-US" sz="1450" dirty="0"/>
              <a:t>Based on a </a:t>
            </a:r>
            <a:r>
              <a:rPr lang="en-US" sz="1450" b="1" dirty="0"/>
              <a:t>Staffing Model</a:t>
            </a:r>
            <a:r>
              <a:rPr lang="en-US" sz="1450" dirty="0"/>
              <a:t>, built on uniform, equitable formulas (related to student registers), with consideration for school-specific needs.</a:t>
            </a:r>
          </a:p>
          <a:p>
            <a:pPr marL="230188" lvl="1" indent="-173038">
              <a:buClr>
                <a:schemeClr val="accent2">
                  <a:lumMod val="75000"/>
                </a:schemeClr>
              </a:buClr>
              <a:buFont typeface="Arial" panose="020B0604020202020204" pitchFamily="34" charset="0"/>
              <a:buChar char="•"/>
            </a:pPr>
            <a:r>
              <a:rPr lang="en-US" sz="1450" dirty="0"/>
              <a:t>Some flexibility in the use of allocations, after fulfilling mandates.</a:t>
            </a:r>
          </a:p>
        </p:txBody>
      </p:sp>
      <p:graphicFrame>
        <p:nvGraphicFramePr>
          <p:cNvPr id="7" name="Table 6"/>
          <p:cNvGraphicFramePr>
            <a:graphicFrameLocks noGrp="1"/>
          </p:cNvGraphicFramePr>
          <p:nvPr>
            <p:extLst>
              <p:ext uri="{D42A27DB-BD31-4B8C-83A1-F6EECF244321}">
                <p14:modId xmlns:p14="http://schemas.microsoft.com/office/powerpoint/2010/main" val="1172881575"/>
              </p:ext>
            </p:extLst>
          </p:nvPr>
        </p:nvGraphicFramePr>
        <p:xfrm>
          <a:off x="2682510" y="3924308"/>
          <a:ext cx="6155980" cy="2377440"/>
        </p:xfrm>
        <a:graphic>
          <a:graphicData uri="http://schemas.openxmlformats.org/drawingml/2006/table">
            <a:tbl>
              <a:tblPr firstRow="1" bandRow="1">
                <a:tableStyleId>{5C22544A-7EE6-4342-B048-85BDC9FD1C3A}</a:tableStyleId>
              </a:tblPr>
              <a:tblGrid>
                <a:gridCol w="1426186">
                  <a:extLst>
                    <a:ext uri="{9D8B030D-6E8A-4147-A177-3AD203B41FA5}">
                      <a16:colId xmlns:a16="http://schemas.microsoft.com/office/drawing/2014/main" val="20000"/>
                    </a:ext>
                  </a:extLst>
                </a:gridCol>
                <a:gridCol w="4729794">
                  <a:extLst>
                    <a:ext uri="{9D8B030D-6E8A-4147-A177-3AD203B41FA5}">
                      <a16:colId xmlns:a16="http://schemas.microsoft.com/office/drawing/2014/main" val="20001"/>
                    </a:ext>
                  </a:extLst>
                </a:gridCol>
              </a:tblGrid>
              <a:tr h="304800">
                <a:tc>
                  <a:txBody>
                    <a:bodyPr/>
                    <a:lstStyle/>
                    <a:p>
                      <a:r>
                        <a:rPr lang="en-US" sz="1400" dirty="0"/>
                        <a:t>Model</a:t>
                      </a:r>
                      <a:r>
                        <a:rPr lang="en-US" sz="1400" baseline="0" dirty="0"/>
                        <a:t> Elements</a:t>
                      </a:r>
                      <a:endParaRPr lang="en-US" sz="1400" dirty="0"/>
                    </a:p>
                  </a:txBody>
                  <a:tcPr/>
                </a:tc>
                <a:tc>
                  <a:txBody>
                    <a:bodyPr/>
                    <a:lstStyle/>
                    <a:p>
                      <a:r>
                        <a:rPr lang="en-US" sz="1400" dirty="0"/>
                        <a:t>Description</a:t>
                      </a:r>
                    </a:p>
                  </a:txBody>
                  <a:tcPr/>
                </a:tc>
                <a:extLst>
                  <a:ext uri="{0D108BD9-81ED-4DB2-BD59-A6C34878D82A}">
                    <a16:rowId xmlns:a16="http://schemas.microsoft.com/office/drawing/2014/main" val="10000"/>
                  </a:ext>
                </a:extLst>
              </a:tr>
              <a:tr h="518160">
                <a:tc>
                  <a:txBody>
                    <a:bodyPr/>
                    <a:lstStyle/>
                    <a:p>
                      <a:r>
                        <a:rPr lang="en-US" sz="1400" b="1" dirty="0"/>
                        <a:t>Empowerment</a:t>
                      </a:r>
                    </a:p>
                  </a:txBody>
                  <a:tcPr/>
                </a:tc>
                <a:tc>
                  <a:txBody>
                    <a:bodyPr/>
                    <a:lstStyle/>
                    <a:p>
                      <a:pPr marL="285750" indent="-285750">
                        <a:buFont typeface="Arial" panose="020B0604020202020204" pitchFamily="34" charset="0"/>
                        <a:buChar char="•"/>
                      </a:pPr>
                      <a:r>
                        <a:rPr lang="en-US" sz="1400" dirty="0"/>
                        <a:t>Budgetary control over a discretionary operating</a:t>
                      </a:r>
                      <a:r>
                        <a:rPr lang="en-US" sz="1400" baseline="0" dirty="0"/>
                        <a:t> allocation</a:t>
                      </a:r>
                    </a:p>
                    <a:p>
                      <a:pPr marL="285750" indent="-285750">
                        <a:buFont typeface="Arial" panose="020B0604020202020204" pitchFamily="34" charset="0"/>
                        <a:buChar char="•"/>
                      </a:pPr>
                      <a:r>
                        <a:rPr lang="en-US" sz="1400" baseline="0" dirty="0"/>
                        <a:t>Fiscal decisions at the school level.</a:t>
                      </a:r>
                      <a:endParaRPr lang="en-US" sz="1400" dirty="0"/>
                    </a:p>
                  </a:txBody>
                  <a:tcPr/>
                </a:tc>
                <a:extLst>
                  <a:ext uri="{0D108BD9-81ED-4DB2-BD59-A6C34878D82A}">
                    <a16:rowId xmlns:a16="http://schemas.microsoft.com/office/drawing/2014/main" val="10001"/>
                  </a:ext>
                </a:extLst>
              </a:tr>
              <a:tr h="518160">
                <a:tc>
                  <a:txBody>
                    <a:bodyPr/>
                    <a:lstStyle/>
                    <a:p>
                      <a:r>
                        <a:rPr lang="en-US" sz="1400" b="1" dirty="0"/>
                        <a:t>Accountability</a:t>
                      </a:r>
                    </a:p>
                  </a:txBody>
                  <a:tcPr/>
                </a:tc>
                <a:tc>
                  <a:txBody>
                    <a:bodyPr/>
                    <a:lstStyle/>
                    <a:p>
                      <a:pPr marL="285750" indent="-285750">
                        <a:buFont typeface="Arial" panose="020B0604020202020204" pitchFamily="34" charset="0"/>
                        <a:buChar char="•"/>
                      </a:pPr>
                      <a:r>
                        <a:rPr lang="en-US" sz="1400" dirty="0"/>
                        <a:t>Responsibility</a:t>
                      </a:r>
                      <a:r>
                        <a:rPr lang="en-US" sz="1400" baseline="0" dirty="0"/>
                        <a:t> for fiscal decisions</a:t>
                      </a:r>
                    </a:p>
                    <a:p>
                      <a:pPr marL="285750" indent="-285750">
                        <a:buFont typeface="Arial" panose="020B0604020202020204" pitchFamily="34" charset="0"/>
                        <a:buChar char="•"/>
                      </a:pPr>
                      <a:r>
                        <a:rPr lang="en-US" sz="1400" baseline="0" dirty="0"/>
                        <a:t>Accountability for results</a:t>
                      </a:r>
                      <a:endParaRPr lang="en-US" sz="1400" dirty="0"/>
                    </a:p>
                  </a:txBody>
                  <a:tcPr/>
                </a:tc>
                <a:extLst>
                  <a:ext uri="{0D108BD9-81ED-4DB2-BD59-A6C34878D82A}">
                    <a16:rowId xmlns:a16="http://schemas.microsoft.com/office/drawing/2014/main" val="10002"/>
                  </a:ext>
                </a:extLst>
              </a:tr>
              <a:tr h="518160">
                <a:tc>
                  <a:txBody>
                    <a:bodyPr/>
                    <a:lstStyle/>
                    <a:p>
                      <a:r>
                        <a:rPr lang="en-US" sz="1400" b="1" dirty="0"/>
                        <a:t>Equity</a:t>
                      </a:r>
                    </a:p>
                  </a:txBody>
                  <a:tcPr/>
                </a:tc>
                <a:tc>
                  <a:txBody>
                    <a:bodyPr/>
                    <a:lstStyle/>
                    <a:p>
                      <a:pPr marL="285750" indent="-285750">
                        <a:buFont typeface="Arial" panose="020B0604020202020204" pitchFamily="34" charset="0"/>
                        <a:buChar char="•"/>
                      </a:pPr>
                      <a:r>
                        <a:rPr lang="en-US" sz="1400" dirty="0"/>
                        <a:t>Fair, uniform allocation standards</a:t>
                      </a:r>
                    </a:p>
                    <a:p>
                      <a:pPr marL="285750" indent="-285750">
                        <a:buFont typeface="Arial" panose="020B0604020202020204" pitchFamily="34" charset="0"/>
                        <a:buChar char="•"/>
                      </a:pPr>
                      <a:r>
                        <a:rPr lang="en-US" sz="1400" baseline="0" dirty="0"/>
                        <a:t>Based on student enrollment and student needs</a:t>
                      </a:r>
                      <a:endParaRPr lang="en-US" sz="1400" dirty="0"/>
                    </a:p>
                  </a:txBody>
                  <a:tcPr/>
                </a:tc>
                <a:extLst>
                  <a:ext uri="{0D108BD9-81ED-4DB2-BD59-A6C34878D82A}">
                    <a16:rowId xmlns:a16="http://schemas.microsoft.com/office/drawing/2014/main" val="10003"/>
                  </a:ext>
                </a:extLst>
              </a:tr>
              <a:tr h="518160">
                <a:tc>
                  <a:txBody>
                    <a:bodyPr/>
                    <a:lstStyle/>
                    <a:p>
                      <a:r>
                        <a:rPr lang="en-US" sz="1400" b="1" dirty="0"/>
                        <a:t>Transparency</a:t>
                      </a:r>
                    </a:p>
                  </a:txBody>
                  <a:tcPr/>
                </a:tc>
                <a:tc>
                  <a:txBody>
                    <a:bodyPr/>
                    <a:lstStyle/>
                    <a:p>
                      <a:pPr marL="285750" indent="-285750">
                        <a:buFont typeface="Arial" panose="020B0604020202020204" pitchFamily="34" charset="0"/>
                        <a:buChar char="•"/>
                      </a:pPr>
                      <a:r>
                        <a:rPr lang="en-US" sz="1400" dirty="0"/>
                        <a:t>Clearly stated allocation standards (formulas)</a:t>
                      </a:r>
                    </a:p>
                    <a:p>
                      <a:pPr marL="285750" indent="-285750">
                        <a:buFont typeface="Arial" panose="020B0604020202020204" pitchFamily="34" charset="0"/>
                        <a:buChar char="•"/>
                      </a:pPr>
                      <a:r>
                        <a:rPr lang="en-US" sz="1400" dirty="0"/>
                        <a:t>Disseminated and posted to the web</a:t>
                      </a:r>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1097279" y="1860901"/>
            <a:ext cx="1427435" cy="584775"/>
          </a:xfrm>
          <a:prstGeom prst="rect">
            <a:avLst/>
          </a:prstGeom>
          <a:solidFill>
            <a:schemeClr val="accent2">
              <a:lumMod val="20000"/>
              <a:lumOff val="80000"/>
            </a:schemeClr>
          </a:solidFill>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a:solidFill>
                  <a:schemeClr val="accent2">
                    <a:lumMod val="75000"/>
                  </a:schemeClr>
                </a:solidFill>
              </a:rPr>
              <a:t>TWO (2)</a:t>
            </a:r>
          </a:p>
          <a:p>
            <a:r>
              <a:rPr lang="en-US" sz="1600" b="1" dirty="0">
                <a:solidFill>
                  <a:schemeClr val="accent2">
                    <a:lumMod val="75000"/>
                  </a:schemeClr>
                </a:solidFill>
              </a:rPr>
              <a:t>COMPONENTS</a:t>
            </a:r>
          </a:p>
        </p:txBody>
      </p:sp>
      <p:graphicFrame>
        <p:nvGraphicFramePr>
          <p:cNvPr id="11" name="Diagram 10"/>
          <p:cNvGraphicFramePr/>
          <p:nvPr>
            <p:extLst>
              <p:ext uri="{D42A27DB-BD31-4B8C-83A1-F6EECF244321}">
                <p14:modId xmlns:p14="http://schemas.microsoft.com/office/powerpoint/2010/main" val="2805958845"/>
              </p:ext>
            </p:extLst>
          </p:nvPr>
        </p:nvGraphicFramePr>
        <p:xfrm>
          <a:off x="9008828" y="-42798"/>
          <a:ext cx="1940926"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213739" y="1819250"/>
            <a:ext cx="3998744"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Clr>
                <a:schemeClr val="accent2">
                  <a:lumMod val="75000"/>
                </a:schemeClr>
              </a:buClr>
            </a:pPr>
            <a:r>
              <a:rPr lang="en-US" sz="1600" b="1" dirty="0"/>
              <a:t>Operating Allocation</a:t>
            </a:r>
            <a:endParaRPr lang="en-US" sz="1200" b="1" dirty="0">
              <a:solidFill>
                <a:schemeClr val="accent2">
                  <a:lumMod val="75000"/>
                </a:schemeClr>
              </a:solidFill>
            </a:endParaRPr>
          </a:p>
        </p:txBody>
      </p:sp>
      <p:sp>
        <p:nvSpPr>
          <p:cNvPr id="12" name="TextBox 11"/>
          <p:cNvSpPr txBox="1"/>
          <p:nvPr/>
        </p:nvSpPr>
        <p:spPr>
          <a:xfrm>
            <a:off x="7213738" y="2189544"/>
            <a:ext cx="4030144" cy="16542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30188" lvl="1" indent="-173038">
              <a:buClr>
                <a:schemeClr val="accent2">
                  <a:lumMod val="75000"/>
                </a:schemeClr>
              </a:buClr>
              <a:buFont typeface="Arial" panose="020B0604020202020204" pitchFamily="34" charset="0"/>
              <a:buChar char="•"/>
            </a:pPr>
            <a:r>
              <a:rPr lang="en-US" sz="1450" b="1" dirty="0"/>
              <a:t>First Priority: </a:t>
            </a:r>
            <a:r>
              <a:rPr lang="en-US" sz="1450" dirty="0"/>
              <a:t>essential operating needs, including basic office and instructional supplies.</a:t>
            </a:r>
          </a:p>
          <a:p>
            <a:pPr marL="230188" lvl="1" indent="-173038">
              <a:buClr>
                <a:schemeClr val="accent2">
                  <a:lumMod val="75000"/>
                </a:schemeClr>
              </a:buClr>
              <a:buFont typeface="Arial" panose="020B0604020202020204" pitchFamily="34" charset="0"/>
              <a:buChar char="•"/>
            </a:pPr>
            <a:r>
              <a:rPr lang="en-US" sz="1450" dirty="0"/>
              <a:t>Discretionary options include part-time personnel services; e.g., per diem or hourly interventionist.</a:t>
            </a:r>
          </a:p>
          <a:p>
            <a:pPr marL="230188" lvl="1" indent="-173038">
              <a:buClr>
                <a:schemeClr val="accent2">
                  <a:lumMod val="75000"/>
                </a:schemeClr>
              </a:buClr>
              <a:buFont typeface="Arial" panose="020B0604020202020204" pitchFamily="34" charset="0"/>
              <a:buChar char="•"/>
            </a:pPr>
            <a:r>
              <a:rPr lang="en-US" sz="1450" b="1" i="1" dirty="0">
                <a:solidFill>
                  <a:schemeClr val="accent2">
                    <a:lumMod val="75000"/>
                  </a:schemeClr>
                </a:solidFill>
              </a:rPr>
              <a:t>With effective fiscal management, discretionary resources will emerge.</a:t>
            </a:r>
          </a:p>
        </p:txBody>
      </p:sp>
      <p:sp>
        <p:nvSpPr>
          <p:cNvPr id="13" name="TextBox 12"/>
          <p:cNvSpPr txBox="1"/>
          <p:nvPr/>
        </p:nvSpPr>
        <p:spPr>
          <a:xfrm>
            <a:off x="2652008" y="1819250"/>
            <a:ext cx="4485167"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Clr>
                <a:schemeClr val="accent2">
                  <a:lumMod val="75000"/>
                </a:schemeClr>
              </a:buClr>
            </a:pPr>
            <a:r>
              <a:rPr lang="en-US" sz="1600" b="1" dirty="0"/>
              <a:t>Position Allocation</a:t>
            </a:r>
            <a:endParaRPr lang="en-US" sz="1200" b="1" dirty="0">
              <a:solidFill>
                <a:schemeClr val="accent2">
                  <a:lumMod val="75000"/>
                </a:schemeClr>
              </a:solidFill>
            </a:endParaRPr>
          </a:p>
        </p:txBody>
      </p:sp>
      <p:sp>
        <p:nvSpPr>
          <p:cNvPr id="8" name="Oval 7"/>
          <p:cNvSpPr/>
          <p:nvPr/>
        </p:nvSpPr>
        <p:spPr>
          <a:xfrm>
            <a:off x="2682510" y="1851367"/>
            <a:ext cx="274320" cy="27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1</a:t>
            </a:r>
          </a:p>
        </p:txBody>
      </p:sp>
      <p:sp>
        <p:nvSpPr>
          <p:cNvPr id="14" name="Oval 13"/>
          <p:cNvSpPr/>
          <p:nvPr/>
        </p:nvSpPr>
        <p:spPr>
          <a:xfrm>
            <a:off x="7263350" y="1851367"/>
            <a:ext cx="274320" cy="27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2</a:t>
            </a:r>
          </a:p>
        </p:txBody>
      </p:sp>
    </p:spTree>
    <p:extLst>
      <p:ext uri="{BB962C8B-B14F-4D97-AF65-F5344CB8AC3E}">
        <p14:creationId xmlns:p14="http://schemas.microsoft.com/office/powerpoint/2010/main" val="2097805633"/>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50</a:t>
            </a:fld>
            <a:endParaRPr lang="en-US" dirty="0"/>
          </a:p>
        </p:txBody>
      </p:sp>
      <p:sp>
        <p:nvSpPr>
          <p:cNvPr id="6" name="TextBox 5"/>
          <p:cNvSpPr txBox="1"/>
          <p:nvPr/>
        </p:nvSpPr>
        <p:spPr>
          <a:xfrm>
            <a:off x="1097280" y="1801110"/>
            <a:ext cx="10058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anose="05000000000000000000" pitchFamily="2" charset="2"/>
              <a:buChar char="v"/>
            </a:pPr>
            <a:r>
              <a:rPr lang="en-US" sz="2800" b="1" dirty="0"/>
              <a:t>Parent Engagement Budget</a:t>
            </a:r>
          </a:p>
        </p:txBody>
      </p:sp>
      <p:sp>
        <p:nvSpPr>
          <p:cNvPr id="13" name="TextBox 12"/>
          <p:cNvSpPr txBox="1"/>
          <p:nvPr/>
        </p:nvSpPr>
        <p:spPr>
          <a:xfrm>
            <a:off x="1640332" y="2429131"/>
            <a:ext cx="6040178" cy="164660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000" b="1" dirty="0"/>
              <a:t>Authorized by:</a:t>
            </a:r>
          </a:p>
          <a:p>
            <a:pPr marL="342900" indent="-342900">
              <a:buFont typeface="Arial" panose="020B0604020202020204" pitchFamily="34" charset="0"/>
              <a:buChar char="•"/>
            </a:pPr>
            <a:r>
              <a:rPr lang="en-US" b="1" dirty="0"/>
              <a:t>PAC/PTSO President</a:t>
            </a:r>
          </a:p>
          <a:p>
            <a:r>
              <a:rPr lang="en-US" b="1" dirty="0"/>
              <a:t>AND</a:t>
            </a:r>
          </a:p>
          <a:p>
            <a:pPr marL="342900" indent="-342900">
              <a:buFont typeface="Arial" panose="020B0604020202020204" pitchFamily="34" charset="0"/>
              <a:buChar char="•"/>
            </a:pPr>
            <a:r>
              <a:rPr lang="en-US" b="1" dirty="0"/>
              <a:t>Principal</a:t>
            </a:r>
          </a:p>
          <a:p>
            <a:pPr marL="342900" indent="-342900">
              <a:buFont typeface="Arial" panose="020B0604020202020204" pitchFamily="34" charset="0"/>
              <a:buChar char="•"/>
            </a:pPr>
            <a:endParaRPr lang="en-US" sz="900" b="1" dirty="0"/>
          </a:p>
          <a:p>
            <a:r>
              <a:rPr lang="en-US" sz="1600" b="1" i="1" dirty="0"/>
              <a:t>Based on the approved Parent Engagement Budget Plan</a:t>
            </a:r>
          </a:p>
        </p:txBody>
      </p:sp>
      <p:sp>
        <p:nvSpPr>
          <p:cNvPr id="15" name="TextBox 14"/>
          <p:cNvSpPr txBox="1"/>
          <p:nvPr/>
        </p:nvSpPr>
        <p:spPr>
          <a:xfrm>
            <a:off x="1097280" y="4180537"/>
            <a:ext cx="9892145" cy="1631216"/>
          </a:xfrm>
          <a:prstGeom prst="rect">
            <a:avLst/>
          </a:prstGeom>
          <a:noFill/>
        </p:spPr>
        <p:txBody>
          <a:bodyPr wrap="square" rtlCol="0">
            <a:spAutoFit/>
          </a:bodyPr>
          <a:lstStyle/>
          <a:p>
            <a:pPr marL="342900" indent="-342900">
              <a:buFont typeface="+mj-lt"/>
              <a:buAutoNum type="arabicPeriod"/>
            </a:pPr>
            <a:r>
              <a:rPr lang="en-US" sz="2000" dirty="0"/>
              <a:t>Each school remains accountable to ensure that the allocated budget is managed with integrity, in congruence with the approved parent engagement plan, in compliance with procurement regulations and in balance.</a:t>
            </a:r>
          </a:p>
          <a:p>
            <a:pPr marL="342900" indent="-342900">
              <a:buFont typeface="+mj-lt"/>
              <a:buAutoNum type="arabicPeriod"/>
            </a:pPr>
            <a:r>
              <a:rPr lang="en-US" sz="2000" dirty="0"/>
              <a:t>Each school will be responsible to view the status of the parent engagement budget in MUNIS: amounts allocated by code, encumbrances, expenditures to date, balance.</a:t>
            </a:r>
          </a:p>
        </p:txBody>
      </p:sp>
      <p:sp>
        <p:nvSpPr>
          <p:cNvPr id="16" name="Title 1"/>
          <p:cNvSpPr txBox="1">
            <a:spLocks/>
          </p:cNvSpPr>
          <p:nvPr/>
        </p:nvSpPr>
        <p:spPr>
          <a:xfrm>
            <a:off x="1097280" y="245552"/>
            <a:ext cx="10058400" cy="1450757"/>
          </a:xfrm>
          <a:prstGeom prst="rect">
            <a:avLst/>
          </a:prstGeom>
          <a:solidFill>
            <a:schemeClr val="accent4">
              <a:lumMod val="20000"/>
              <a:lumOff val="80000"/>
            </a:schemeClr>
          </a:solidFill>
          <a:ln>
            <a:solidFill>
              <a:schemeClr val="accent4">
                <a:lumMod val="20000"/>
                <a:lumOff val="80000"/>
              </a:schemeClr>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School </a:t>
            </a:r>
            <a:br>
              <a:rPr lang="en-US" b="1" dirty="0"/>
            </a:br>
            <a:r>
              <a:rPr lang="en-US" b="1" dirty="0"/>
              <a:t>Parent Engagement Budget</a:t>
            </a:r>
          </a:p>
        </p:txBody>
      </p:sp>
      <p:sp>
        <p:nvSpPr>
          <p:cNvPr id="17" name="TextBox 16"/>
          <p:cNvSpPr txBox="1"/>
          <p:nvPr/>
        </p:nvSpPr>
        <p:spPr>
          <a:xfrm>
            <a:off x="7967089" y="310841"/>
            <a:ext cx="3114627" cy="510778"/>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Parent Engagement</a:t>
            </a:r>
          </a:p>
        </p:txBody>
      </p:sp>
    </p:spTree>
    <p:extLst>
      <p:ext uri="{BB962C8B-B14F-4D97-AF65-F5344CB8AC3E}">
        <p14:creationId xmlns:p14="http://schemas.microsoft.com/office/powerpoint/2010/main" val="2851681118"/>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3005"/>
            <a:ext cx="10058400" cy="1450757"/>
          </a:xfrm>
          <a:solidFill>
            <a:schemeClr val="accent4">
              <a:lumMod val="20000"/>
              <a:lumOff val="80000"/>
            </a:schemeClr>
          </a:solidFill>
        </p:spPr>
        <p:txBody>
          <a:bodyPr>
            <a:normAutofit/>
          </a:bodyPr>
          <a:lstStyle/>
          <a:p>
            <a:r>
              <a:rPr lang="en-US" b="1" dirty="0"/>
              <a:t>Request for Technology </a:t>
            </a:r>
            <a:br>
              <a:rPr lang="en-US" b="1" dirty="0"/>
            </a:br>
            <a:r>
              <a:rPr lang="en-US" b="1" dirty="0"/>
              <a:t>Purchase Pre-Approval</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51</a:t>
            </a:fld>
            <a:endParaRPr lang="en-US" dirty="0"/>
          </a:p>
        </p:txBody>
      </p:sp>
      <p:sp>
        <p:nvSpPr>
          <p:cNvPr id="6" name="TextBox 5"/>
          <p:cNvSpPr txBox="1"/>
          <p:nvPr/>
        </p:nvSpPr>
        <p:spPr>
          <a:xfrm>
            <a:off x="1068184" y="3935860"/>
            <a:ext cx="9934321" cy="2369880"/>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submission of the single form will suffice to secure a decision from the Finance and Technology Departments.</a:t>
            </a:r>
          </a:p>
          <a:p>
            <a:pPr marL="742950" lvl="1" indent="-285750">
              <a:buFont typeface="Wingdings" panose="05000000000000000000" pitchFamily="2" charset="2"/>
              <a:buChar char="q"/>
            </a:pPr>
            <a:r>
              <a:rPr lang="en-US" sz="1400" dirty="0"/>
              <a:t>If the Director, Technology Services gives the final approval, then the submitter may proceed with the acquisition.</a:t>
            </a:r>
          </a:p>
          <a:p>
            <a:pPr marL="742950" lvl="1" indent="-285750">
              <a:buFont typeface="Wingdings" panose="05000000000000000000" pitchFamily="2" charset="2"/>
              <a:buChar char="q"/>
            </a:pPr>
            <a:r>
              <a:rPr lang="en-US" sz="1400" dirty="0"/>
              <a:t>If the Finance Office or Director, Technology Services denies the request, then the submitter may </a:t>
            </a:r>
            <a:r>
              <a:rPr lang="en-US" sz="1400" b="1" dirty="0"/>
              <a:t>not </a:t>
            </a:r>
            <a:r>
              <a:rPr lang="en-US" sz="1400" dirty="0"/>
              <a:t>proceed.  </a:t>
            </a:r>
          </a:p>
          <a:p>
            <a:pPr marL="1200150" lvl="2" indent="-285750">
              <a:buFont typeface="Wingdings" panose="05000000000000000000" pitchFamily="2" charset="2"/>
              <a:buChar char="v"/>
            </a:pPr>
            <a:r>
              <a:rPr lang="en-US" sz="1400" dirty="0"/>
              <a:t>You will receive a Formstack email notifying you of the reason for the denial.</a:t>
            </a:r>
          </a:p>
          <a:p>
            <a:pPr marL="285750" indent="-285750">
              <a:buClr>
                <a:schemeClr val="accent2">
                  <a:lumMod val="75000"/>
                </a:schemeClr>
              </a:buClr>
              <a:buFont typeface="Arial" panose="020B0604020202020204" pitchFamily="34" charset="0"/>
              <a:buChar char="•"/>
            </a:pPr>
            <a:r>
              <a:rPr lang="en-US" sz="1400" dirty="0"/>
              <a:t>This review process encompasses verification of compliance with various criteria, including compatibility with the BOE systems, adequate capacity of the BOE systems to support installation, and suitability for BOE use (e.g., durability, reliability etc.).</a:t>
            </a:r>
            <a:endParaRPr lang="en-US" sz="1400" dirty="0">
              <a:effectLst/>
            </a:endParaRPr>
          </a:p>
          <a:p>
            <a:pPr marL="285750" indent="-285750">
              <a:buClr>
                <a:schemeClr val="accent2">
                  <a:lumMod val="75000"/>
                </a:schemeClr>
              </a:buClr>
              <a:buFont typeface="Arial" panose="020B0604020202020204" pitchFamily="34" charset="0"/>
              <a:buChar char="•"/>
            </a:pPr>
            <a:r>
              <a:rPr lang="en-US" sz="1400" dirty="0">
                <a:effectLst/>
              </a:rPr>
              <a:t>The form will be routed to:  </a:t>
            </a:r>
          </a:p>
          <a:p>
            <a:pPr marL="742950" lvl="1" indent="-285750">
              <a:buClr>
                <a:schemeClr val="accent2">
                  <a:lumMod val="75000"/>
                </a:schemeClr>
              </a:buClr>
              <a:buFont typeface="Wingdings" panose="05000000000000000000" pitchFamily="2" charset="2"/>
              <a:buChar char="q"/>
            </a:pPr>
            <a:r>
              <a:rPr lang="en-US" sz="1200" dirty="0"/>
              <a:t>Chief Financial Officer</a:t>
            </a:r>
            <a:r>
              <a:rPr lang="en-US" sz="1200" dirty="0">
                <a:effectLst/>
              </a:rPr>
              <a:t> </a:t>
            </a:r>
          </a:p>
          <a:p>
            <a:pPr marL="742950" lvl="1" indent="-285750">
              <a:buClr>
                <a:schemeClr val="accent2">
                  <a:lumMod val="75000"/>
                </a:schemeClr>
              </a:buClr>
              <a:buFont typeface="Wingdings" panose="05000000000000000000" pitchFamily="2" charset="2"/>
              <a:buChar char="q"/>
            </a:pPr>
            <a:r>
              <a:rPr lang="en-US" sz="1200" dirty="0">
                <a:effectLst/>
              </a:rPr>
              <a:t>Director, Grants Development and Management --- for Donors Choose.</a:t>
            </a:r>
          </a:p>
          <a:p>
            <a:pPr marL="742950" lvl="1" indent="-285750">
              <a:buClr>
                <a:schemeClr val="accent2">
                  <a:lumMod val="75000"/>
                </a:schemeClr>
              </a:buClr>
              <a:buFont typeface="Wingdings" panose="05000000000000000000" pitchFamily="2" charset="2"/>
              <a:buChar char="q"/>
            </a:pPr>
            <a:r>
              <a:rPr lang="en-US" sz="1200" dirty="0"/>
              <a:t>Director, Technology Services</a:t>
            </a:r>
            <a:endParaRPr lang="en-US" sz="1200" dirty="0">
              <a:effectLst/>
            </a:endParaRPr>
          </a:p>
          <a:p>
            <a:pPr marL="342900" indent="-342900">
              <a:buClr>
                <a:schemeClr val="accent2">
                  <a:lumMod val="75000"/>
                </a:schemeClr>
              </a:buClr>
              <a:buFont typeface="Arial" panose="020B0604020202020204" pitchFamily="34" charset="0"/>
              <a:buChar char="•"/>
            </a:pPr>
            <a:r>
              <a:rPr lang="en-US" sz="1400" b="1" dirty="0"/>
              <a:t>You will receive email notification of the final decision: Approved or Denied.</a:t>
            </a:r>
            <a:endParaRPr lang="en-US" sz="1400" b="1" dirty="0">
              <a:effectLst/>
            </a:endParaRPr>
          </a:p>
        </p:txBody>
      </p:sp>
      <p:sp>
        <p:nvSpPr>
          <p:cNvPr id="7" name="TextBox 6"/>
          <p:cNvSpPr txBox="1"/>
          <p:nvPr/>
        </p:nvSpPr>
        <p:spPr>
          <a:xfrm>
            <a:off x="1097280" y="1765564"/>
            <a:ext cx="10019633"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a:t>Submit the “</a:t>
            </a:r>
            <a:r>
              <a:rPr lang="en-US" sz="1600" b="1" dirty="0">
                <a:highlight>
                  <a:srgbClr val="FFFFFF"/>
                </a:highlight>
                <a:hlinkClick r:id="rId2"/>
              </a:rPr>
              <a:t>Request for Technology Purchase Pre-Approval</a:t>
            </a:r>
            <a:r>
              <a:rPr lang="en-US" sz="1600" b="1" dirty="0"/>
              <a:t>” form, to request approval to acquire technology through a fund source </a:t>
            </a:r>
            <a:r>
              <a:rPr lang="en-US" sz="1600" b="1" u="sng" dirty="0"/>
              <a:t>not</a:t>
            </a:r>
            <a:r>
              <a:rPr lang="en-US" sz="1600" b="1" dirty="0"/>
              <a:t> part of the district’s financial system (not in MUNIS); e.g., Donors Choose, Student Activity Account.</a:t>
            </a:r>
          </a:p>
        </p:txBody>
      </p:sp>
      <p:pic>
        <p:nvPicPr>
          <p:cNvPr id="10" name="Picture 2" descr="C:\Users\Marlene\AppData\Local\Microsoft\Windows\Temporary Internet Files\Content.IE5\BN4BOYCB\MC9002872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7720" y="282583"/>
            <a:ext cx="1699193"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81905" y="2658430"/>
            <a:ext cx="6196284" cy="1292662"/>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500" b="1" dirty="0">
                <a:solidFill>
                  <a:schemeClr val="accent2">
                    <a:lumMod val="75000"/>
                  </a:schemeClr>
                </a:solidFill>
              </a:rPr>
              <a:t>BPS web site: </a:t>
            </a:r>
            <a:r>
              <a:rPr lang="en-US" sz="1500" dirty="0"/>
              <a:t>Staff; MyBPS School Portals; Admin/Office</a:t>
            </a:r>
          </a:p>
          <a:p>
            <a:pPr marL="742950" lvl="1" indent="-285750">
              <a:buClr>
                <a:schemeClr val="accent2">
                  <a:lumMod val="75000"/>
                </a:schemeClr>
              </a:buClr>
              <a:buFont typeface="Wingdings" panose="05000000000000000000" pitchFamily="2" charset="2"/>
              <a:buChar char="§"/>
            </a:pPr>
            <a:r>
              <a:rPr lang="en-US" sz="1600" dirty="0">
                <a:hlinkClick r:id="rId4"/>
              </a:rPr>
              <a:t>https://www.bridgeportedu.net/Page/13926</a:t>
            </a:r>
            <a:endParaRPr lang="en-US" sz="15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500" b="1" dirty="0">
                <a:solidFill>
                  <a:schemeClr val="accent2">
                    <a:lumMod val="75000"/>
                  </a:schemeClr>
                </a:solidFill>
              </a:rPr>
              <a:t>TECHNOLOGY FORMS PORTAL</a:t>
            </a:r>
          </a:p>
          <a:p>
            <a:pPr marL="742950" lvl="1" indent="-285750">
              <a:buClr>
                <a:schemeClr val="accent2">
                  <a:lumMod val="75000"/>
                </a:schemeClr>
              </a:buClr>
              <a:buFont typeface="Wingdings" panose="05000000000000000000" pitchFamily="2" charset="2"/>
              <a:buChar char="§"/>
            </a:pPr>
            <a:r>
              <a:rPr lang="en-US" sz="1500" dirty="0"/>
              <a:t>Click on: </a:t>
            </a:r>
            <a:r>
              <a:rPr lang="en-US" sz="1500" b="1" dirty="0">
                <a:solidFill>
                  <a:schemeClr val="accent2">
                    <a:lumMod val="75000"/>
                  </a:schemeClr>
                </a:solidFill>
              </a:rPr>
              <a:t>Request for Technology Purchase Pre-Approval</a:t>
            </a:r>
          </a:p>
          <a:p>
            <a:pPr marL="742950" lvl="1" indent="-285750">
              <a:buClr>
                <a:schemeClr val="accent2">
                  <a:lumMod val="75000"/>
                </a:schemeClr>
              </a:buClr>
              <a:buFont typeface="Wingdings" panose="05000000000000000000" pitchFamily="2" charset="2"/>
              <a:buChar char="§"/>
            </a:pPr>
            <a:r>
              <a:rPr lang="en-US" sz="1500" dirty="0"/>
              <a:t>Complete the form and click SUBMIT.</a:t>
            </a:r>
          </a:p>
        </p:txBody>
      </p:sp>
    </p:spTree>
    <p:extLst>
      <p:ext uri="{BB962C8B-B14F-4D97-AF65-F5344CB8AC3E}">
        <p14:creationId xmlns:p14="http://schemas.microsoft.com/office/powerpoint/2010/main" val="113558542"/>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16662"/>
            <a:ext cx="10058400" cy="2488220"/>
          </a:xfrm>
          <a:solidFill>
            <a:schemeClr val="accent4">
              <a:lumMod val="20000"/>
              <a:lumOff val="80000"/>
            </a:schemeClr>
          </a:solidFill>
        </p:spPr>
        <p:txBody>
          <a:bodyPr>
            <a:normAutofit/>
          </a:bodyPr>
          <a:lstStyle/>
          <a:p>
            <a:r>
              <a:rPr lang="en-US" sz="7600" b="1" dirty="0"/>
              <a:t>Operational </a:t>
            </a:r>
            <a:br>
              <a:rPr lang="en-US" sz="7600" b="1" dirty="0"/>
            </a:br>
            <a:r>
              <a:rPr lang="en-US" sz="7600" b="1" dirty="0"/>
              <a:t>Services</a:t>
            </a:r>
          </a:p>
        </p:txBody>
      </p:sp>
      <p:sp>
        <p:nvSpPr>
          <p:cNvPr id="3" name="Text Placeholder 2"/>
          <p:cNvSpPr>
            <a:spLocks noGrp="1"/>
          </p:cNvSpPr>
          <p:nvPr>
            <p:ph type="body" idx="1"/>
          </p:nvPr>
        </p:nvSpPr>
        <p:spPr>
          <a:xfrm>
            <a:off x="1097279" y="4453127"/>
            <a:ext cx="4861951" cy="1502400"/>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342900" indent="-342900">
              <a:buFont typeface="Arial" panose="020B0604020202020204" pitchFamily="34" charset="0"/>
              <a:buChar char="•"/>
            </a:pPr>
            <a:r>
              <a:rPr lang="en-US" b="1" dirty="0"/>
              <a:t>MFD/PRINTER NETWORK</a:t>
            </a:r>
          </a:p>
          <a:p>
            <a:pPr marL="342900" indent="-342900">
              <a:buFont typeface="Arial" panose="020B0604020202020204" pitchFamily="34" charset="0"/>
              <a:buChar char="•"/>
            </a:pPr>
            <a:r>
              <a:rPr lang="en-US" b="1" dirty="0"/>
              <a:t>FREE FIELD TRIPS</a:t>
            </a:r>
          </a:p>
          <a:p>
            <a:pPr marL="800100" lvl="1" indent="-342900">
              <a:buFont typeface="Arial" panose="020B0604020202020204" pitchFamily="34" charset="0"/>
              <a:buChar char="•"/>
            </a:pPr>
            <a:r>
              <a:rPr lang="en-US" b="1" dirty="0"/>
              <a:t>FREE MEALS FOR STUDENTS PROVIDED</a:t>
            </a:r>
          </a:p>
          <a:p>
            <a:pPr marL="342900" indent="-342900">
              <a:buFont typeface="Arial" panose="020B0604020202020204" pitchFamily="34" charset="0"/>
              <a:buChar char="•"/>
            </a:pPr>
            <a:r>
              <a:rPr lang="en-US" b="1" dirty="0"/>
              <a:t>ALL OTHER FIELD TRIPS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52</a:t>
            </a:fld>
            <a:endParaRPr lang="en-US" dirty="0"/>
          </a:p>
        </p:txBody>
      </p:sp>
      <p:pic>
        <p:nvPicPr>
          <p:cNvPr id="8" name="Picture 7"/>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39748" y="455403"/>
            <a:ext cx="1934632" cy="16459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44331"/>
            <a:ext cx="2331720" cy="1554480"/>
          </a:xfrm>
          <a:prstGeom prst="rect">
            <a:avLst/>
          </a:prstGeom>
        </p:spPr>
      </p:pic>
      <p:sp>
        <p:nvSpPr>
          <p:cNvPr id="9" name="TextBox 8"/>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4" action="ppaction://hlinksldjump"/>
              </a:rPr>
              <a:t>TC</a:t>
            </a:r>
            <a:endParaRPr lang="en-US" sz="1600" b="1" dirty="0">
              <a:solidFill>
                <a:schemeClr val="bg1"/>
              </a:solidFill>
            </a:endParaRPr>
          </a:p>
        </p:txBody>
      </p:sp>
      <p:pic>
        <p:nvPicPr>
          <p:cNvPr id="11" name="Picture 2" descr="C:\Users\Marlene\AppData\Local\Microsoft\Windows\Temporary Internet Files\Content.IE5\WW7WAZDS\MC9002378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0500" y="627942"/>
            <a:ext cx="1269723" cy="118872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8</a:t>
            </a:r>
          </a:p>
        </p:txBody>
      </p:sp>
      <p:pic>
        <p:nvPicPr>
          <p:cNvPr id="7" name="Picture 6"/>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63905" y="578416"/>
            <a:ext cx="1188720" cy="1188720"/>
          </a:xfrm>
          <a:prstGeom prst="rect">
            <a:avLst/>
          </a:prstGeom>
        </p:spPr>
      </p:pic>
      <p:sp>
        <p:nvSpPr>
          <p:cNvPr id="13" name="Text Placeholder 2"/>
          <p:cNvSpPr txBox="1">
            <a:spLocks/>
          </p:cNvSpPr>
          <p:nvPr/>
        </p:nvSpPr>
        <p:spPr>
          <a:xfrm>
            <a:off x="6126480" y="4453127"/>
            <a:ext cx="4861951" cy="15024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b="1" dirty="0"/>
              <a:t>Postage services</a:t>
            </a:r>
          </a:p>
          <a:p>
            <a:pPr marL="342900" indent="-342900">
              <a:buFont typeface="Arial" panose="020B0604020202020204" pitchFamily="34" charset="0"/>
              <a:buChar char="•"/>
            </a:pPr>
            <a:r>
              <a:rPr lang="en-US" b="1" dirty="0"/>
              <a:t>DESTINY: inventory system</a:t>
            </a:r>
          </a:p>
          <a:p>
            <a:pPr marL="342900" indent="-342900">
              <a:buFont typeface="Arial" panose="020B0604020202020204" pitchFamily="34" charset="0"/>
              <a:buChar char="•"/>
            </a:pPr>
            <a:r>
              <a:rPr lang="en-US" b="1" dirty="0"/>
              <a:t>FOOD/NUTRITION SERVICES</a:t>
            </a:r>
          </a:p>
        </p:txBody>
      </p:sp>
    </p:spTree>
    <p:extLst>
      <p:ext uri="{BB962C8B-B14F-4D97-AF65-F5344CB8AC3E}">
        <p14:creationId xmlns:p14="http://schemas.microsoft.com/office/powerpoint/2010/main" val="3881284185"/>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672" y="246876"/>
            <a:ext cx="10058400" cy="1450757"/>
          </a:xfrm>
          <a:solidFill>
            <a:schemeClr val="accent4">
              <a:lumMod val="20000"/>
              <a:lumOff val="80000"/>
            </a:schemeClr>
          </a:solidFill>
        </p:spPr>
        <p:txBody>
          <a:bodyPr/>
          <a:lstStyle/>
          <a:p>
            <a:r>
              <a:rPr lang="en-US" b="1" dirty="0"/>
              <a:t>XEROX XPS NETWORK</a:t>
            </a:r>
            <a:br>
              <a:rPr lang="en-US" b="1" dirty="0"/>
            </a:br>
            <a:r>
              <a:rPr lang="en-US" b="1" dirty="0">
                <a:solidFill>
                  <a:schemeClr val="accent2">
                    <a:lumMod val="75000"/>
                  </a:schemeClr>
                </a:solidFill>
              </a:rPr>
              <a:t>(</a:t>
            </a:r>
            <a:r>
              <a:rPr lang="en-US" sz="3600" b="1" dirty="0">
                <a:solidFill>
                  <a:schemeClr val="accent2">
                    <a:lumMod val="75000"/>
                  </a:schemeClr>
                </a:solidFill>
              </a:rPr>
              <a:t>Xerox Print Services)</a:t>
            </a:r>
            <a:endParaRPr lang="en-US" b="1" dirty="0">
              <a:solidFill>
                <a:schemeClr val="accent2">
                  <a:lumMod val="75000"/>
                </a:schemeClr>
              </a:solidFill>
            </a:endParaRPr>
          </a:p>
        </p:txBody>
      </p:sp>
      <p:sp>
        <p:nvSpPr>
          <p:cNvPr id="3" name="Content Placeholder 2"/>
          <p:cNvSpPr>
            <a:spLocks noGrp="1"/>
          </p:cNvSpPr>
          <p:nvPr>
            <p:ph idx="1"/>
          </p:nvPr>
        </p:nvSpPr>
        <p:spPr>
          <a:xfrm>
            <a:off x="1154083" y="2421040"/>
            <a:ext cx="10058400" cy="1930849"/>
          </a:xfrm>
        </p:spPr>
        <p:txBody>
          <a:bodyPr>
            <a:noAutofit/>
          </a:bodyPr>
          <a:lstStyle/>
          <a:p>
            <a:pPr marL="169863" indent="-169863">
              <a:spcBef>
                <a:spcPts val="0"/>
              </a:spcBef>
              <a:spcAft>
                <a:spcPts val="0"/>
              </a:spcAft>
              <a:buClr>
                <a:schemeClr val="accent2">
                  <a:lumMod val="75000"/>
                </a:schemeClr>
              </a:buClr>
              <a:buFont typeface="Arial" panose="020B0604020202020204" pitchFamily="34" charset="0"/>
              <a:buChar char="•"/>
            </a:pPr>
            <a:r>
              <a:rPr lang="en-US" sz="1500" dirty="0"/>
              <a:t>All Xerox MFDs (Multi-function Devices) are part of the XPS network, funded by the district for the lease, service and supplies (except paper and staples).</a:t>
            </a:r>
          </a:p>
          <a:p>
            <a:pPr marL="169863" indent="-169863">
              <a:spcBef>
                <a:spcPts val="0"/>
              </a:spcBef>
              <a:spcAft>
                <a:spcPts val="0"/>
              </a:spcAft>
              <a:buClr>
                <a:schemeClr val="accent2">
                  <a:lumMod val="75000"/>
                </a:schemeClr>
              </a:buClr>
              <a:buFont typeface="Arial" panose="020B0604020202020204" pitchFamily="34" charset="0"/>
              <a:buChar char="•"/>
            </a:pPr>
            <a:r>
              <a:rPr lang="en-US" sz="1500" dirty="0"/>
              <a:t>Printers that are included in the district’s authorized 1:4 (1 printer: 4 employees) configuration are part of the XPS network, funded by the district for service and supplies (except paper and staples).</a:t>
            </a:r>
          </a:p>
          <a:p>
            <a:pPr marL="0" indent="0">
              <a:spcBef>
                <a:spcPts val="0"/>
              </a:spcBef>
              <a:spcAft>
                <a:spcPts val="0"/>
              </a:spcAft>
              <a:buClr>
                <a:schemeClr val="accent2">
                  <a:lumMod val="75000"/>
                </a:schemeClr>
              </a:buClr>
              <a:buNone/>
            </a:pPr>
            <a:endParaRPr lang="en-US" sz="1100" dirty="0"/>
          </a:p>
          <a:p>
            <a:pPr marL="578358" lvl="1" indent="-285750">
              <a:spcBef>
                <a:spcPts val="0"/>
              </a:spcBef>
              <a:spcAft>
                <a:spcPts val="0"/>
              </a:spcAft>
              <a:buClr>
                <a:schemeClr val="accent2">
                  <a:lumMod val="75000"/>
                </a:schemeClr>
              </a:buClr>
              <a:buFont typeface="Wingdings" panose="05000000000000000000" pitchFamily="2" charset="2"/>
              <a:buChar char="Ø"/>
            </a:pPr>
            <a:r>
              <a:rPr lang="en-US" sz="1500" dirty="0"/>
              <a:t>The XPS-supported printers are tagged with a Xerox label.</a:t>
            </a:r>
          </a:p>
          <a:p>
            <a:pPr marL="578358" lvl="1" indent="-285750">
              <a:spcBef>
                <a:spcPts val="0"/>
              </a:spcBef>
              <a:spcAft>
                <a:spcPts val="0"/>
              </a:spcAft>
              <a:buClr>
                <a:schemeClr val="accent2">
                  <a:lumMod val="75000"/>
                </a:schemeClr>
              </a:buClr>
              <a:buFont typeface="Wingdings" panose="05000000000000000000" pitchFamily="2" charset="2"/>
              <a:buChar char="Ø"/>
            </a:pPr>
            <a:r>
              <a:rPr lang="en-US" sz="1500" dirty="0"/>
              <a:t>Printers that are </a:t>
            </a:r>
            <a:r>
              <a:rPr lang="en-US" sz="1500" b="1" i="1" dirty="0"/>
              <a:t>not </a:t>
            </a:r>
            <a:r>
              <a:rPr lang="en-US" sz="1500" dirty="0"/>
              <a:t>labeled are not supported by XPS and are the </a:t>
            </a:r>
            <a:r>
              <a:rPr lang="en-US" sz="1500" b="1" i="1" dirty="0">
                <a:solidFill>
                  <a:schemeClr val="accent2">
                    <a:lumMod val="75000"/>
                  </a:schemeClr>
                </a:solidFill>
              </a:rPr>
              <a:t>responsibility of the school or user</a:t>
            </a:r>
            <a:r>
              <a:rPr lang="en-US" sz="1500" dirty="0"/>
              <a:t>.</a:t>
            </a:r>
          </a:p>
          <a:p>
            <a:pPr marL="292608" lvl="1" indent="0">
              <a:spcBef>
                <a:spcPts val="0"/>
              </a:spcBef>
              <a:spcAft>
                <a:spcPts val="0"/>
              </a:spcAft>
              <a:buClr>
                <a:schemeClr val="accent2">
                  <a:lumMod val="75000"/>
                </a:schemeClr>
              </a:buClr>
              <a:buNone/>
            </a:pPr>
            <a:endParaRPr lang="en-US" sz="1100" dirty="0"/>
          </a:p>
          <a:p>
            <a:pPr>
              <a:spcBef>
                <a:spcPts val="0"/>
              </a:spcBef>
              <a:spcAft>
                <a:spcPts val="0"/>
              </a:spcAft>
              <a:buClr>
                <a:schemeClr val="accent2">
                  <a:lumMod val="75000"/>
                </a:schemeClr>
              </a:buClr>
              <a:buFont typeface="Arial" panose="020B0604020202020204" pitchFamily="34" charset="0"/>
              <a:buChar char="•"/>
            </a:pPr>
            <a:r>
              <a:rPr lang="en-US" sz="1500" dirty="0"/>
              <a:t>  Schools are responsible for ordering paper and staples with funding from their school operating budgets.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53</a:t>
            </a:fld>
            <a:endParaRPr lang="en-US" dirty="0"/>
          </a:p>
        </p:txBody>
      </p:sp>
      <p:sp>
        <p:nvSpPr>
          <p:cNvPr id="7" name="TextBox 6"/>
          <p:cNvSpPr txBox="1"/>
          <p:nvPr/>
        </p:nvSpPr>
        <p:spPr>
          <a:xfrm>
            <a:off x="1119673" y="1772995"/>
            <a:ext cx="10058399"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The Business Office manages the XPS configuration (equipment, lease, service and supplies).</a:t>
            </a:r>
          </a:p>
          <a:p>
            <a:pPr algn="ctr"/>
            <a:r>
              <a:rPr lang="en-US" sz="1600" b="1" dirty="0"/>
              <a:t>The Technology Office manages the XPS connectivity (drivers, software workflow, scanning etc.)</a:t>
            </a:r>
          </a:p>
        </p:txBody>
      </p:sp>
      <p:pic>
        <p:nvPicPr>
          <p:cNvPr id="11" name="Picture 10"/>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26942" y="332174"/>
            <a:ext cx="947319" cy="128016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363781889"/>
              </p:ext>
            </p:extLst>
          </p:nvPr>
        </p:nvGraphicFramePr>
        <p:xfrm>
          <a:off x="1364317" y="4283160"/>
          <a:ext cx="9300985" cy="1371600"/>
        </p:xfrm>
        <a:graphic>
          <a:graphicData uri="http://schemas.openxmlformats.org/drawingml/2006/table">
            <a:tbl>
              <a:tblPr firstRow="1" bandRow="1">
                <a:tableStyleId>{5C22544A-7EE6-4342-B048-85BDC9FD1C3A}</a:tableStyleId>
              </a:tblPr>
              <a:tblGrid>
                <a:gridCol w="7638072">
                  <a:extLst>
                    <a:ext uri="{9D8B030D-6E8A-4147-A177-3AD203B41FA5}">
                      <a16:colId xmlns:a16="http://schemas.microsoft.com/office/drawing/2014/main" val="20000"/>
                    </a:ext>
                  </a:extLst>
                </a:gridCol>
                <a:gridCol w="1662913">
                  <a:extLst>
                    <a:ext uri="{9D8B030D-6E8A-4147-A177-3AD203B41FA5}">
                      <a16:colId xmlns:a16="http://schemas.microsoft.com/office/drawing/2014/main" val="20001"/>
                    </a:ext>
                  </a:extLst>
                </a:gridCol>
              </a:tblGrid>
              <a:tr h="342900">
                <a:tc>
                  <a:txBody>
                    <a:bodyPr/>
                    <a:lstStyle/>
                    <a:p>
                      <a:r>
                        <a:rPr lang="en-US" sz="1600" dirty="0"/>
                        <a:t>TO ORDER</a:t>
                      </a:r>
                    </a:p>
                  </a:txBody>
                  <a:tcPr/>
                </a:tc>
                <a:tc>
                  <a:txBody>
                    <a:bodyPr/>
                    <a:lstStyle/>
                    <a:p>
                      <a:r>
                        <a:rPr lang="en-US" sz="1600" dirty="0"/>
                        <a:t>Telephone</a:t>
                      </a:r>
                    </a:p>
                  </a:txBody>
                  <a:tcPr/>
                </a:tc>
                <a:extLst>
                  <a:ext uri="{0D108BD9-81ED-4DB2-BD59-A6C34878D82A}">
                    <a16:rowId xmlns:a16="http://schemas.microsoft.com/office/drawing/2014/main" val="10000"/>
                  </a:ext>
                </a:extLst>
              </a:tr>
              <a:tr h="342900">
                <a:tc>
                  <a:txBody>
                    <a:bodyPr/>
                    <a:lstStyle/>
                    <a:p>
                      <a:r>
                        <a:rPr lang="en-US" sz="1600" dirty="0"/>
                        <a:t>Supplies (included in XPS)</a:t>
                      </a:r>
                    </a:p>
                  </a:txBody>
                  <a:tcPr/>
                </a:tc>
                <a:tc>
                  <a:txBody>
                    <a:bodyPr/>
                    <a:lstStyle/>
                    <a:p>
                      <a:r>
                        <a:rPr lang="en-US" sz="1600" dirty="0"/>
                        <a:t>866-237-9728</a:t>
                      </a:r>
                    </a:p>
                  </a:txBody>
                  <a:tcPr/>
                </a:tc>
                <a:extLst>
                  <a:ext uri="{0D108BD9-81ED-4DB2-BD59-A6C34878D82A}">
                    <a16:rowId xmlns:a16="http://schemas.microsoft.com/office/drawing/2014/main" val="10001"/>
                  </a:ext>
                </a:extLst>
              </a:tr>
              <a:tr h="342900">
                <a:tc>
                  <a:txBody>
                    <a:bodyPr/>
                    <a:lstStyle/>
                    <a:p>
                      <a:r>
                        <a:rPr lang="en-US" sz="1600" dirty="0"/>
                        <a:t>Service</a:t>
                      </a:r>
                    </a:p>
                  </a:txBody>
                  <a:tcPr/>
                </a:tc>
                <a:tc>
                  <a:txBody>
                    <a:bodyPr/>
                    <a:lstStyle/>
                    <a:p>
                      <a:r>
                        <a:rPr lang="en-US" sz="1600" dirty="0"/>
                        <a:t>866-237-9728</a:t>
                      </a:r>
                    </a:p>
                  </a:txBody>
                  <a:tcPr/>
                </a:tc>
                <a:extLst>
                  <a:ext uri="{0D108BD9-81ED-4DB2-BD59-A6C34878D82A}">
                    <a16:rowId xmlns:a16="http://schemas.microsoft.com/office/drawing/2014/main" val="10002"/>
                  </a:ext>
                </a:extLst>
              </a:tr>
              <a:tr h="342900">
                <a:tc>
                  <a:txBody>
                    <a:bodyPr/>
                    <a:lstStyle/>
                    <a:p>
                      <a:r>
                        <a:rPr lang="en-US" sz="1600" dirty="0"/>
                        <a:t>Supplies</a:t>
                      </a:r>
                      <a:r>
                        <a:rPr lang="en-US" sz="1600" baseline="0" dirty="0"/>
                        <a:t> – Billable (e.g., staples)  </a:t>
                      </a:r>
                      <a:r>
                        <a:rPr lang="en-US" sz="1200" baseline="0" dirty="0"/>
                        <a:t>The Business Office will charge the invoice to the school’s operating budget.</a:t>
                      </a:r>
                      <a:endParaRPr lang="en-US" sz="1600" dirty="0"/>
                    </a:p>
                  </a:txBody>
                  <a:tcPr/>
                </a:tc>
                <a:tc>
                  <a:txBody>
                    <a:bodyPr/>
                    <a:lstStyle/>
                    <a:p>
                      <a:r>
                        <a:rPr lang="en-US" sz="1600" dirty="0"/>
                        <a:t>866-237-9728</a:t>
                      </a:r>
                    </a:p>
                  </a:txBody>
                  <a:tcPr/>
                </a:tc>
                <a:extLst>
                  <a:ext uri="{0D108BD9-81ED-4DB2-BD59-A6C34878D82A}">
                    <a16:rowId xmlns:a16="http://schemas.microsoft.com/office/drawing/2014/main" val="10003"/>
                  </a:ext>
                </a:extLst>
              </a:tr>
            </a:tbl>
          </a:graphicData>
        </a:graphic>
      </p:graphicFrame>
      <p:sp>
        <p:nvSpPr>
          <p:cNvPr id="14" name="TextBox 13"/>
          <p:cNvSpPr txBox="1"/>
          <p:nvPr/>
        </p:nvSpPr>
        <p:spPr>
          <a:xfrm>
            <a:off x="1391829" y="5767540"/>
            <a:ext cx="9245151"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a:t>Report issues related to service/supply orders or copier operations to the Xerox DocuCare Associate:</a:t>
            </a:r>
          </a:p>
          <a:p>
            <a:pPr algn="ctr"/>
            <a:r>
              <a:rPr lang="en-US" sz="1400" b="1" dirty="0"/>
              <a:t>Mark Farrell --- mfarrell1@bridgeportedu.net</a:t>
            </a:r>
          </a:p>
        </p:txBody>
      </p:sp>
    </p:spTree>
    <p:extLst>
      <p:ext uri="{BB962C8B-B14F-4D97-AF65-F5344CB8AC3E}">
        <p14:creationId xmlns:p14="http://schemas.microsoft.com/office/powerpoint/2010/main" val="1956993993"/>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5415"/>
            <a:ext cx="10058400" cy="1450757"/>
          </a:xfrm>
          <a:solidFill>
            <a:schemeClr val="accent4">
              <a:lumMod val="20000"/>
              <a:lumOff val="80000"/>
            </a:schemeClr>
          </a:solidFill>
        </p:spPr>
        <p:txBody>
          <a:bodyPr/>
          <a:lstStyle/>
          <a:p>
            <a:r>
              <a:rPr lang="en-US" b="1" dirty="0"/>
              <a:t>Free Field Trips</a:t>
            </a:r>
            <a:br>
              <a:rPr lang="en-US" b="1" dirty="0"/>
            </a:br>
            <a:endParaRPr lang="en-US" b="1" dirty="0"/>
          </a:p>
        </p:txBody>
      </p:sp>
      <p:sp>
        <p:nvSpPr>
          <p:cNvPr id="3" name="Content Placeholder 2"/>
          <p:cNvSpPr>
            <a:spLocks noGrp="1"/>
          </p:cNvSpPr>
          <p:nvPr>
            <p:ph idx="1"/>
          </p:nvPr>
        </p:nvSpPr>
        <p:spPr>
          <a:xfrm>
            <a:off x="1115006" y="2442895"/>
            <a:ext cx="10058400" cy="3771788"/>
          </a:xfrm>
        </p:spPr>
        <p:txBody>
          <a:bodyPr>
            <a:normAutofit fontScale="92500" lnSpcReduction="10000"/>
          </a:bodyPr>
          <a:lstStyle/>
          <a:p>
            <a:pPr marL="0" indent="0">
              <a:spcBef>
                <a:spcPts val="0"/>
              </a:spcBef>
              <a:spcAft>
                <a:spcPts val="0"/>
              </a:spcAft>
              <a:buNone/>
            </a:pPr>
            <a:r>
              <a:rPr lang="en-US" sz="1600" b="1" dirty="0"/>
              <a:t>Requests for free bus transportation for planned field trips will be submitted electronically, to the Transportation Office.</a:t>
            </a:r>
          </a:p>
          <a:p>
            <a:pPr>
              <a:spcBef>
                <a:spcPts val="0"/>
              </a:spcBef>
              <a:spcAft>
                <a:spcPts val="0"/>
              </a:spcAft>
              <a:buClr>
                <a:schemeClr val="accent2">
                  <a:lumMod val="75000"/>
                </a:schemeClr>
              </a:buClr>
              <a:tabLst>
                <a:tab pos="288925" algn="l"/>
              </a:tabLst>
            </a:pPr>
            <a:endParaRPr lang="en-US" sz="1600" b="1" dirty="0"/>
          </a:p>
          <a:p>
            <a:pPr lvl="1">
              <a:spcBef>
                <a:spcPts val="0"/>
              </a:spcBef>
              <a:spcAft>
                <a:spcPts val="0"/>
              </a:spcAft>
              <a:buClr>
                <a:schemeClr val="accent2">
                  <a:lumMod val="75000"/>
                </a:schemeClr>
              </a:buClr>
              <a:buFont typeface="Arial" panose="020B0604020202020204" pitchFamily="34" charset="0"/>
              <a:buChar char="•"/>
            </a:pPr>
            <a:r>
              <a:rPr lang="en-US" sz="1500" dirty="0"/>
              <a:t>Free bus trips will be granted, on a first come, first serve basis.   Each request will be time stamped in FormStack.  </a:t>
            </a:r>
          </a:p>
          <a:p>
            <a:pPr lvl="1">
              <a:spcBef>
                <a:spcPts val="0"/>
              </a:spcBef>
              <a:spcAft>
                <a:spcPts val="0"/>
              </a:spcAft>
              <a:buClr>
                <a:schemeClr val="accent2">
                  <a:lumMod val="75000"/>
                </a:schemeClr>
              </a:buClr>
              <a:buFont typeface="Arial" panose="020B0604020202020204" pitchFamily="34" charset="0"/>
              <a:buChar char="•"/>
            </a:pPr>
            <a:r>
              <a:rPr lang="en-US" sz="1500" dirty="0"/>
              <a:t>For each month, any requests received for transportation in that month, after #10 has been granted, will be declined.   If ten (10) free bus trips are not utilized in any particular month, the remainder will be added to the number available in the next month.  For example, if only 8 bus trips are utilized in September, then 12 [10 + 2] bus trips will be available in October.</a:t>
            </a:r>
          </a:p>
          <a:p>
            <a:pPr marL="201168" lvl="1" indent="0">
              <a:spcBef>
                <a:spcPts val="0"/>
              </a:spcBef>
              <a:spcAft>
                <a:spcPts val="0"/>
              </a:spcAft>
              <a:buClr>
                <a:schemeClr val="accent2">
                  <a:lumMod val="75000"/>
                </a:schemeClr>
              </a:buClr>
              <a:buNone/>
            </a:pPr>
            <a:endParaRPr lang="en-US" sz="1500" dirty="0"/>
          </a:p>
          <a:p>
            <a:pPr marL="201168" lvl="1" indent="0">
              <a:spcBef>
                <a:spcPts val="0"/>
              </a:spcBef>
              <a:spcAft>
                <a:spcPts val="0"/>
              </a:spcAft>
              <a:buClr>
                <a:schemeClr val="accent2">
                  <a:lumMod val="75000"/>
                </a:schemeClr>
              </a:buClr>
              <a:buNone/>
            </a:pPr>
            <a:endParaRPr lang="en-US" sz="1500" b="1" dirty="0"/>
          </a:p>
          <a:p>
            <a:pPr marL="201168" lvl="1" indent="0">
              <a:spcBef>
                <a:spcPts val="0"/>
              </a:spcBef>
              <a:spcAft>
                <a:spcPts val="0"/>
              </a:spcAft>
              <a:buClr>
                <a:schemeClr val="accent2">
                  <a:lumMod val="75000"/>
                </a:schemeClr>
              </a:buClr>
              <a:buNone/>
            </a:pPr>
            <a:endParaRPr lang="en-US" sz="1500" b="1" dirty="0"/>
          </a:p>
          <a:p>
            <a:pPr marL="201168" lvl="1" indent="0">
              <a:spcBef>
                <a:spcPts val="0"/>
              </a:spcBef>
              <a:spcAft>
                <a:spcPts val="0"/>
              </a:spcAft>
              <a:buClr>
                <a:schemeClr val="accent2">
                  <a:lumMod val="75000"/>
                </a:schemeClr>
              </a:buClr>
              <a:buNone/>
            </a:pPr>
            <a:endParaRPr lang="en-US" sz="1500" b="1" dirty="0"/>
          </a:p>
          <a:p>
            <a:pPr marL="201168" lvl="1" indent="0">
              <a:spcBef>
                <a:spcPts val="0"/>
              </a:spcBef>
              <a:spcAft>
                <a:spcPts val="0"/>
              </a:spcAft>
              <a:buClr>
                <a:schemeClr val="accent2">
                  <a:lumMod val="75000"/>
                </a:schemeClr>
              </a:buClr>
              <a:buNone/>
            </a:pPr>
            <a:endParaRPr lang="en-US" sz="1500" b="1" dirty="0"/>
          </a:p>
          <a:p>
            <a:pPr marL="201168" lvl="1" indent="0">
              <a:spcBef>
                <a:spcPts val="0"/>
              </a:spcBef>
              <a:spcAft>
                <a:spcPts val="0"/>
              </a:spcAft>
              <a:buClr>
                <a:schemeClr val="accent2">
                  <a:lumMod val="75000"/>
                </a:schemeClr>
              </a:buClr>
              <a:buNone/>
            </a:pPr>
            <a:endParaRPr lang="en-US" sz="1500" b="1" dirty="0"/>
          </a:p>
          <a:p>
            <a:pPr marL="201168" lvl="1" indent="0">
              <a:spcBef>
                <a:spcPts val="0"/>
              </a:spcBef>
              <a:spcAft>
                <a:spcPts val="0"/>
              </a:spcAft>
              <a:buClr>
                <a:schemeClr val="accent2">
                  <a:lumMod val="75000"/>
                </a:schemeClr>
              </a:buClr>
              <a:buNone/>
            </a:pPr>
            <a:endParaRPr lang="en-US" sz="1500" b="1" dirty="0"/>
          </a:p>
          <a:p>
            <a:pPr marL="201168" lvl="1" indent="0">
              <a:spcBef>
                <a:spcPts val="0"/>
              </a:spcBef>
              <a:spcAft>
                <a:spcPts val="0"/>
              </a:spcAft>
              <a:buClr>
                <a:schemeClr val="accent2">
                  <a:lumMod val="75000"/>
                </a:schemeClr>
              </a:buClr>
              <a:buNone/>
            </a:pPr>
            <a:endParaRPr lang="en-US" sz="1500" b="1" dirty="0"/>
          </a:p>
          <a:p>
            <a:pPr marL="749808" lvl="4" indent="0">
              <a:spcBef>
                <a:spcPts val="0"/>
              </a:spcBef>
              <a:spcAft>
                <a:spcPts val="0"/>
              </a:spcAft>
              <a:buClr>
                <a:schemeClr val="accent2">
                  <a:lumMod val="75000"/>
                </a:schemeClr>
              </a:buClr>
              <a:buNone/>
              <a:tabLst>
                <a:tab pos="1828800" algn="l"/>
              </a:tabLst>
            </a:pPr>
            <a:endParaRPr lang="en-US" sz="1300" dirty="0"/>
          </a:p>
          <a:p>
            <a:pPr lvl="1">
              <a:spcBef>
                <a:spcPts val="0"/>
              </a:spcBef>
              <a:spcAft>
                <a:spcPts val="600"/>
              </a:spcAft>
              <a:buClr>
                <a:schemeClr val="accent2">
                  <a:lumMod val="75000"/>
                </a:schemeClr>
              </a:buClr>
              <a:buFont typeface="Arial" panose="020B0604020202020204" pitchFamily="34" charset="0"/>
              <a:buChar char="•"/>
            </a:pPr>
            <a:r>
              <a:rPr lang="en-US" sz="1500" b="1" dirty="0"/>
              <a:t>The request will be routed to the Transportation Office.  </a:t>
            </a:r>
            <a:endParaRPr lang="en-US" sz="1500" dirty="0"/>
          </a:p>
          <a:p>
            <a:pPr lvl="2">
              <a:spcBef>
                <a:spcPts val="0"/>
              </a:spcBef>
              <a:spcAft>
                <a:spcPts val="0"/>
              </a:spcAft>
              <a:buClr>
                <a:schemeClr val="accent2">
                  <a:lumMod val="75000"/>
                </a:schemeClr>
              </a:buClr>
              <a:buFont typeface="Wingdings" panose="05000000000000000000" pitchFamily="2" charset="2"/>
              <a:buChar char="Ø"/>
            </a:pPr>
            <a:r>
              <a:rPr lang="en-US" sz="1500" dirty="0"/>
              <a:t>If the Transportation Office approves the request (within the available free local bus trips for the month), it will be routed electronically to </a:t>
            </a:r>
            <a:r>
              <a:rPr lang="en-US" sz="1500" b="1" dirty="0"/>
              <a:t>WE Transport </a:t>
            </a:r>
            <a:r>
              <a:rPr lang="en-US" sz="1500" dirty="0"/>
              <a:t>for processing.  </a:t>
            </a:r>
          </a:p>
          <a:p>
            <a:pPr lvl="2">
              <a:spcBef>
                <a:spcPts val="0"/>
              </a:spcBef>
              <a:spcAft>
                <a:spcPts val="0"/>
              </a:spcAft>
              <a:buClr>
                <a:schemeClr val="accent2">
                  <a:lumMod val="75000"/>
                </a:schemeClr>
              </a:buClr>
              <a:buFont typeface="Wingdings" panose="05000000000000000000" pitchFamily="2" charset="2"/>
              <a:buChar char="Ø"/>
            </a:pPr>
            <a:r>
              <a:rPr lang="en-US" sz="1500" dirty="0"/>
              <a:t>The principal will receive email notification of the decision (approved or denied) from FormStack.  In the event of a denial, the reason for the denial will be noted in the notification email in the field labeled, “Transportation Office – Comments”. </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54</a:t>
            </a:fld>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830" y="340713"/>
            <a:ext cx="1920240" cy="1280160"/>
          </a:xfrm>
          <a:prstGeom prst="rect">
            <a:avLst/>
          </a:prstGeom>
        </p:spPr>
      </p:pic>
      <p:sp>
        <p:nvSpPr>
          <p:cNvPr id="7" name="TextBox 6"/>
          <p:cNvSpPr txBox="1"/>
          <p:nvPr/>
        </p:nvSpPr>
        <p:spPr>
          <a:xfrm>
            <a:off x="1119674" y="1782146"/>
            <a:ext cx="1005373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b="1" dirty="0"/>
              <a:t>WE Transport provides 100 free field (bus) trips in the Bridgeport locale in the school year, up to ten (10) free busses in each month.  </a:t>
            </a:r>
          </a:p>
        </p:txBody>
      </p:sp>
      <p:sp>
        <p:nvSpPr>
          <p:cNvPr id="9" name="TextBox 8"/>
          <p:cNvSpPr txBox="1"/>
          <p:nvPr/>
        </p:nvSpPr>
        <p:spPr>
          <a:xfrm>
            <a:off x="1526158" y="3658182"/>
            <a:ext cx="5396578" cy="1015663"/>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500" b="1" dirty="0">
                <a:solidFill>
                  <a:schemeClr val="accent2">
                    <a:lumMod val="75000"/>
                  </a:schemeClr>
                </a:solidFill>
              </a:rPr>
              <a:t>BPS web site: </a:t>
            </a:r>
            <a:r>
              <a:rPr lang="en-US" sz="1500" dirty="0"/>
              <a:t>Staff; </a:t>
            </a:r>
            <a:r>
              <a:rPr lang="en-US" sz="1500" dirty="0" err="1"/>
              <a:t>MyBPS</a:t>
            </a:r>
            <a:r>
              <a:rPr lang="en-US" sz="1500" dirty="0"/>
              <a:t> for Admins; Forms/Resources</a:t>
            </a:r>
          </a:p>
          <a:p>
            <a:pPr marL="742950" lvl="1" indent="-285750">
              <a:buClr>
                <a:schemeClr val="accent2">
                  <a:lumMod val="75000"/>
                </a:schemeClr>
              </a:buClr>
              <a:buFont typeface="Wingdings" panose="05000000000000000000" pitchFamily="2" charset="2"/>
              <a:buChar char="§"/>
            </a:pPr>
            <a:r>
              <a:rPr lang="en-US" sz="1500" b="1" dirty="0">
                <a:hlinkClick r:id="rId3"/>
              </a:rPr>
              <a:t>STUDENT SUPPORT FORMS PORTAL</a:t>
            </a:r>
            <a:endParaRPr lang="en-US" sz="1500" b="1" dirty="0"/>
          </a:p>
          <a:p>
            <a:pPr marL="742950" lvl="1" indent="-285750">
              <a:buClr>
                <a:schemeClr val="accent2">
                  <a:lumMod val="75000"/>
                </a:schemeClr>
              </a:buClr>
              <a:buFont typeface="Wingdings" panose="05000000000000000000" pitchFamily="2" charset="2"/>
              <a:buChar char="§"/>
            </a:pPr>
            <a:r>
              <a:rPr lang="en-US" sz="1500" dirty="0"/>
              <a:t>Click: </a:t>
            </a:r>
            <a:r>
              <a:rPr lang="en-US" sz="1500" b="1" dirty="0">
                <a:solidFill>
                  <a:schemeClr val="accent2">
                    <a:lumMod val="75000"/>
                  </a:schemeClr>
                </a:solidFill>
              </a:rPr>
              <a:t>TR-1: Request for Free Field (Bus) Trip</a:t>
            </a:r>
          </a:p>
          <a:p>
            <a:pPr marL="742950" lvl="1" indent="-285750">
              <a:buClr>
                <a:schemeClr val="accent2">
                  <a:lumMod val="75000"/>
                </a:schemeClr>
              </a:buClr>
              <a:buFont typeface="Wingdings" panose="05000000000000000000" pitchFamily="2" charset="2"/>
              <a:buChar char="§"/>
            </a:pPr>
            <a:r>
              <a:rPr lang="en-US" sz="1500" dirty="0"/>
              <a:t>Complete and click SUBMIT.</a:t>
            </a:r>
          </a:p>
        </p:txBody>
      </p:sp>
      <p:sp>
        <p:nvSpPr>
          <p:cNvPr id="8" name="Rectangle 7"/>
          <p:cNvSpPr/>
          <p:nvPr/>
        </p:nvSpPr>
        <p:spPr>
          <a:xfrm>
            <a:off x="1224125" y="1026975"/>
            <a:ext cx="7527411"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a:t>BRIDGEPORT LOCALE:  </a:t>
            </a:r>
          </a:p>
          <a:p>
            <a:r>
              <a:rPr lang="en-US" b="1" dirty="0"/>
              <a:t>Bridgeport and the surrounding communities [Fairfield, Stratford, Trumbull]</a:t>
            </a:r>
            <a:endParaRPr lang="en-US" dirty="0"/>
          </a:p>
        </p:txBody>
      </p:sp>
    </p:spTree>
    <p:extLst>
      <p:ext uri="{BB962C8B-B14F-4D97-AF65-F5344CB8AC3E}">
        <p14:creationId xmlns:p14="http://schemas.microsoft.com/office/powerpoint/2010/main" val="2911967275"/>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1867"/>
            <a:ext cx="10058400" cy="1450757"/>
          </a:xfrm>
          <a:solidFill>
            <a:schemeClr val="accent4">
              <a:lumMod val="20000"/>
              <a:lumOff val="80000"/>
            </a:schemeClr>
          </a:solidFill>
        </p:spPr>
        <p:txBody>
          <a:bodyPr/>
          <a:lstStyle/>
          <a:p>
            <a:r>
              <a:rPr lang="en-US" b="1" dirty="0"/>
              <a:t>All Other Field Trips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55</a:t>
            </a:fld>
            <a:endParaRPr lang="en-US" dirty="0"/>
          </a:p>
        </p:txBody>
      </p:sp>
      <p:sp>
        <p:nvSpPr>
          <p:cNvPr id="9" name="TextBox 8"/>
          <p:cNvSpPr txBox="1"/>
          <p:nvPr/>
        </p:nvSpPr>
        <p:spPr>
          <a:xfrm>
            <a:off x="1152938" y="2176894"/>
            <a:ext cx="10002741" cy="3293209"/>
          </a:xfrm>
          <a:prstGeom prst="rect">
            <a:avLst/>
          </a:prstGeom>
          <a:noFill/>
        </p:spPr>
        <p:txBody>
          <a:bodyPr wrap="square" rtlCol="0">
            <a:spAutoFit/>
          </a:bodyPr>
          <a:lstStyle/>
          <a:p>
            <a:pPr marL="342900" indent="-342900">
              <a:buClr>
                <a:schemeClr val="tx1"/>
              </a:buClr>
              <a:buFont typeface="+mj-lt"/>
              <a:buAutoNum type="arabicPeriod"/>
            </a:pPr>
            <a:r>
              <a:rPr lang="en-US" sz="1600" b="1" dirty="0"/>
              <a:t>WE Transport Quotation</a:t>
            </a:r>
          </a:p>
          <a:p>
            <a:pPr marL="742950" lvl="1" indent="-285750">
              <a:buClr>
                <a:schemeClr val="tx1"/>
              </a:buClr>
              <a:buFont typeface="Wingdings" panose="05000000000000000000" pitchFamily="2" charset="2"/>
              <a:buChar char="q"/>
            </a:pPr>
            <a:r>
              <a:rPr lang="en-US" sz="1600" dirty="0"/>
              <a:t>Complete the WE Transport quotation form; fax or email to the WE Transport Office.</a:t>
            </a:r>
          </a:p>
          <a:p>
            <a:pPr marL="742950" lvl="1" indent="-285750">
              <a:buClr>
                <a:schemeClr val="tx1"/>
              </a:buClr>
              <a:buFont typeface="Wingdings" panose="05000000000000000000" pitchFamily="2" charset="2"/>
              <a:buChar char="q"/>
            </a:pPr>
            <a:r>
              <a:rPr lang="en-US" sz="1600" dirty="0"/>
              <a:t>Email Andrew Ifill: </a:t>
            </a:r>
            <a:r>
              <a:rPr lang="en-US" sz="1600" dirty="0">
                <a:hlinkClick r:id="rId2"/>
              </a:rPr>
              <a:t>andrewi@wetransport.com</a:t>
            </a:r>
            <a:r>
              <a:rPr lang="en-US" sz="1600" dirty="0"/>
              <a:t>  FAX: 203-883-8082  Tel: 203-883-8081</a:t>
            </a:r>
          </a:p>
          <a:p>
            <a:pPr marL="342900" indent="-342900">
              <a:buClr>
                <a:schemeClr val="tx1"/>
              </a:buClr>
              <a:buFont typeface="+mj-lt"/>
              <a:buAutoNum type="arabicPeriod"/>
            </a:pPr>
            <a:r>
              <a:rPr lang="en-US" sz="1600" b="1" dirty="0"/>
              <a:t>Process an order to WE Transport.</a:t>
            </a:r>
          </a:p>
          <a:p>
            <a:pPr marL="800100" lvl="1" indent="-342900">
              <a:buClr>
                <a:schemeClr val="tx1"/>
              </a:buClr>
              <a:buFont typeface="Wingdings" panose="05000000000000000000" pitchFamily="2" charset="2"/>
              <a:buChar char="q"/>
            </a:pPr>
            <a:r>
              <a:rPr lang="en-US" sz="1600" dirty="0"/>
              <a:t>P-8 (operating budget); P-9 (school-specific grant); P-10 (parent engagement)</a:t>
            </a:r>
          </a:p>
          <a:p>
            <a:pPr marL="1257300" lvl="2" indent="-342900">
              <a:buClr>
                <a:schemeClr val="tx1"/>
              </a:buClr>
              <a:buFont typeface="Wingdings" panose="05000000000000000000" pitchFamily="2" charset="2"/>
              <a:buChar char="q"/>
            </a:pPr>
            <a:r>
              <a:rPr lang="en-US" sz="1600" dirty="0"/>
              <a:t>Submit the electronic P-8, P-9 or P-10 form.</a:t>
            </a:r>
          </a:p>
          <a:p>
            <a:pPr marL="1257300" lvl="2" indent="-342900">
              <a:buClr>
                <a:schemeClr val="tx1"/>
              </a:buClr>
              <a:buFont typeface="Wingdings" panose="05000000000000000000" pitchFamily="2" charset="2"/>
              <a:buChar char="q"/>
            </a:pPr>
            <a:r>
              <a:rPr lang="en-US" sz="1600" dirty="0"/>
              <a:t>Upload the quotation into the electronic form.</a:t>
            </a:r>
          </a:p>
          <a:p>
            <a:pPr marL="1257300" lvl="2" indent="-342900">
              <a:buClr>
                <a:schemeClr val="tx1"/>
              </a:buClr>
              <a:buFont typeface="Wingdings" panose="05000000000000000000" pitchFamily="2" charset="2"/>
              <a:buChar char="q"/>
            </a:pPr>
            <a:r>
              <a:rPr lang="en-US" sz="1600" dirty="0"/>
              <a:t>The form will be routed electronically to the principal for approval.</a:t>
            </a:r>
          </a:p>
          <a:p>
            <a:pPr marL="342900" indent="-342900">
              <a:buClr>
                <a:schemeClr val="tx1"/>
              </a:buClr>
              <a:buFont typeface="+mj-lt"/>
              <a:buAutoNum type="arabicPeriod"/>
            </a:pPr>
            <a:r>
              <a:rPr lang="en-US" sz="1600" dirty="0"/>
              <a:t>At the district, the Business Office will review and, if acceptable, enter in MUNIS.</a:t>
            </a:r>
          </a:p>
          <a:p>
            <a:pPr marL="342900" indent="-342900">
              <a:buClr>
                <a:schemeClr val="tx1"/>
              </a:buClr>
              <a:buFont typeface="+mj-lt"/>
              <a:buAutoNum type="arabicPeriod"/>
            </a:pPr>
            <a:r>
              <a:rPr lang="en-US" sz="1600" dirty="0"/>
              <a:t>The City Purchasing Office will generate and send the official Purchase order to the vendor.</a:t>
            </a:r>
          </a:p>
          <a:p>
            <a:pPr marL="342900" indent="-342900">
              <a:buClr>
                <a:schemeClr val="tx1"/>
              </a:buClr>
              <a:buFont typeface="+mj-lt"/>
              <a:buAutoNum type="arabicPeriod"/>
            </a:pPr>
            <a:r>
              <a:rPr lang="en-US" sz="1600" dirty="0"/>
              <a:t>Following the bus trip, WE Transport will transmit an invoice to the Business Office for processing of payment against the encumbered order.</a:t>
            </a:r>
          </a:p>
          <a:p>
            <a:pPr marL="342900" indent="-342900">
              <a:buClr>
                <a:schemeClr val="tx1"/>
              </a:buClr>
              <a:buFont typeface="+mj-lt"/>
              <a:buAutoNum type="arabicPeriod"/>
            </a:pPr>
            <a:r>
              <a:rPr lang="en-US" sz="1600" dirty="0"/>
              <a:t>The Business Office will contact the school to confirm receipt of the service and enter the “Receiver” in MUNIS.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560" y="307165"/>
            <a:ext cx="1637755" cy="1280160"/>
          </a:xfrm>
          <a:prstGeom prst="rect">
            <a:avLst/>
          </a:prstGeom>
        </p:spPr>
      </p:pic>
      <p:sp>
        <p:nvSpPr>
          <p:cNvPr id="3" name="Rectangle 2"/>
          <p:cNvSpPr/>
          <p:nvPr/>
        </p:nvSpPr>
        <p:spPr>
          <a:xfrm>
            <a:off x="1152939" y="1796995"/>
            <a:ext cx="10002741" cy="3798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
                <a:schemeClr val="tx1"/>
              </a:buClr>
            </a:pPr>
            <a:r>
              <a:rPr lang="en-US" b="1" dirty="0">
                <a:solidFill>
                  <a:schemeClr val="bg1"/>
                </a:solidFill>
              </a:rPr>
              <a:t>The school is responsible for funding any field trips, beyond free trips provided by the district.</a:t>
            </a:r>
          </a:p>
        </p:txBody>
      </p:sp>
    </p:spTree>
    <p:extLst>
      <p:ext uri="{BB962C8B-B14F-4D97-AF65-F5344CB8AC3E}">
        <p14:creationId xmlns:p14="http://schemas.microsoft.com/office/powerpoint/2010/main" val="1057908736"/>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1867"/>
            <a:ext cx="10058400" cy="1450757"/>
          </a:xfrm>
          <a:solidFill>
            <a:schemeClr val="accent4">
              <a:lumMod val="20000"/>
              <a:lumOff val="80000"/>
            </a:schemeClr>
          </a:solidFill>
        </p:spPr>
        <p:txBody>
          <a:bodyPr/>
          <a:lstStyle/>
          <a:p>
            <a:r>
              <a:rPr lang="en-US" b="1" dirty="0"/>
              <a:t>TR-2: TRANSPORTATION </a:t>
            </a:r>
            <a:br>
              <a:rPr lang="en-US" b="1" dirty="0"/>
            </a:br>
            <a:r>
              <a:rPr lang="en-US" b="1" dirty="0"/>
              <a:t>REQUEST</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56</a:t>
            </a:fld>
            <a:endParaRPr lang="en-US" dirty="0"/>
          </a:p>
        </p:txBody>
      </p:sp>
      <p:sp>
        <p:nvSpPr>
          <p:cNvPr id="3" name="Rectangle 2"/>
          <p:cNvSpPr/>
          <p:nvPr/>
        </p:nvSpPr>
        <p:spPr>
          <a:xfrm>
            <a:off x="1129324" y="1796995"/>
            <a:ext cx="9960707" cy="3798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
                <a:schemeClr val="tx1"/>
              </a:buClr>
            </a:pPr>
            <a:r>
              <a:rPr lang="en-US" b="1" dirty="0">
                <a:solidFill>
                  <a:schemeClr val="bg1"/>
                </a:solidFill>
              </a:rPr>
              <a:t>AFTER THE SCHOOL YEAR BEGINS:   For students eligible for bus transportation to school…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560" y="307165"/>
            <a:ext cx="1637755" cy="1280160"/>
          </a:xfrm>
          <a:prstGeom prst="rect">
            <a:avLst/>
          </a:prstGeom>
        </p:spPr>
      </p:pic>
      <p:sp>
        <p:nvSpPr>
          <p:cNvPr id="11" name="TextBox 10"/>
          <p:cNvSpPr txBox="1"/>
          <p:nvPr/>
        </p:nvSpPr>
        <p:spPr>
          <a:xfrm>
            <a:off x="1129323" y="2176894"/>
            <a:ext cx="9960708" cy="415498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base"/>
            <a:r>
              <a:rPr lang="en-US" sz="1600" b="1" dirty="0"/>
              <a:t>THE </a:t>
            </a:r>
            <a:r>
              <a:rPr lang="en-US" sz="1600" b="1" dirty="0">
                <a:hlinkClick r:id="rId3"/>
              </a:rPr>
              <a:t>TR-2 FORM </a:t>
            </a:r>
            <a:r>
              <a:rPr lang="en-US" sz="1600" b="1" dirty="0"/>
              <a:t>IS TO BE SUBMITTED BY:</a:t>
            </a:r>
            <a:endParaRPr lang="en-US" sz="1600" dirty="0"/>
          </a:p>
          <a:p>
            <a:pPr marL="285750" indent="-285750">
              <a:buFont typeface="Arial" panose="020B0604020202020204" pitchFamily="34" charset="0"/>
              <a:buChar char="•"/>
            </a:pPr>
            <a:r>
              <a:rPr lang="en-US" sz="1600" b="1" dirty="0">
                <a:solidFill>
                  <a:srgbClr val="0070C0"/>
                </a:solidFill>
              </a:rPr>
              <a:t>SCHOOLS - FOR REGULAR EDUCATION</a:t>
            </a:r>
            <a:endParaRPr lang="en-US" sz="1600" dirty="0">
              <a:solidFill>
                <a:srgbClr val="0070C0"/>
              </a:solidFill>
            </a:endParaRPr>
          </a:p>
          <a:p>
            <a:pPr marL="742950" lvl="1" indent="-285750">
              <a:buFont typeface="Arial" panose="020B0604020202020204" pitchFamily="34" charset="0"/>
              <a:buChar char="•"/>
            </a:pPr>
            <a:r>
              <a:rPr lang="en-US" sz="1600" b="1" dirty="0">
                <a:solidFill>
                  <a:srgbClr val="0070C0"/>
                </a:solidFill>
              </a:rPr>
              <a:t>Schools: Bridgeport public schools, charter, private, parochial, State technical, Trumbull Agriscience.</a:t>
            </a:r>
            <a:endParaRPr lang="en-US" sz="1600" dirty="0">
              <a:solidFill>
                <a:srgbClr val="0070C0"/>
              </a:solidFill>
            </a:endParaRPr>
          </a:p>
          <a:p>
            <a:pPr marL="285750" indent="-285750">
              <a:buFont typeface="Arial" panose="020B0604020202020204" pitchFamily="34" charset="0"/>
              <a:buChar char="•"/>
            </a:pPr>
            <a:r>
              <a:rPr lang="en-US" sz="1600" b="1" dirty="0"/>
              <a:t>OFFICE OF BILINGUAL EDUCATION - FOR BILINGUAL EDUCATION Students</a:t>
            </a:r>
            <a:endParaRPr lang="en-US" sz="1600" dirty="0"/>
          </a:p>
          <a:p>
            <a:pPr marL="285750" indent="-285750">
              <a:buFont typeface="Arial" panose="020B0604020202020204" pitchFamily="34" charset="0"/>
              <a:buChar char="•"/>
            </a:pPr>
            <a:r>
              <a:rPr lang="en-US" sz="1600" b="1" dirty="0"/>
              <a:t>OFFICE OF SPECIALIZED INSTRUCTION - FOR SPECIAL EDUCATION Students</a:t>
            </a:r>
            <a:endParaRPr lang="en-US" sz="1600" dirty="0"/>
          </a:p>
          <a:p>
            <a:pPr marL="285750" indent="-285750">
              <a:buFont typeface="Arial" panose="020B0604020202020204" pitchFamily="34" charset="0"/>
              <a:buChar char="•"/>
            </a:pPr>
            <a:r>
              <a:rPr lang="en-US" sz="1600" b="1" dirty="0"/>
              <a:t>SCIENCE OFFICE - For TALENTED AND GIFTED (TAG) Students [</a:t>
            </a:r>
            <a:r>
              <a:rPr lang="en-US" sz="1600" b="1" dirty="0" err="1"/>
              <a:t>Batalla</a:t>
            </a:r>
            <a:r>
              <a:rPr lang="en-US" sz="1600" b="1" dirty="0"/>
              <a:t>, Winthrop]</a:t>
            </a:r>
            <a:endParaRPr lang="en-US" sz="1600" dirty="0"/>
          </a:p>
          <a:p>
            <a:pPr marL="285750" indent="-285750">
              <a:buFont typeface="Arial" panose="020B0604020202020204" pitchFamily="34" charset="0"/>
              <a:buChar char="•"/>
            </a:pPr>
            <a:r>
              <a:rPr lang="en-US" sz="1600" b="1" dirty="0"/>
              <a:t>STUDENT SUPPORT SERVICES - For Overcrowded Transfers</a:t>
            </a:r>
          </a:p>
          <a:p>
            <a:endParaRPr lang="en-US" sz="1400" b="1" dirty="0"/>
          </a:p>
          <a:p>
            <a:pPr fontAlgn="base"/>
            <a:r>
              <a:rPr lang="en-US" b="1" dirty="0">
                <a:solidFill>
                  <a:srgbClr val="0070C0"/>
                </a:solidFill>
              </a:rPr>
              <a:t>Submit this form to either:</a:t>
            </a:r>
            <a:endParaRPr lang="en-US" dirty="0">
              <a:solidFill>
                <a:srgbClr val="0070C0"/>
              </a:solidFill>
            </a:endParaRPr>
          </a:p>
          <a:p>
            <a:pPr fontAlgn="base"/>
            <a:r>
              <a:rPr lang="en-US" sz="1400" b="1" dirty="0"/>
              <a:t>(a) Confirm a bus stop for a student ASSIGNED to an existing bus route at the school or district level.</a:t>
            </a:r>
            <a:endParaRPr lang="en-US" sz="1400" dirty="0"/>
          </a:p>
          <a:p>
            <a:pPr fontAlgn="base"/>
            <a:r>
              <a:rPr lang="en-US" sz="1400" b="1" dirty="0"/>
              <a:t>OR</a:t>
            </a:r>
            <a:endParaRPr lang="en-US" sz="1400" dirty="0"/>
          </a:p>
          <a:p>
            <a:pPr fontAlgn="base"/>
            <a:r>
              <a:rPr lang="en-US" sz="1400" b="1" dirty="0"/>
              <a:t>(b) Request a BUS route and stop when an existing route is not available for the student's address.</a:t>
            </a:r>
            <a:endParaRPr lang="en-US" sz="1400" dirty="0"/>
          </a:p>
          <a:p>
            <a:pPr fontAlgn="base"/>
            <a:r>
              <a:rPr lang="en-US" sz="1400" b="1" dirty="0"/>
              <a:t>OR</a:t>
            </a:r>
            <a:endParaRPr lang="en-US" sz="1400" dirty="0"/>
          </a:p>
          <a:p>
            <a:pPr fontAlgn="base"/>
            <a:r>
              <a:rPr lang="en-US" sz="1400" b="1" dirty="0"/>
              <a:t>(c) Request a CHANGE in bus stop for a child currently assigned to a bus route.</a:t>
            </a:r>
          </a:p>
          <a:p>
            <a:pPr fontAlgn="base"/>
            <a:endParaRPr lang="en-US" sz="1400" dirty="0"/>
          </a:p>
          <a:p>
            <a:pPr fontAlgn="base"/>
            <a:r>
              <a:rPr lang="en-US" sz="1600" b="1" dirty="0"/>
              <a:t>Bus Stop CHANGE Requests for REGULAR EDUCATION will be reviewed, starting in the second week of October.</a:t>
            </a:r>
            <a:endParaRPr lang="en-US" sz="1600" dirty="0"/>
          </a:p>
          <a:p>
            <a:pPr fontAlgn="base"/>
            <a:r>
              <a:rPr lang="en-US" sz="1600" b="1" dirty="0"/>
              <a:t>All other requests will be reviewed as received.</a:t>
            </a:r>
            <a:endParaRPr lang="en-US" sz="1600" dirty="0"/>
          </a:p>
        </p:txBody>
      </p:sp>
    </p:spTree>
    <p:extLst>
      <p:ext uri="{BB962C8B-B14F-4D97-AF65-F5344CB8AC3E}">
        <p14:creationId xmlns:p14="http://schemas.microsoft.com/office/powerpoint/2010/main" val="1286426351"/>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6659"/>
            <a:ext cx="10058400" cy="1450757"/>
          </a:xfrm>
          <a:solidFill>
            <a:schemeClr val="accent4">
              <a:lumMod val="20000"/>
              <a:lumOff val="80000"/>
            </a:schemeClr>
          </a:solidFill>
        </p:spPr>
        <p:txBody>
          <a:bodyPr/>
          <a:lstStyle/>
          <a:p>
            <a:r>
              <a:rPr lang="en-US" b="1" dirty="0"/>
              <a:t>Postage Services</a:t>
            </a:r>
          </a:p>
        </p:txBody>
      </p:sp>
      <p:sp>
        <p:nvSpPr>
          <p:cNvPr id="3" name="Content Placeholder 2"/>
          <p:cNvSpPr>
            <a:spLocks noGrp="1"/>
          </p:cNvSpPr>
          <p:nvPr>
            <p:ph idx="1"/>
          </p:nvPr>
        </p:nvSpPr>
        <p:spPr>
          <a:xfrm>
            <a:off x="1234831" y="2413187"/>
            <a:ext cx="9773138" cy="1979075"/>
          </a:xfrm>
        </p:spPr>
        <p:style>
          <a:lnRef idx="2">
            <a:schemeClr val="accent4"/>
          </a:lnRef>
          <a:fillRef idx="1">
            <a:schemeClr val="lt1"/>
          </a:fillRef>
          <a:effectRef idx="0">
            <a:schemeClr val="accent4"/>
          </a:effectRef>
          <a:fontRef idx="minor">
            <a:schemeClr val="dk1"/>
          </a:fontRef>
        </p:style>
        <p:txBody>
          <a:bodyPr>
            <a:noAutofit/>
          </a:bodyPr>
          <a:lstStyle/>
          <a:p>
            <a:pPr marL="344488" indent="-231775">
              <a:spcBef>
                <a:spcPts val="0"/>
              </a:spcBef>
              <a:spcAft>
                <a:spcPts val="0"/>
              </a:spcAft>
              <a:buClr>
                <a:schemeClr val="accent2">
                  <a:lumMod val="75000"/>
                </a:schemeClr>
              </a:buClr>
              <a:buFont typeface="Arial" panose="020B0604020202020204" pitchFamily="34" charset="0"/>
              <a:buChar char="•"/>
            </a:pPr>
            <a:r>
              <a:rPr lang="en-US" sz="1250" b="1" dirty="0"/>
              <a:t>The District Office has set up a General Postage Fund.  </a:t>
            </a:r>
          </a:p>
          <a:p>
            <a:pPr marL="344488" indent="-231775">
              <a:spcBef>
                <a:spcPts val="0"/>
              </a:spcBef>
              <a:spcAft>
                <a:spcPts val="0"/>
              </a:spcAft>
              <a:buClr>
                <a:schemeClr val="accent2">
                  <a:lumMod val="75000"/>
                </a:schemeClr>
              </a:buClr>
              <a:buFont typeface="Arial" panose="020B0604020202020204" pitchFamily="34" charset="0"/>
              <a:buChar char="•"/>
            </a:pPr>
            <a:r>
              <a:rPr lang="en-US" sz="1250" b="1" dirty="0"/>
              <a:t>Each school remains fiscally empowered and accountable for the cost of postage used at the school level.</a:t>
            </a:r>
          </a:p>
          <a:p>
            <a:pPr marL="691071" lvl="1" indent="-285750">
              <a:spcBef>
                <a:spcPts val="0"/>
              </a:spcBef>
              <a:spcAft>
                <a:spcPts val="0"/>
              </a:spcAft>
              <a:buClr>
                <a:schemeClr val="accent2">
                  <a:lumMod val="75000"/>
                </a:schemeClr>
              </a:buClr>
              <a:buFont typeface="Wingdings" panose="05000000000000000000" pitchFamily="2" charset="2"/>
              <a:buChar char="Ø"/>
            </a:pPr>
            <a:r>
              <a:rPr lang="en-US" sz="1250" dirty="0"/>
              <a:t>The school will set up funds in the </a:t>
            </a:r>
            <a:r>
              <a:rPr lang="en-US" sz="1250" b="1" dirty="0"/>
              <a:t>Postage object code #54725 of the operating budget.</a:t>
            </a:r>
            <a:r>
              <a:rPr lang="en-US" sz="1250" dirty="0"/>
              <a:t> </a:t>
            </a:r>
          </a:p>
          <a:p>
            <a:pPr marL="691071" lvl="1" indent="-285750">
              <a:spcBef>
                <a:spcPts val="0"/>
              </a:spcBef>
              <a:spcAft>
                <a:spcPts val="0"/>
              </a:spcAft>
              <a:buClr>
                <a:schemeClr val="accent2">
                  <a:lumMod val="75000"/>
                </a:schemeClr>
              </a:buClr>
              <a:buFont typeface="Wingdings" panose="05000000000000000000" pitchFamily="2" charset="2"/>
              <a:buChar char="Ø"/>
            </a:pPr>
            <a:r>
              <a:rPr lang="en-US" sz="1250" dirty="0"/>
              <a:t>The meter will reflect the balance as of June 30th, when the new fiscal year begins.  </a:t>
            </a:r>
          </a:p>
          <a:p>
            <a:pPr marL="876300" lvl="5" indent="-188913">
              <a:spcBef>
                <a:spcPts val="0"/>
              </a:spcBef>
              <a:spcAft>
                <a:spcPts val="0"/>
              </a:spcAft>
              <a:buClr>
                <a:schemeClr val="accent2">
                  <a:lumMod val="75000"/>
                </a:schemeClr>
              </a:buClr>
              <a:buFont typeface="Wingdings" panose="05000000000000000000" pitchFamily="2" charset="2"/>
              <a:buChar char="§"/>
            </a:pPr>
            <a:r>
              <a:rPr lang="en-US" sz="1250" b="1" dirty="0"/>
              <a:t>TO ADD POSTAGE: </a:t>
            </a:r>
            <a:r>
              <a:rPr lang="en-US" sz="1250" dirty="0"/>
              <a:t>As directed by the Principal, the School User should click on "Buy Postage" in the Postage Balance box on the screen, select the postage amount within the meter’s limit and school budget, and click “OK”. This action will draw upon the district’s General Postage Fund.</a:t>
            </a:r>
          </a:p>
          <a:p>
            <a:pPr marL="876300" lvl="5" indent="-188913">
              <a:spcBef>
                <a:spcPts val="0"/>
              </a:spcBef>
              <a:spcAft>
                <a:spcPts val="0"/>
              </a:spcAft>
              <a:buClr>
                <a:schemeClr val="accent2">
                  <a:lumMod val="75000"/>
                </a:schemeClr>
              </a:buClr>
              <a:buFont typeface="Wingdings" panose="05000000000000000000" pitchFamily="2" charset="2"/>
              <a:buChar char="§"/>
            </a:pPr>
            <a:r>
              <a:rPr lang="en-US" sz="1250" dirty="0"/>
              <a:t>Prior to loading the meter, be sure that the operating budget has sufficient funds on the postage line.  </a:t>
            </a:r>
          </a:p>
          <a:p>
            <a:pPr marL="344488" lvl="1" indent="-231775">
              <a:spcBef>
                <a:spcPts val="0"/>
              </a:spcBef>
              <a:spcAft>
                <a:spcPts val="0"/>
              </a:spcAft>
              <a:buClr>
                <a:schemeClr val="accent2">
                  <a:lumMod val="75000"/>
                </a:schemeClr>
              </a:buClr>
              <a:buFont typeface="Wingdings" panose="05000000000000000000" pitchFamily="2" charset="2"/>
              <a:buChar char="Ø"/>
            </a:pPr>
            <a:r>
              <a:rPr lang="en-US" sz="1250" dirty="0"/>
              <a:t>The Business Office will charge the monthly postage deducted from the General Fund to the school's operating budget (postage line) or, if requested by the school, a school-specific grant account (postage line).</a:t>
            </a:r>
          </a:p>
          <a:p>
            <a:pPr marL="344488" lvl="1" indent="-231775">
              <a:spcBef>
                <a:spcPts val="0"/>
              </a:spcBef>
              <a:spcAft>
                <a:spcPts val="0"/>
              </a:spcAft>
              <a:buClr>
                <a:schemeClr val="accent2">
                  <a:lumMod val="75000"/>
                </a:schemeClr>
              </a:buClr>
              <a:buFont typeface="Wingdings" panose="05000000000000000000" pitchFamily="2" charset="2"/>
              <a:buChar char="Ø"/>
            </a:pPr>
            <a:r>
              <a:rPr lang="en-US" sz="1250" dirty="0"/>
              <a:t>Based on monthly usage reports, the Business Office will process journal entries to charge the school accounts for the postage used.</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57</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535" y="303435"/>
            <a:ext cx="1005840" cy="10058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3763" y="539590"/>
            <a:ext cx="1188720" cy="1188720"/>
          </a:xfrm>
          <a:prstGeom prst="rect">
            <a:avLst/>
          </a:prstGeom>
        </p:spPr>
      </p:pic>
      <p:sp>
        <p:nvSpPr>
          <p:cNvPr id="13" name="TextBox 12"/>
          <p:cNvSpPr txBox="1"/>
          <p:nvPr/>
        </p:nvSpPr>
        <p:spPr>
          <a:xfrm>
            <a:off x="1399237" y="5437935"/>
            <a:ext cx="9396699" cy="85408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solidFill>
                  <a:schemeClr val="bg1"/>
                </a:solidFill>
              </a:rPr>
              <a:t>PERMIT MAILINGS </a:t>
            </a:r>
            <a:r>
              <a:rPr lang="en-US" sz="1400" b="1" dirty="0">
                <a:solidFill>
                  <a:schemeClr val="bg1"/>
                </a:solidFill>
              </a:rPr>
              <a:t>[at least 200 envelopes, identical letter]:  </a:t>
            </a:r>
            <a:endParaRPr lang="en-US" b="1" dirty="0">
              <a:solidFill>
                <a:schemeClr val="bg1"/>
              </a:solidFill>
            </a:endParaRPr>
          </a:p>
          <a:p>
            <a:pPr marL="171450" indent="-171450">
              <a:buFont typeface="Arial" panose="020B0604020202020204" pitchFamily="34" charset="0"/>
              <a:buChar char="•"/>
            </a:pPr>
            <a:r>
              <a:rPr lang="en-US" sz="1050" b="1" dirty="0"/>
              <a:t>Request and pick up the “permit” envelopes from the Business Office.  Load and label the envelopes at the school.  Sort by zip code, in bundles of 50.</a:t>
            </a:r>
          </a:p>
          <a:p>
            <a:pPr marL="171450" indent="-171450">
              <a:buFont typeface="Arial" panose="020B0604020202020204" pitchFamily="34" charset="0"/>
              <a:buChar char="•"/>
            </a:pPr>
            <a:r>
              <a:rPr lang="en-US" sz="1050" b="1" dirty="0"/>
              <a:t>Tabulate the number by zip code and total count.  Bring the envelopes to the Business office, with the counts by zip and total count specified.</a:t>
            </a:r>
          </a:p>
          <a:p>
            <a:pPr marL="171450" indent="-171450">
              <a:buFont typeface="Arial" panose="020B0604020202020204" pitchFamily="34" charset="0"/>
              <a:buChar char="•"/>
            </a:pPr>
            <a:r>
              <a:rPr lang="en-US" sz="1050" b="1" dirty="0"/>
              <a:t>The mailing will be processed by the district at the pre-sort rate authorized by USPS, as a district expense.  </a:t>
            </a:r>
            <a:endParaRPr lang="en-US" b="1" dirty="0"/>
          </a:p>
        </p:txBody>
      </p:sp>
      <p:sp>
        <p:nvSpPr>
          <p:cNvPr id="10" name="Rectangle 9"/>
          <p:cNvSpPr/>
          <p:nvPr/>
        </p:nvSpPr>
        <p:spPr>
          <a:xfrm>
            <a:off x="1120029" y="1794423"/>
            <a:ext cx="10002741" cy="5317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
                <a:schemeClr val="tx1"/>
              </a:buClr>
            </a:pPr>
            <a:r>
              <a:rPr lang="en-US" sz="1400" b="1" dirty="0" err="1"/>
              <a:t>SendPro</a:t>
            </a:r>
            <a:r>
              <a:rPr lang="en-US" sz="1400" b="1" dirty="0"/>
              <a:t> Enterprise Postage Services:  Each school has access to an on-line "electronic postage meter", with a simple method for adding funds to the meter and the convenience of on-line printing of postage. </a:t>
            </a:r>
            <a:endParaRPr lang="en-US" sz="1400" b="1" dirty="0">
              <a:solidFill>
                <a:schemeClr val="bg1"/>
              </a:solidFill>
            </a:endParaRPr>
          </a:p>
        </p:txBody>
      </p:sp>
      <p:sp>
        <p:nvSpPr>
          <p:cNvPr id="9" name="Rectangle 8"/>
          <p:cNvSpPr/>
          <p:nvPr/>
        </p:nvSpPr>
        <p:spPr>
          <a:xfrm>
            <a:off x="1234831" y="4437865"/>
            <a:ext cx="9773138" cy="8925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buClr>
                <a:schemeClr val="accent2">
                  <a:lumMod val="75000"/>
                </a:schemeClr>
              </a:buClr>
              <a:buFont typeface="Arial" panose="020B0604020202020204" pitchFamily="34" charset="0"/>
              <a:buChar char="•"/>
            </a:pPr>
            <a:r>
              <a:rPr lang="en-US" sz="1300" b="1" dirty="0"/>
              <a:t>Continuing principals have access to the Pitney Bowes Enterprise site via existing passwords.  For newly assigned principals, the District Office will reset the school password and the principal may then change the password for internal school use.</a:t>
            </a:r>
          </a:p>
          <a:p>
            <a:pPr marL="285750" indent="-285750">
              <a:buClr>
                <a:schemeClr val="accent2">
                  <a:lumMod val="75000"/>
                </a:schemeClr>
              </a:buClr>
              <a:buFont typeface="Arial" panose="020B0604020202020204" pitchFamily="34" charset="0"/>
              <a:buChar char="•"/>
            </a:pPr>
            <a:r>
              <a:rPr lang="en-US" sz="1300" dirty="0"/>
              <a:t>The principal should give the school password to the clerical responsible for managing posting of mail.</a:t>
            </a:r>
          </a:p>
          <a:p>
            <a:pPr marL="285750" indent="-285750">
              <a:buClr>
                <a:schemeClr val="accent2">
                  <a:lumMod val="75000"/>
                </a:schemeClr>
              </a:buClr>
              <a:buFont typeface="Arial" panose="020B0604020202020204" pitchFamily="34" charset="0"/>
              <a:buChar char="•"/>
            </a:pPr>
            <a:r>
              <a:rPr lang="en-US" sz="1300" dirty="0"/>
              <a:t>On-line training and teaching tools are embedded in the software.</a:t>
            </a:r>
          </a:p>
        </p:txBody>
      </p:sp>
    </p:spTree>
    <p:extLst>
      <p:ext uri="{BB962C8B-B14F-4D97-AF65-F5344CB8AC3E}">
        <p14:creationId xmlns:p14="http://schemas.microsoft.com/office/powerpoint/2010/main" val="859204747"/>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AD7DD-0E2C-463A-B549-8C5DC1C4CE8F}"/>
              </a:ext>
            </a:extLst>
          </p:cNvPr>
          <p:cNvSpPr>
            <a:spLocks noGrp="1"/>
          </p:cNvSpPr>
          <p:nvPr>
            <p:ph type="dt" sz="half" idx="10"/>
          </p:nvPr>
        </p:nvSpPr>
        <p:spPr/>
        <p:txBody>
          <a:bodyPr/>
          <a:lstStyle/>
          <a:p>
            <a:r>
              <a:rPr lang="en-US"/>
              <a:t>December 2023</a:t>
            </a:r>
            <a:endParaRPr lang="en-US" dirty="0"/>
          </a:p>
        </p:txBody>
      </p:sp>
      <p:sp>
        <p:nvSpPr>
          <p:cNvPr id="3" name="Footer Placeholder 2">
            <a:extLst>
              <a:ext uri="{FF2B5EF4-FFF2-40B4-BE49-F238E27FC236}">
                <a16:creationId xmlns:a16="http://schemas.microsoft.com/office/drawing/2014/main" id="{BB54E52E-6C89-4099-9160-97E6C42A9DB2}"/>
              </a:ext>
            </a:extLst>
          </p:cNvPr>
          <p:cNvSpPr>
            <a:spLocks noGrp="1"/>
          </p:cNvSpPr>
          <p:nvPr>
            <p:ph type="ftr" sz="quarter" idx="11"/>
          </p:nvPr>
        </p:nvSpPr>
        <p:spPr/>
        <p:txBody>
          <a:bodyPr/>
          <a:lstStyle/>
          <a:p>
            <a:r>
              <a:rPr lang="en-US"/>
              <a:t>Fiscal Management for School Administrators</a:t>
            </a:r>
            <a:endParaRPr lang="en-US" dirty="0"/>
          </a:p>
        </p:txBody>
      </p:sp>
      <p:sp>
        <p:nvSpPr>
          <p:cNvPr id="4" name="Slide Number Placeholder 3">
            <a:extLst>
              <a:ext uri="{FF2B5EF4-FFF2-40B4-BE49-F238E27FC236}">
                <a16:creationId xmlns:a16="http://schemas.microsoft.com/office/drawing/2014/main" id="{72139653-F195-445B-A34F-F931118219FA}"/>
              </a:ext>
            </a:extLst>
          </p:cNvPr>
          <p:cNvSpPr>
            <a:spLocks noGrp="1"/>
          </p:cNvSpPr>
          <p:nvPr>
            <p:ph type="sldNum" sz="quarter" idx="12"/>
          </p:nvPr>
        </p:nvSpPr>
        <p:spPr/>
        <p:txBody>
          <a:bodyPr/>
          <a:lstStyle/>
          <a:p>
            <a:fld id="{4FAB73BC-B049-4115-A692-8D63A059BFB8}" type="slidenum">
              <a:rPr lang="en-US" smtClean="0"/>
              <a:pPr/>
              <a:t>58</a:t>
            </a:fld>
            <a:endParaRPr lang="en-US" dirty="0"/>
          </a:p>
        </p:txBody>
      </p:sp>
      <p:sp>
        <p:nvSpPr>
          <p:cNvPr id="5" name="Title 1">
            <a:extLst>
              <a:ext uri="{FF2B5EF4-FFF2-40B4-BE49-F238E27FC236}">
                <a16:creationId xmlns:a16="http://schemas.microsoft.com/office/drawing/2014/main" id="{F653800A-9744-45E9-8505-F92BE7262251}"/>
              </a:ext>
            </a:extLst>
          </p:cNvPr>
          <p:cNvSpPr txBox="1">
            <a:spLocks/>
          </p:cNvSpPr>
          <p:nvPr/>
        </p:nvSpPr>
        <p:spPr>
          <a:xfrm>
            <a:off x="1097280" y="221867"/>
            <a:ext cx="10058400" cy="1450757"/>
          </a:xfrm>
          <a:prstGeom prst="rect">
            <a:avLst/>
          </a:prstGeom>
          <a:solidFill>
            <a:schemeClr val="accent4">
              <a:lumMod val="20000"/>
              <a:lumOff val="80000"/>
            </a:schemeClr>
          </a:solidFill>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t>FREE FIELD TRIP MEAL </a:t>
            </a:r>
            <a:br>
              <a:rPr lang="en-US" b="1"/>
            </a:br>
            <a:r>
              <a:rPr lang="en-US" b="1"/>
              <a:t>REQUEST FORM</a:t>
            </a:r>
            <a:endParaRPr lang="en-US" b="1" dirty="0"/>
          </a:p>
        </p:txBody>
      </p:sp>
      <p:sp>
        <p:nvSpPr>
          <p:cNvPr id="7" name="Footer Placeholder 4">
            <a:extLst>
              <a:ext uri="{FF2B5EF4-FFF2-40B4-BE49-F238E27FC236}">
                <a16:creationId xmlns:a16="http://schemas.microsoft.com/office/drawing/2014/main" id="{3685603E-F787-4039-8B59-534F0B22C778}"/>
              </a:ext>
            </a:extLst>
          </p:cNvPr>
          <p:cNvSpPr txBox="1">
            <a:spLocks/>
          </p:cNvSpPr>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Fiscal Management for School Administrators</a:t>
            </a:r>
            <a:endParaRPr lang="en-US" dirty="0"/>
          </a:p>
        </p:txBody>
      </p:sp>
      <p:sp>
        <p:nvSpPr>
          <p:cNvPr id="8" name="Slide Number Placeholder 5">
            <a:extLst>
              <a:ext uri="{FF2B5EF4-FFF2-40B4-BE49-F238E27FC236}">
                <a16:creationId xmlns:a16="http://schemas.microsoft.com/office/drawing/2014/main" id="{4A72D6E4-503B-41F9-B89B-72D5EC392FD9}"/>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E482DC-2269-4F26-9D2A-7E44B1A4CD85}" type="slidenum">
              <a:rPr lang="en-US" smtClean="0"/>
              <a:pPr/>
              <a:t>58</a:t>
            </a:fld>
            <a:endParaRPr lang="en-US" dirty="0"/>
          </a:p>
        </p:txBody>
      </p:sp>
      <p:sp>
        <p:nvSpPr>
          <p:cNvPr id="9" name="Rectangle 8">
            <a:extLst>
              <a:ext uri="{FF2B5EF4-FFF2-40B4-BE49-F238E27FC236}">
                <a16:creationId xmlns:a16="http://schemas.microsoft.com/office/drawing/2014/main" id="{98D18E58-E9DF-400E-A8DD-714FB4DE6B60}"/>
              </a:ext>
            </a:extLst>
          </p:cNvPr>
          <p:cNvSpPr/>
          <p:nvPr/>
        </p:nvSpPr>
        <p:spPr>
          <a:xfrm>
            <a:off x="1129324" y="1796995"/>
            <a:ext cx="9960707" cy="3798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
                <a:schemeClr val="tx1"/>
              </a:buClr>
            </a:pPr>
            <a:r>
              <a:rPr lang="en-US" b="1" dirty="0">
                <a:solidFill>
                  <a:schemeClr val="bg1"/>
                </a:solidFill>
              </a:rPr>
              <a:t>AT LEAST TWO WEEKS IN ADVANCE:</a:t>
            </a:r>
          </a:p>
        </p:txBody>
      </p:sp>
      <p:sp>
        <p:nvSpPr>
          <p:cNvPr id="10" name="TextBox 9">
            <a:extLst>
              <a:ext uri="{FF2B5EF4-FFF2-40B4-BE49-F238E27FC236}">
                <a16:creationId xmlns:a16="http://schemas.microsoft.com/office/drawing/2014/main" id="{502ACEB8-DA16-461F-99F5-0A3EA9BE9223}"/>
              </a:ext>
            </a:extLst>
          </p:cNvPr>
          <p:cNvSpPr txBox="1"/>
          <p:nvPr/>
        </p:nvSpPr>
        <p:spPr>
          <a:xfrm>
            <a:off x="1129323" y="2176894"/>
            <a:ext cx="9960708" cy="29238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base"/>
            <a:r>
              <a:rPr lang="en-US" sz="1600" b="1" dirty="0"/>
              <a:t>THE FIELD TRIP MEAL REQUEST FORM IS TO BE SUBMITTED BY:</a:t>
            </a:r>
            <a:endParaRPr lang="en-US" sz="1600" dirty="0"/>
          </a:p>
          <a:p>
            <a:pPr marL="285750" indent="-285750">
              <a:buFont typeface="Arial" panose="020B0604020202020204" pitchFamily="34" charset="0"/>
              <a:buChar char="•"/>
            </a:pPr>
            <a:r>
              <a:rPr lang="en-US" sz="1600" b="1" dirty="0">
                <a:solidFill>
                  <a:srgbClr val="0070C0"/>
                </a:solidFill>
              </a:rPr>
              <a:t>SCHOOLS CURRENTLY PARTICIPATING IN THE SCHOOL BREAKFAST, NATIONAL SCHOOL LUNCH AND SUPPER PROGRAM </a:t>
            </a:r>
            <a:endParaRPr lang="en-US" sz="1600" dirty="0">
              <a:solidFill>
                <a:srgbClr val="0070C0"/>
              </a:solidFill>
            </a:endParaRPr>
          </a:p>
          <a:p>
            <a:pPr marL="742950" lvl="1" indent="-285750">
              <a:buFont typeface="Arial" panose="020B0604020202020204" pitchFamily="34" charset="0"/>
              <a:buChar char="•"/>
            </a:pPr>
            <a:r>
              <a:rPr lang="en-US" sz="1600" dirty="0">
                <a:solidFill>
                  <a:srgbClr val="0070C0"/>
                </a:solidFill>
              </a:rPr>
              <a:t>This form can be found on the Nutrition Center’s Website: bridgeportedu.net/nutrition</a:t>
            </a:r>
          </a:p>
          <a:p>
            <a:pPr marL="742950" lvl="1" indent="-285750">
              <a:buFont typeface="Arial" panose="020B0604020202020204" pitchFamily="34" charset="0"/>
              <a:buChar char="•"/>
            </a:pPr>
            <a:r>
              <a:rPr lang="en-US" sz="1600" dirty="0">
                <a:solidFill>
                  <a:srgbClr val="0070C0"/>
                </a:solidFill>
              </a:rPr>
              <a:t>Form must be submitted to the Nutrition Center two weeks prior to the planned field trip</a:t>
            </a:r>
          </a:p>
          <a:p>
            <a:endParaRPr lang="en-US" sz="1400" b="1" dirty="0"/>
          </a:p>
          <a:p>
            <a:pPr fontAlgn="base"/>
            <a:r>
              <a:rPr lang="en-US" b="1" dirty="0">
                <a:solidFill>
                  <a:srgbClr val="0070C0"/>
                </a:solidFill>
              </a:rPr>
              <a:t>Submit this form to either:</a:t>
            </a:r>
            <a:endParaRPr lang="en-US" dirty="0">
              <a:solidFill>
                <a:srgbClr val="0070C0"/>
              </a:solidFill>
            </a:endParaRPr>
          </a:p>
          <a:p>
            <a:pPr fontAlgn="base"/>
            <a:r>
              <a:rPr lang="en-US" sz="1400" b="1" dirty="0"/>
              <a:t>(a) Fax: (203) 337-0147</a:t>
            </a:r>
            <a:endParaRPr lang="en-US" sz="1400" dirty="0"/>
          </a:p>
          <a:p>
            <a:pPr fontAlgn="base"/>
            <a:r>
              <a:rPr lang="en-US" sz="1400" b="1" dirty="0"/>
              <a:t>(b) Email: production.kitchen@bridgeportedu.net</a:t>
            </a:r>
          </a:p>
          <a:p>
            <a:pPr fontAlgn="base"/>
            <a:r>
              <a:rPr lang="en-US" sz="1400" b="1" dirty="0"/>
              <a:t>OR</a:t>
            </a:r>
          </a:p>
          <a:p>
            <a:pPr fontAlgn="base"/>
            <a:r>
              <a:rPr lang="en-US" sz="1400" b="1" dirty="0"/>
              <a:t>(c) Return to the kitchen staff at your school for delivery to the Nutrition Center.</a:t>
            </a:r>
            <a:endParaRPr lang="en-US" sz="1400" dirty="0"/>
          </a:p>
          <a:p>
            <a:pPr fontAlgn="base"/>
            <a:endParaRPr lang="en-US" sz="1600" b="1" dirty="0"/>
          </a:p>
        </p:txBody>
      </p:sp>
      <p:pic>
        <p:nvPicPr>
          <p:cNvPr id="11" name="Picture 2" descr="Lunch break clipart free images 2 – Gclipart.com">
            <a:extLst>
              <a:ext uri="{FF2B5EF4-FFF2-40B4-BE49-F238E27FC236}">
                <a16:creationId xmlns:a16="http://schemas.microsoft.com/office/drawing/2014/main" id="{9D8A20B7-B23C-4D99-A9E7-477573FF1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275" y="398958"/>
            <a:ext cx="1598393" cy="120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363335"/>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66520-D487-4C81-B469-E6B28EC92449}"/>
              </a:ext>
            </a:extLst>
          </p:cNvPr>
          <p:cNvSpPr>
            <a:spLocks noGrp="1"/>
          </p:cNvSpPr>
          <p:nvPr>
            <p:ph type="dt" sz="half" idx="10"/>
          </p:nvPr>
        </p:nvSpPr>
        <p:spPr/>
        <p:txBody>
          <a:bodyPr/>
          <a:lstStyle/>
          <a:p>
            <a:r>
              <a:rPr lang="en-US"/>
              <a:t>December 2023</a:t>
            </a:r>
            <a:endParaRPr lang="en-US" dirty="0"/>
          </a:p>
        </p:txBody>
      </p:sp>
      <p:sp>
        <p:nvSpPr>
          <p:cNvPr id="3" name="Footer Placeholder 2">
            <a:extLst>
              <a:ext uri="{FF2B5EF4-FFF2-40B4-BE49-F238E27FC236}">
                <a16:creationId xmlns:a16="http://schemas.microsoft.com/office/drawing/2014/main" id="{516182ED-4083-4862-BA88-DE03FB1646CE}"/>
              </a:ext>
            </a:extLst>
          </p:cNvPr>
          <p:cNvSpPr>
            <a:spLocks noGrp="1"/>
          </p:cNvSpPr>
          <p:nvPr>
            <p:ph type="ftr" sz="quarter" idx="11"/>
          </p:nvPr>
        </p:nvSpPr>
        <p:spPr/>
        <p:txBody>
          <a:bodyPr/>
          <a:lstStyle/>
          <a:p>
            <a:r>
              <a:rPr lang="en-US"/>
              <a:t>Fiscal Management for School Administrators</a:t>
            </a:r>
            <a:endParaRPr lang="en-US" dirty="0"/>
          </a:p>
        </p:txBody>
      </p:sp>
      <p:sp>
        <p:nvSpPr>
          <p:cNvPr id="4" name="Slide Number Placeholder 3">
            <a:extLst>
              <a:ext uri="{FF2B5EF4-FFF2-40B4-BE49-F238E27FC236}">
                <a16:creationId xmlns:a16="http://schemas.microsoft.com/office/drawing/2014/main" id="{0B0252F3-B572-4E05-9330-AB8B1DD58154}"/>
              </a:ext>
            </a:extLst>
          </p:cNvPr>
          <p:cNvSpPr>
            <a:spLocks noGrp="1"/>
          </p:cNvSpPr>
          <p:nvPr>
            <p:ph type="sldNum" sz="quarter" idx="12"/>
          </p:nvPr>
        </p:nvSpPr>
        <p:spPr/>
        <p:txBody>
          <a:bodyPr/>
          <a:lstStyle/>
          <a:p>
            <a:fld id="{4FAB73BC-B049-4115-A692-8D63A059BFB8}" type="slidenum">
              <a:rPr lang="en-US" smtClean="0"/>
              <a:pPr/>
              <a:t>59</a:t>
            </a:fld>
            <a:endParaRPr lang="en-US" dirty="0"/>
          </a:p>
        </p:txBody>
      </p:sp>
      <p:sp>
        <p:nvSpPr>
          <p:cNvPr id="5" name="Title 1">
            <a:extLst>
              <a:ext uri="{FF2B5EF4-FFF2-40B4-BE49-F238E27FC236}">
                <a16:creationId xmlns:a16="http://schemas.microsoft.com/office/drawing/2014/main" id="{56BE31B4-2E78-4B09-8759-4EFD4AB146A7}"/>
              </a:ext>
            </a:extLst>
          </p:cNvPr>
          <p:cNvSpPr txBox="1">
            <a:spLocks/>
          </p:cNvSpPr>
          <p:nvPr/>
        </p:nvSpPr>
        <p:spPr>
          <a:xfrm>
            <a:off x="1097280" y="221867"/>
            <a:ext cx="10058400" cy="1450757"/>
          </a:xfrm>
          <a:prstGeom prst="rect">
            <a:avLst/>
          </a:prstGeom>
          <a:solidFill>
            <a:schemeClr val="accent4">
              <a:lumMod val="20000"/>
              <a:lumOff val="80000"/>
            </a:schemeClr>
          </a:solidFill>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t>FOOD/NUTRITION SERVICES</a:t>
            </a:r>
            <a:br>
              <a:rPr lang="en-US" b="1"/>
            </a:br>
            <a:r>
              <a:rPr lang="en-US" sz="3600" b="1">
                <a:solidFill>
                  <a:schemeClr val="accent2">
                    <a:lumMod val="75000"/>
                  </a:schemeClr>
                </a:solidFill>
              </a:rPr>
              <a:t>Breakfast in the Classroom</a:t>
            </a:r>
            <a:endParaRPr lang="en-US" sz="3600" b="1" dirty="0">
              <a:solidFill>
                <a:schemeClr val="accent2">
                  <a:lumMod val="75000"/>
                </a:schemeClr>
              </a:solidFill>
            </a:endParaRPr>
          </a:p>
        </p:txBody>
      </p:sp>
      <p:sp>
        <p:nvSpPr>
          <p:cNvPr id="6" name="Date Placeholder 3">
            <a:extLst>
              <a:ext uri="{FF2B5EF4-FFF2-40B4-BE49-F238E27FC236}">
                <a16:creationId xmlns:a16="http://schemas.microsoft.com/office/drawing/2014/main" id="{F519543B-A2D6-4B0C-B0B4-177B8BFB55FB}"/>
              </a:ext>
            </a:extLst>
          </p:cNvPr>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July 2020</a:t>
            </a:r>
            <a:endParaRPr lang="en-US" dirty="0"/>
          </a:p>
        </p:txBody>
      </p:sp>
      <p:sp>
        <p:nvSpPr>
          <p:cNvPr id="7" name="Footer Placeholder 4">
            <a:extLst>
              <a:ext uri="{FF2B5EF4-FFF2-40B4-BE49-F238E27FC236}">
                <a16:creationId xmlns:a16="http://schemas.microsoft.com/office/drawing/2014/main" id="{EBC37C34-FB06-45D1-82E3-39F3AFE370E2}"/>
              </a:ext>
            </a:extLst>
          </p:cNvPr>
          <p:cNvSpPr txBox="1">
            <a:spLocks/>
          </p:cNvSpPr>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Fiscal Management for School Administrators</a:t>
            </a:r>
            <a:endParaRPr lang="en-US" dirty="0"/>
          </a:p>
        </p:txBody>
      </p:sp>
      <p:sp>
        <p:nvSpPr>
          <p:cNvPr id="8" name="Slide Number Placeholder 5">
            <a:extLst>
              <a:ext uri="{FF2B5EF4-FFF2-40B4-BE49-F238E27FC236}">
                <a16:creationId xmlns:a16="http://schemas.microsoft.com/office/drawing/2014/main" id="{5B07EDBF-794C-4B31-BBBE-2C8E04A310CA}"/>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E482DC-2269-4F26-9D2A-7E44B1A4CD85}" type="slidenum">
              <a:rPr lang="en-US" smtClean="0"/>
              <a:pPr/>
              <a:t>59</a:t>
            </a:fld>
            <a:endParaRPr lang="en-US" dirty="0"/>
          </a:p>
        </p:txBody>
      </p:sp>
      <p:sp>
        <p:nvSpPr>
          <p:cNvPr id="9" name="TextBox 8">
            <a:extLst>
              <a:ext uri="{FF2B5EF4-FFF2-40B4-BE49-F238E27FC236}">
                <a16:creationId xmlns:a16="http://schemas.microsoft.com/office/drawing/2014/main" id="{960D4B47-40DD-4820-8912-7E3647B2DCE8}"/>
              </a:ext>
            </a:extLst>
          </p:cNvPr>
          <p:cNvSpPr txBox="1"/>
          <p:nvPr/>
        </p:nvSpPr>
        <p:spPr>
          <a:xfrm>
            <a:off x="1152939" y="2181743"/>
            <a:ext cx="10002741" cy="8771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700" b="1" dirty="0">
                <a:solidFill>
                  <a:srgbClr val="FF0000"/>
                </a:solidFill>
              </a:rPr>
              <a:t>A custom web page has been developed for the administrator/teacher portal that allows the end user to:</a:t>
            </a:r>
          </a:p>
          <a:p>
            <a:pPr marL="742950" lvl="1" indent="-285750">
              <a:buClr>
                <a:schemeClr val="accent2">
                  <a:lumMod val="75000"/>
                </a:schemeClr>
              </a:buClr>
              <a:buFont typeface="Arial" panose="020B0604020202020204" pitchFamily="34" charset="0"/>
              <a:buChar char="•"/>
            </a:pPr>
            <a:r>
              <a:rPr lang="en-US" sz="1700" dirty="0">
                <a:solidFill>
                  <a:schemeClr val="tx1"/>
                </a:solidFill>
              </a:rPr>
              <a:t>Enter the daily Breakfast served to each child present in the classroom, along with their attendance for the day.</a:t>
            </a:r>
          </a:p>
        </p:txBody>
      </p:sp>
      <p:sp>
        <p:nvSpPr>
          <p:cNvPr id="10" name="Rectangle 9">
            <a:extLst>
              <a:ext uri="{FF2B5EF4-FFF2-40B4-BE49-F238E27FC236}">
                <a16:creationId xmlns:a16="http://schemas.microsoft.com/office/drawing/2014/main" id="{2B1B9FD5-2190-4994-A7A6-3AC8B30117CA}"/>
              </a:ext>
            </a:extLst>
          </p:cNvPr>
          <p:cNvSpPr/>
          <p:nvPr/>
        </p:nvSpPr>
        <p:spPr>
          <a:xfrm>
            <a:off x="1152939" y="1796996"/>
            <a:ext cx="10002741" cy="34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Clr>
                <a:schemeClr val="tx1"/>
              </a:buClr>
            </a:pPr>
            <a:r>
              <a:rPr lang="en-US" b="1" dirty="0">
                <a:solidFill>
                  <a:schemeClr val="bg1"/>
                </a:solidFill>
              </a:rPr>
              <a:t>BREAKFAST IN THE CLASSROOM: Electronic Accountability</a:t>
            </a:r>
          </a:p>
        </p:txBody>
      </p:sp>
      <p:pic>
        <p:nvPicPr>
          <p:cNvPr id="11" name="Picture 10">
            <a:extLst>
              <a:ext uri="{FF2B5EF4-FFF2-40B4-BE49-F238E27FC236}">
                <a16:creationId xmlns:a16="http://schemas.microsoft.com/office/drawing/2014/main" id="{F7808C64-D93E-4D89-9B2F-3E4FAFC69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919" y="261445"/>
            <a:ext cx="1510898" cy="1371600"/>
          </a:xfrm>
          <a:prstGeom prst="rect">
            <a:avLst/>
          </a:prstGeom>
        </p:spPr>
      </p:pic>
      <p:sp>
        <p:nvSpPr>
          <p:cNvPr id="12" name="Rounded Rectangle 11">
            <a:extLst>
              <a:ext uri="{FF2B5EF4-FFF2-40B4-BE49-F238E27FC236}">
                <a16:creationId xmlns:a16="http://schemas.microsoft.com/office/drawing/2014/main" id="{3EC416F6-4DED-413B-9CAC-70F39EFF1629}"/>
              </a:ext>
            </a:extLst>
          </p:cNvPr>
          <p:cNvSpPr/>
          <p:nvPr/>
        </p:nvSpPr>
        <p:spPr>
          <a:xfrm>
            <a:off x="2844801" y="5539112"/>
            <a:ext cx="6096000" cy="715089"/>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buClr>
                <a:schemeClr val="accent2">
                  <a:lumMod val="75000"/>
                </a:schemeClr>
              </a:buClr>
            </a:pPr>
            <a:r>
              <a:rPr lang="en-US" b="1" dirty="0"/>
              <a:t>Adherence to this daily procedure is essential, in order to ensure accountability for the breakfast program.</a:t>
            </a:r>
          </a:p>
        </p:txBody>
      </p:sp>
      <p:sp>
        <p:nvSpPr>
          <p:cNvPr id="13" name="Rectangle 12">
            <a:extLst>
              <a:ext uri="{FF2B5EF4-FFF2-40B4-BE49-F238E27FC236}">
                <a16:creationId xmlns:a16="http://schemas.microsoft.com/office/drawing/2014/main" id="{6F87FAED-ED45-4448-83A5-F9218980FD22}"/>
              </a:ext>
            </a:extLst>
          </p:cNvPr>
          <p:cNvSpPr/>
          <p:nvPr/>
        </p:nvSpPr>
        <p:spPr>
          <a:xfrm>
            <a:off x="1154337" y="3107078"/>
            <a:ext cx="10002741" cy="34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Clr>
                <a:schemeClr val="tx1"/>
              </a:buClr>
            </a:pPr>
            <a:r>
              <a:rPr lang="en-US" b="1" dirty="0">
                <a:solidFill>
                  <a:schemeClr val="bg1"/>
                </a:solidFill>
              </a:rPr>
              <a:t>BREAKFAST IN THE CORRIDOR: NUTRITION STAFF ACCOUNTABILITY</a:t>
            </a:r>
          </a:p>
        </p:txBody>
      </p:sp>
      <p:sp>
        <p:nvSpPr>
          <p:cNvPr id="14" name="TextBox 13">
            <a:extLst>
              <a:ext uri="{FF2B5EF4-FFF2-40B4-BE49-F238E27FC236}">
                <a16:creationId xmlns:a16="http://schemas.microsoft.com/office/drawing/2014/main" id="{9D22DBFE-3D53-4973-AB06-882E8CA425A8}"/>
              </a:ext>
            </a:extLst>
          </p:cNvPr>
          <p:cNvSpPr txBox="1"/>
          <p:nvPr/>
        </p:nvSpPr>
        <p:spPr>
          <a:xfrm>
            <a:off x="1152938" y="3505788"/>
            <a:ext cx="10002741" cy="14311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700" b="1" dirty="0">
                <a:solidFill>
                  <a:srgbClr val="FF0000"/>
                </a:solidFill>
              </a:rPr>
              <a:t>Schools with grab and go “Breakfast in the Corridor”:</a:t>
            </a:r>
          </a:p>
          <a:p>
            <a:pPr marL="742950" lvl="1" indent="-285750">
              <a:buClr>
                <a:schemeClr val="accent2">
                  <a:lumMod val="75000"/>
                </a:schemeClr>
              </a:buClr>
              <a:buFont typeface="Arial" panose="020B0604020202020204" pitchFamily="34" charset="0"/>
              <a:buChar char="•"/>
            </a:pPr>
            <a:r>
              <a:rPr lang="en-US" sz="1700" dirty="0">
                <a:solidFill>
                  <a:schemeClr val="tx1"/>
                </a:solidFill>
              </a:rPr>
              <a:t>Nutrition Staff will be responsible for accounting for all reimbursable student meals.</a:t>
            </a:r>
          </a:p>
          <a:p>
            <a:pPr marL="742950" lvl="1" indent="-285750">
              <a:buClr>
                <a:schemeClr val="accent2">
                  <a:lumMod val="75000"/>
                </a:schemeClr>
              </a:buClr>
              <a:buFont typeface="Arial" panose="020B0604020202020204" pitchFamily="34" charset="0"/>
              <a:buChar char="•"/>
            </a:pPr>
            <a:r>
              <a:rPr lang="en-US" dirty="0"/>
              <a:t>Elementary schools participating in daily </a:t>
            </a:r>
            <a:r>
              <a:rPr lang="en-US" b="1" dirty="0">
                <a:solidFill>
                  <a:schemeClr val="accent2">
                    <a:lumMod val="75000"/>
                  </a:schemeClr>
                </a:solidFill>
              </a:rPr>
              <a:t>Breakfast in the Corridor </a:t>
            </a:r>
            <a:r>
              <a:rPr lang="en-US" dirty="0"/>
              <a:t>will be counted by nutrition staff and reported daily for reimbursement.</a:t>
            </a:r>
            <a:r>
              <a:rPr lang="en-US" sz="1700" b="1" dirty="0">
                <a:solidFill>
                  <a:srgbClr val="FF0000"/>
                </a:solidFill>
              </a:rPr>
              <a:t> </a:t>
            </a:r>
            <a:r>
              <a:rPr lang="en-US" sz="1700" dirty="0">
                <a:solidFill>
                  <a:schemeClr val="tx1"/>
                </a:solidFill>
              </a:rPr>
              <a:t>This method ensures compliance and proper accountability.</a:t>
            </a:r>
            <a:endParaRPr lang="en-US" dirty="0">
              <a:solidFill>
                <a:schemeClr val="tx1"/>
              </a:solidFill>
            </a:endParaRPr>
          </a:p>
        </p:txBody>
      </p:sp>
      <p:pic>
        <p:nvPicPr>
          <p:cNvPr id="15" name="Picture 14">
            <a:extLst>
              <a:ext uri="{FF2B5EF4-FFF2-40B4-BE49-F238E27FC236}">
                <a16:creationId xmlns:a16="http://schemas.microsoft.com/office/drawing/2014/main" id="{8D602A7E-B440-4458-B0F9-0AF7A7CE75C5}"/>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0674" y="4611251"/>
            <a:ext cx="1645920" cy="1645920"/>
          </a:xfrm>
          <a:prstGeom prst="rect">
            <a:avLst/>
          </a:prstGeom>
        </p:spPr>
      </p:pic>
    </p:spTree>
    <p:extLst>
      <p:ext uri="{BB962C8B-B14F-4D97-AF65-F5344CB8AC3E}">
        <p14:creationId xmlns:p14="http://schemas.microsoft.com/office/powerpoint/2010/main" val="312133741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096"/>
            <a:ext cx="10058400" cy="1450757"/>
          </a:xfrm>
          <a:solidFill>
            <a:schemeClr val="accent4">
              <a:lumMod val="20000"/>
              <a:lumOff val="80000"/>
            </a:schemeClr>
          </a:solidFill>
        </p:spPr>
        <p:txBody>
          <a:bodyPr/>
          <a:lstStyle/>
          <a:p>
            <a:r>
              <a:rPr lang="en-US" b="1" dirty="0"/>
              <a:t>School-based </a:t>
            </a:r>
            <a:br>
              <a:rPr lang="en-US" b="1" dirty="0"/>
            </a:br>
            <a:r>
              <a:rPr lang="en-US" b="1" dirty="0"/>
              <a:t>Budgeting Model</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6</a:t>
            </a:fld>
            <a:endParaRPr lang="en-US" dirty="0"/>
          </a:p>
        </p:txBody>
      </p:sp>
      <p:sp>
        <p:nvSpPr>
          <p:cNvPr id="6" name="TextBox 5"/>
          <p:cNvSpPr txBox="1"/>
          <p:nvPr/>
        </p:nvSpPr>
        <p:spPr>
          <a:xfrm>
            <a:off x="2652006" y="2190351"/>
            <a:ext cx="6929315" cy="7155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30188" lvl="1" indent="-173038">
              <a:buFont typeface="Arial" panose="020B0604020202020204" pitchFamily="34" charset="0"/>
              <a:buChar char="•"/>
            </a:pPr>
            <a:r>
              <a:rPr lang="en-US" sz="1350" dirty="0"/>
              <a:t>Based on a </a:t>
            </a:r>
            <a:r>
              <a:rPr lang="en-US" sz="1350" b="1" dirty="0"/>
              <a:t>Staffing Model</a:t>
            </a:r>
            <a:r>
              <a:rPr lang="en-US" sz="1350" dirty="0"/>
              <a:t>, built on uniform, equitable formulas (related to student registers), with consideration for school-specific needs.</a:t>
            </a:r>
          </a:p>
          <a:p>
            <a:pPr marL="230188" lvl="1" indent="-173038">
              <a:buFont typeface="Arial" panose="020B0604020202020204" pitchFamily="34" charset="0"/>
              <a:buChar char="•"/>
            </a:pPr>
            <a:r>
              <a:rPr lang="en-US" sz="1350" dirty="0"/>
              <a:t>Some </a:t>
            </a:r>
            <a:r>
              <a:rPr lang="en-US" sz="1350" b="1" i="1" dirty="0">
                <a:solidFill>
                  <a:schemeClr val="accent2">
                    <a:lumMod val="75000"/>
                  </a:schemeClr>
                </a:solidFill>
              </a:rPr>
              <a:t>flexibility</a:t>
            </a:r>
            <a:r>
              <a:rPr lang="en-US" sz="1350" dirty="0"/>
              <a:t> in the use of allocations, after fulfilling mandates.</a:t>
            </a:r>
          </a:p>
        </p:txBody>
      </p:sp>
      <p:graphicFrame>
        <p:nvGraphicFramePr>
          <p:cNvPr id="11" name="Diagram 10"/>
          <p:cNvGraphicFramePr/>
          <p:nvPr>
            <p:extLst>
              <p:ext uri="{D42A27DB-BD31-4B8C-83A1-F6EECF244321}">
                <p14:modId xmlns:p14="http://schemas.microsoft.com/office/powerpoint/2010/main" val="515594042"/>
              </p:ext>
            </p:extLst>
          </p:nvPr>
        </p:nvGraphicFramePr>
        <p:xfrm>
          <a:off x="8126233" y="516583"/>
          <a:ext cx="287042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2652008" y="1819250"/>
            <a:ext cx="6929314"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Clr>
                <a:schemeClr val="accent2">
                  <a:lumMod val="75000"/>
                </a:schemeClr>
              </a:buClr>
            </a:pPr>
            <a:r>
              <a:rPr lang="en-US" sz="1600" b="1" dirty="0"/>
              <a:t>Position Allocation</a:t>
            </a:r>
            <a:endParaRPr lang="en-US" sz="1200" b="1" dirty="0">
              <a:solidFill>
                <a:schemeClr val="accent2">
                  <a:lumMod val="75000"/>
                </a:schemeClr>
              </a:solidFill>
            </a:endParaRPr>
          </a:p>
        </p:txBody>
      </p:sp>
      <p:sp>
        <p:nvSpPr>
          <p:cNvPr id="8" name="Oval 7"/>
          <p:cNvSpPr/>
          <p:nvPr/>
        </p:nvSpPr>
        <p:spPr>
          <a:xfrm>
            <a:off x="2682510" y="1851367"/>
            <a:ext cx="274320" cy="2743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1</a:t>
            </a:r>
          </a:p>
        </p:txBody>
      </p:sp>
      <p:sp>
        <p:nvSpPr>
          <p:cNvPr id="15" name="TextBox 14"/>
          <p:cNvSpPr txBox="1"/>
          <p:nvPr/>
        </p:nvSpPr>
        <p:spPr>
          <a:xfrm>
            <a:off x="1214146" y="3375722"/>
            <a:ext cx="9782508" cy="151580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57150" lvl="1"/>
            <a:r>
              <a:rPr lang="en-US" sz="1450" b="1" dirty="0"/>
              <a:t>Prep/Enhancement Allocation</a:t>
            </a:r>
          </a:p>
          <a:p>
            <a:pPr marL="342900" lvl="1" indent="-285750">
              <a:buClr>
                <a:schemeClr val="accent2">
                  <a:lumMod val="75000"/>
                </a:schemeClr>
              </a:buClr>
              <a:buFont typeface="Arial" panose="020B0604020202020204" pitchFamily="34" charset="0"/>
              <a:buChar char="•"/>
            </a:pPr>
            <a:r>
              <a:rPr lang="en-US" sz="1300" dirty="0"/>
              <a:t>The prep/enhancement allocation is generated from a formula, that incorporates the need for class coverage for preparation periods and the common planning period for teachers, Grades K-6, once per week.</a:t>
            </a:r>
          </a:p>
          <a:p>
            <a:pPr marL="342900" lvl="1" indent="-285750">
              <a:buClr>
                <a:schemeClr val="accent2">
                  <a:lumMod val="75000"/>
                </a:schemeClr>
              </a:buClr>
              <a:buFont typeface="Arial" panose="020B0604020202020204" pitchFamily="34" charset="0"/>
              <a:buChar char="•"/>
            </a:pPr>
            <a:r>
              <a:rPr lang="en-US" sz="1300" b="1" dirty="0"/>
              <a:t>Note:  </a:t>
            </a:r>
            <a:r>
              <a:rPr lang="en-US" sz="1300" dirty="0"/>
              <a:t>The Library/Media Specialist position is allocated separately.</a:t>
            </a:r>
          </a:p>
          <a:p>
            <a:pPr marL="342900" lvl="1" indent="-285750">
              <a:buClr>
                <a:schemeClr val="accent2">
                  <a:lumMod val="75000"/>
                </a:schemeClr>
              </a:buClr>
              <a:buFont typeface="Arial" panose="020B0604020202020204" pitchFamily="34" charset="0"/>
              <a:buChar char="•"/>
            </a:pPr>
            <a:r>
              <a:rPr lang="en-US" sz="1300" dirty="0"/>
              <a:t>After utilizing the prep/enhancement and library/media allocations to meet the mandates for art, music, physical education and library instruction, the principal may exercise discretion in determining the use of the remainder; e.g., if the total allocation is 5.0 FTE and 4.6 FTE is applied to the mandates, the remainder, .4 FTE, is discretionary.</a:t>
            </a:r>
          </a:p>
        </p:txBody>
      </p:sp>
      <p:sp>
        <p:nvSpPr>
          <p:cNvPr id="17" name="Striped Right Arrow 16"/>
          <p:cNvSpPr/>
          <p:nvPr/>
        </p:nvSpPr>
        <p:spPr>
          <a:xfrm>
            <a:off x="1923013" y="2585715"/>
            <a:ext cx="684306" cy="320217"/>
          </a:xfrm>
          <a:prstGeom prst="stripedRightArrow">
            <a:avLst>
              <a:gd name="adj1" fmla="val 50000"/>
              <a:gd name="adj2" fmla="val 3758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214145" y="3058467"/>
            <a:ext cx="2387795"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Clr>
                <a:schemeClr val="accent2">
                  <a:lumMod val="75000"/>
                </a:schemeClr>
              </a:buClr>
            </a:pPr>
            <a:r>
              <a:rPr lang="en-US" sz="1400" b="1" dirty="0"/>
              <a:t>Elementary Level</a:t>
            </a:r>
            <a:endParaRPr lang="en-US" sz="1100" b="1" dirty="0">
              <a:solidFill>
                <a:schemeClr val="accent2">
                  <a:lumMod val="75000"/>
                </a:schemeClr>
              </a:solidFill>
            </a:endParaRPr>
          </a:p>
        </p:txBody>
      </p:sp>
      <p:sp>
        <p:nvSpPr>
          <p:cNvPr id="19" name="TextBox 18"/>
          <p:cNvSpPr txBox="1"/>
          <p:nvPr/>
        </p:nvSpPr>
        <p:spPr>
          <a:xfrm>
            <a:off x="1214144" y="5019078"/>
            <a:ext cx="2387795"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Clr>
                <a:schemeClr val="accent2">
                  <a:lumMod val="75000"/>
                </a:schemeClr>
              </a:buClr>
            </a:pPr>
            <a:r>
              <a:rPr lang="en-US" sz="1400" b="1" dirty="0"/>
              <a:t>High School Level</a:t>
            </a:r>
            <a:endParaRPr lang="en-US" sz="1100" b="1" dirty="0">
              <a:solidFill>
                <a:schemeClr val="accent2">
                  <a:lumMod val="75000"/>
                </a:schemeClr>
              </a:solidFill>
            </a:endParaRPr>
          </a:p>
        </p:txBody>
      </p:sp>
      <p:sp>
        <p:nvSpPr>
          <p:cNvPr id="20" name="TextBox 19"/>
          <p:cNvSpPr txBox="1"/>
          <p:nvPr/>
        </p:nvSpPr>
        <p:spPr>
          <a:xfrm>
            <a:off x="1214145" y="5333453"/>
            <a:ext cx="9782508"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lvl="1" indent="-285750">
              <a:buClr>
                <a:schemeClr val="accent2">
                  <a:lumMod val="75000"/>
                </a:schemeClr>
              </a:buClr>
              <a:buFont typeface="Arial" panose="020B0604020202020204" pitchFamily="34" charset="0"/>
              <a:buChar char="•"/>
            </a:pPr>
            <a:r>
              <a:rPr lang="en-US" sz="1300" dirty="0"/>
              <a:t>The position allocation is generated from a formula, that incorporates “pupil periods” for required courses and electives.</a:t>
            </a:r>
          </a:p>
          <a:p>
            <a:pPr marL="342900" lvl="1" indent="-285750">
              <a:buClr>
                <a:schemeClr val="accent2">
                  <a:lumMod val="75000"/>
                </a:schemeClr>
              </a:buClr>
              <a:buFont typeface="Arial" panose="020B0604020202020204" pitchFamily="34" charset="0"/>
              <a:buChar char="•"/>
            </a:pPr>
            <a:r>
              <a:rPr lang="en-US" sz="1300" dirty="0"/>
              <a:t>Principals decide on the internal allocation of positions to subject areas.</a:t>
            </a:r>
          </a:p>
        </p:txBody>
      </p:sp>
    </p:spTree>
    <p:extLst>
      <p:ext uri="{BB962C8B-B14F-4D97-AF65-F5344CB8AC3E}">
        <p14:creationId xmlns:p14="http://schemas.microsoft.com/office/powerpoint/2010/main" val="3621800677"/>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1867"/>
            <a:ext cx="10058400" cy="1450757"/>
          </a:xfrm>
          <a:solidFill>
            <a:schemeClr val="accent4">
              <a:lumMod val="20000"/>
              <a:lumOff val="80000"/>
            </a:schemeClr>
          </a:solidFill>
        </p:spPr>
        <p:txBody>
          <a:bodyPr/>
          <a:lstStyle/>
          <a:p>
            <a:r>
              <a:rPr lang="en-US" b="1" dirty="0"/>
              <a:t>FOOD/NUTRITION SERVICES</a:t>
            </a:r>
            <a:br>
              <a:rPr lang="en-US" b="1" dirty="0"/>
            </a:br>
            <a:r>
              <a:rPr lang="en-US" sz="3200" b="1" dirty="0">
                <a:solidFill>
                  <a:schemeClr val="accent2">
                    <a:lumMod val="75000"/>
                  </a:schemeClr>
                </a:solidFill>
              </a:rPr>
              <a:t>Food and Beverage Requirements for Fundraisers</a:t>
            </a:r>
            <a:endParaRPr lang="en-US" sz="2800" b="1" dirty="0">
              <a:solidFill>
                <a:schemeClr val="accent2">
                  <a:lumMod val="75000"/>
                </a:schemeClr>
              </a:solidFill>
            </a:endParaRP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60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6573" y="261445"/>
            <a:ext cx="1564105" cy="1371600"/>
          </a:xfrm>
          <a:prstGeom prst="rect">
            <a:avLst/>
          </a:prstGeom>
        </p:spPr>
      </p:pic>
      <p:sp>
        <p:nvSpPr>
          <p:cNvPr id="8" name="Rectangle 7"/>
          <p:cNvSpPr/>
          <p:nvPr/>
        </p:nvSpPr>
        <p:spPr>
          <a:xfrm>
            <a:off x="1223110" y="2650346"/>
            <a:ext cx="7181419" cy="264687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200" dirty="0"/>
              <a:t>This document summarizes the requirements for food and beverage fundraisers in public schools that choose to implement </a:t>
            </a:r>
            <a:r>
              <a:rPr lang="en-US" sz="1200" b="1" dirty="0">
                <a:solidFill>
                  <a:schemeClr val="accent2">
                    <a:lumMod val="75000"/>
                  </a:schemeClr>
                </a:solidFill>
              </a:rPr>
              <a:t>Healthy Food Certification (HFC) </a:t>
            </a:r>
            <a:r>
              <a:rPr lang="en-US" sz="1200" dirty="0"/>
              <a:t>under Section 10-215f of the Connecticut General Statutes (C.G.S.). </a:t>
            </a:r>
          </a:p>
          <a:p>
            <a:endParaRPr lang="en-US" sz="500" dirty="0"/>
          </a:p>
          <a:p>
            <a:r>
              <a:rPr lang="en-US" sz="1200" b="1" dirty="0">
                <a:solidFill>
                  <a:schemeClr val="accent2">
                    <a:lumMod val="75000"/>
                  </a:schemeClr>
                </a:solidFill>
              </a:rPr>
              <a:t>“Fundraisers” are any activities during which money or its equivalent (such as tickets, coupons, tokens and similar items) is exchanged for the purchase of a product in support of the school or school-related activities. </a:t>
            </a:r>
          </a:p>
          <a:p>
            <a:endParaRPr lang="en-US" sz="500" dirty="0"/>
          </a:p>
          <a:p>
            <a:pPr marL="171450" indent="-171450">
              <a:buClr>
                <a:schemeClr val="accent2">
                  <a:lumMod val="75000"/>
                </a:schemeClr>
              </a:buClr>
              <a:buFont typeface="Arial" panose="020B0604020202020204" pitchFamily="34" charset="0"/>
              <a:buChar char="•"/>
            </a:pPr>
            <a:r>
              <a:rPr lang="en-US" sz="1200" dirty="0"/>
              <a:t>Requirements for food fundraisers: </a:t>
            </a:r>
            <a:r>
              <a:rPr lang="en-US" sz="1200" b="1" dirty="0">
                <a:solidFill>
                  <a:schemeClr val="accent2">
                    <a:lumMod val="75000"/>
                  </a:schemeClr>
                </a:solidFill>
              </a:rPr>
              <a:t>Connecticut Nutrition Standards (CNS) </a:t>
            </a:r>
            <a:r>
              <a:rPr lang="en-US" sz="1200" dirty="0"/>
              <a:t>of C.G.S. Section 10-215e, the state competitive foods regulations (Section 10-Guide to 215b-23 of the Regulations of Connecticut State Agencies) and the state requirement to sell healthy food choices (C.G.S. Section 10-221p).</a:t>
            </a:r>
          </a:p>
          <a:p>
            <a:pPr marL="171450" indent="-171450">
              <a:buClr>
                <a:schemeClr val="accent2">
                  <a:lumMod val="75000"/>
                </a:schemeClr>
              </a:buClr>
              <a:buFont typeface="Arial" panose="020B0604020202020204" pitchFamily="34" charset="0"/>
              <a:buChar char="•"/>
            </a:pPr>
            <a:r>
              <a:rPr lang="en-US" sz="1200" dirty="0"/>
              <a:t>Requirements for beverage fundraisers:  State beverage requirements, C.G.S. Section 10-221q and U.S. Department of Agriculture (USDA) Smart Snacks nutrition standards for competitive foods, National School Lunch Program and School Breakfast Program: Nutrition Standards for All Foods Sold in School. </a:t>
            </a:r>
          </a:p>
          <a:p>
            <a:pPr marL="171450" indent="-171450">
              <a:buClr>
                <a:schemeClr val="accent2">
                  <a:lumMod val="75000"/>
                </a:schemeClr>
              </a:buClr>
              <a:buFont typeface="Arial" panose="020B0604020202020204" pitchFamily="34" charset="0"/>
              <a:buChar char="•"/>
            </a:pPr>
            <a:r>
              <a:rPr lang="en-US" sz="1200" b="1" dirty="0">
                <a:solidFill>
                  <a:schemeClr val="accent2">
                    <a:lumMod val="75000"/>
                  </a:schemeClr>
                </a:solidFill>
              </a:rPr>
              <a:t>The laws apply to all fundraising activities conducted on school premises by school-related organizations (such as student clubs, sports teams and music programs) and outside organizations not affiliated with the school, such as scouting programs and other youth-based community organizations.</a:t>
            </a:r>
          </a:p>
        </p:txBody>
      </p:sp>
      <p:sp>
        <p:nvSpPr>
          <p:cNvPr id="12" name="Right Arrow 11"/>
          <p:cNvSpPr/>
          <p:nvPr/>
        </p:nvSpPr>
        <p:spPr>
          <a:xfrm>
            <a:off x="1359877" y="1783874"/>
            <a:ext cx="3370356" cy="41223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Requirements</a:t>
            </a:r>
          </a:p>
        </p:txBody>
      </p:sp>
      <p:sp>
        <p:nvSpPr>
          <p:cNvPr id="18" name="Right Arrow 17"/>
          <p:cNvSpPr/>
          <p:nvPr/>
        </p:nvSpPr>
        <p:spPr>
          <a:xfrm>
            <a:off x="1754554" y="2140760"/>
            <a:ext cx="3186695" cy="40905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Acceptable Foods and Beverages</a:t>
            </a:r>
          </a:p>
        </p:txBody>
      </p:sp>
      <p:cxnSp>
        <p:nvCxnSpPr>
          <p:cNvPr id="20" name="Elbow Connector 19"/>
          <p:cNvCxnSpPr>
            <a:stCxn id="12" idx="1"/>
          </p:cNvCxnSpPr>
          <p:nvPr/>
        </p:nvCxnSpPr>
        <p:spPr>
          <a:xfrm rot="10800000" flipH="1" flipV="1">
            <a:off x="1359877" y="1989991"/>
            <a:ext cx="31260" cy="660354"/>
          </a:xfrm>
          <a:prstGeom prst="bentConnector4">
            <a:avLst>
              <a:gd name="adj1" fmla="val -731286"/>
              <a:gd name="adj2" fmla="val 65606"/>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93756" y="5462569"/>
            <a:ext cx="5197301" cy="538609"/>
          </a:xfrm>
          <a:prstGeom prst="rect">
            <a:avLst/>
          </a:prstGeom>
          <a:ln w="38100">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dirty="0"/>
              <a:t>All foods and beverages sold must be compliant with the </a:t>
            </a:r>
            <a:r>
              <a:rPr lang="en-US" sz="1400" b="1" i="1" dirty="0">
                <a:solidFill>
                  <a:schemeClr val="accent2">
                    <a:lumMod val="75000"/>
                  </a:schemeClr>
                </a:solidFill>
              </a:rPr>
              <a:t>List of Acceptable Foods and Beverages</a:t>
            </a:r>
            <a:r>
              <a:rPr lang="en-US" sz="1500" b="1" i="1" dirty="0">
                <a:solidFill>
                  <a:schemeClr val="accent2">
                    <a:lumMod val="75000"/>
                  </a:schemeClr>
                </a:solidFill>
              </a:rPr>
              <a:t> </a:t>
            </a:r>
            <a:r>
              <a:rPr lang="en-US" sz="1400" b="1" i="1" dirty="0">
                <a:solidFill>
                  <a:schemeClr val="accent2">
                    <a:lumMod val="75000"/>
                  </a:schemeClr>
                </a:solidFill>
              </a:rPr>
              <a:t>during the school day.</a:t>
            </a:r>
            <a:endParaRPr lang="en-US" sz="1500" b="1" i="1" dirty="0">
              <a:solidFill>
                <a:schemeClr val="accent2">
                  <a:lumMod val="75000"/>
                </a:schemeClr>
              </a:solidFill>
            </a:endParaRPr>
          </a:p>
        </p:txBody>
      </p:sp>
      <p:cxnSp>
        <p:nvCxnSpPr>
          <p:cNvPr id="39" name="Straight Arrow Connector 38"/>
          <p:cNvCxnSpPr>
            <a:cxnSpLocks/>
          </p:cNvCxnSpPr>
          <p:nvPr/>
        </p:nvCxnSpPr>
        <p:spPr>
          <a:xfrm>
            <a:off x="8757910" y="2562008"/>
            <a:ext cx="0" cy="2900561"/>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981994" y="2714825"/>
            <a:ext cx="2028214" cy="1823576"/>
          </a:xfrm>
          <a:prstGeom prst="rect">
            <a:avLst/>
          </a:prstGeom>
          <a:solidFill>
            <a:schemeClr val="bg1"/>
          </a:solidFill>
          <a:ln w="38100">
            <a:solidFill>
              <a:srgbClr val="C00000"/>
            </a:solidFill>
          </a:ln>
          <a:scene3d>
            <a:camera prst="orthographicFront">
              <a:rot lat="0" lon="0" rev="0"/>
            </a:camera>
            <a:lightRig rig="threePt" dir="t">
              <a:rot lat="0" lon="0" rev="19800000"/>
            </a:lightRig>
          </a:scene3d>
          <a:sp3d prstMaterial="flat">
            <a:bevelT w="25400" h="3175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n-US" sz="1250" b="1" dirty="0">
                <a:solidFill>
                  <a:schemeClr val="accent2">
                    <a:lumMod val="75000"/>
                  </a:schemeClr>
                </a:solidFill>
              </a:rPr>
              <a:t>HFC districts must comply with the CNS for all foods sold to students separately from reimbursable school meals anywhere on school premises, such as cafeterias, vending machines, school stores and fundraisers. </a:t>
            </a:r>
          </a:p>
        </p:txBody>
      </p:sp>
      <p:cxnSp>
        <p:nvCxnSpPr>
          <p:cNvPr id="21" name="Straight Connector 20"/>
          <p:cNvCxnSpPr>
            <a:cxnSpLocks/>
          </p:cNvCxnSpPr>
          <p:nvPr/>
        </p:nvCxnSpPr>
        <p:spPr>
          <a:xfrm>
            <a:off x="9220152" y="4596590"/>
            <a:ext cx="0" cy="865979"/>
          </a:xfrm>
          <a:prstGeom prst="line">
            <a:avLst/>
          </a:prstGeom>
          <a:ln w="571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7F23ED-7B31-232D-88E5-5B498B62BABE}"/>
              </a:ext>
            </a:extLst>
          </p:cNvPr>
          <p:cNvSpPr txBox="1"/>
          <p:nvPr/>
        </p:nvSpPr>
        <p:spPr>
          <a:xfrm>
            <a:off x="4732680" y="1831113"/>
            <a:ext cx="6423000"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1200" b="1" dirty="0">
                <a:solidFill>
                  <a:srgbClr val="FF0000"/>
                </a:solidFill>
                <a:hlinkClick r:id="rId3"/>
              </a:rPr>
              <a:t>https://portal.ct.gov/-/media/SDE/Nutrition/HFC/Requirements_Competitive_Foods_HFC.pdf</a:t>
            </a:r>
            <a:endParaRPr lang="en-US" sz="1200" b="1" dirty="0">
              <a:solidFill>
                <a:srgbClr val="FF0000"/>
              </a:solidFill>
            </a:endParaRPr>
          </a:p>
        </p:txBody>
      </p:sp>
      <p:sp>
        <p:nvSpPr>
          <p:cNvPr id="19" name="TextBox 18">
            <a:extLst>
              <a:ext uri="{FF2B5EF4-FFF2-40B4-BE49-F238E27FC236}">
                <a16:creationId xmlns:a16="http://schemas.microsoft.com/office/drawing/2014/main" id="{793426B1-DE27-C34E-E0A6-43700DC0BBA1}"/>
              </a:ext>
            </a:extLst>
          </p:cNvPr>
          <p:cNvSpPr txBox="1"/>
          <p:nvPr/>
        </p:nvSpPr>
        <p:spPr>
          <a:xfrm>
            <a:off x="4941249" y="2212338"/>
            <a:ext cx="3816661"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1400" dirty="0">
                <a:hlinkClick r:id="rId4"/>
              </a:rPr>
              <a:t>List of Acceptable Foods and Beverages (ct.gov)</a:t>
            </a:r>
            <a:endParaRPr lang="en-US" sz="1400" b="1" dirty="0">
              <a:solidFill>
                <a:srgbClr val="FF0000"/>
              </a:solidFill>
            </a:endParaRPr>
          </a:p>
        </p:txBody>
      </p:sp>
    </p:spTree>
    <p:extLst>
      <p:ext uri="{BB962C8B-B14F-4D97-AF65-F5344CB8AC3E}">
        <p14:creationId xmlns:p14="http://schemas.microsoft.com/office/powerpoint/2010/main" val="466401280"/>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1867"/>
            <a:ext cx="10058400" cy="1450757"/>
          </a:xfrm>
          <a:solidFill>
            <a:schemeClr val="accent4">
              <a:lumMod val="20000"/>
              <a:lumOff val="80000"/>
            </a:schemeClr>
          </a:solidFill>
        </p:spPr>
        <p:txBody>
          <a:bodyPr/>
          <a:lstStyle/>
          <a:p>
            <a:r>
              <a:rPr lang="en-US" b="1" dirty="0"/>
              <a:t>FOOD/NUTRITION SERVICES</a:t>
            </a:r>
            <a:br>
              <a:rPr lang="en-US" b="1" dirty="0"/>
            </a:br>
            <a:r>
              <a:rPr lang="en-US" sz="3200" b="1" dirty="0">
                <a:solidFill>
                  <a:schemeClr val="accent2">
                    <a:lumMod val="75000"/>
                  </a:schemeClr>
                </a:solidFill>
              </a:rPr>
              <a:t>Food and Beverage Requirements for Fundraisers</a:t>
            </a:r>
            <a:endParaRPr lang="en-US" sz="2800" b="1" dirty="0">
              <a:solidFill>
                <a:schemeClr val="accent2">
                  <a:lumMod val="75000"/>
                </a:schemeClr>
              </a:solidFill>
            </a:endParaRP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CE482DC-2269-4F26-9D2A-7E44B1A4CD85}" type="slidenum">
              <a:rPr lang="en-US" smtClean="0"/>
              <a:t>61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6573" y="261445"/>
            <a:ext cx="1564105" cy="1371600"/>
          </a:xfrm>
          <a:prstGeom prst="rect">
            <a:avLst/>
          </a:prstGeom>
        </p:spPr>
      </p:pic>
      <p:sp>
        <p:nvSpPr>
          <p:cNvPr id="8" name="Rectangle 7"/>
          <p:cNvSpPr/>
          <p:nvPr/>
        </p:nvSpPr>
        <p:spPr>
          <a:xfrm>
            <a:off x="1321722" y="4134278"/>
            <a:ext cx="8923714" cy="18928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400" b="1" dirty="0">
                <a:solidFill>
                  <a:srgbClr val="FF0000"/>
                </a:solidFill>
              </a:rPr>
              <a:t>All public schools must comply with the state competitive foods regulations --- Section 10-215b-23 of the Regulations of Connecticut State Agencies.</a:t>
            </a:r>
          </a:p>
          <a:p>
            <a:r>
              <a:rPr lang="en-US" sz="1400" b="1" dirty="0"/>
              <a:t>This states that any income from any foods and beverages sold to students anywhere on school premises from 30 minutes before up to 30 minutes after any USDA School Nutrition Program (breakfast, lunch, snack, supper) must accrue to the non-profit food service account.  </a:t>
            </a:r>
          </a:p>
          <a:p>
            <a:pPr marL="742950" lvl="1" indent="-285750">
              <a:buFont typeface="Wingdings" panose="05000000000000000000" pitchFamily="2" charset="2"/>
              <a:buChar char="v"/>
            </a:pPr>
            <a:r>
              <a:rPr lang="en-US" sz="1400" b="1" dirty="0"/>
              <a:t>For example, the breakfast period is 7:00 am through 9:30 am, and the lunch period is 11:00 am to 1:30 pm.  The School Food Service Program must receive the income from all foods and beverages sold anywhere on school premises from 6:30 am through 10:00am and 10:30 am through 2:00 pm.</a:t>
            </a:r>
          </a:p>
          <a:p>
            <a:endParaRPr lang="en-US" sz="500" dirty="0"/>
          </a:p>
        </p:txBody>
      </p:sp>
      <p:sp>
        <p:nvSpPr>
          <p:cNvPr id="12" name="Right Arrow 11"/>
          <p:cNvSpPr/>
          <p:nvPr/>
        </p:nvSpPr>
        <p:spPr>
          <a:xfrm>
            <a:off x="1359877" y="1783874"/>
            <a:ext cx="3370356" cy="41223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Requirements</a:t>
            </a:r>
          </a:p>
        </p:txBody>
      </p:sp>
      <p:sp>
        <p:nvSpPr>
          <p:cNvPr id="18" name="Right Arrow 17"/>
          <p:cNvSpPr/>
          <p:nvPr/>
        </p:nvSpPr>
        <p:spPr>
          <a:xfrm>
            <a:off x="1754554" y="2140760"/>
            <a:ext cx="3186695" cy="40905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Acceptable Foods and Beverages</a:t>
            </a:r>
          </a:p>
        </p:txBody>
      </p:sp>
      <p:cxnSp>
        <p:nvCxnSpPr>
          <p:cNvPr id="20" name="Elbow Connector 19"/>
          <p:cNvCxnSpPr>
            <a:stCxn id="12" idx="1"/>
          </p:cNvCxnSpPr>
          <p:nvPr/>
        </p:nvCxnSpPr>
        <p:spPr>
          <a:xfrm rot="10800000" flipH="1" flipV="1">
            <a:off x="1359877" y="1989991"/>
            <a:ext cx="31260" cy="660354"/>
          </a:xfrm>
          <a:prstGeom prst="bentConnector4">
            <a:avLst>
              <a:gd name="adj1" fmla="val -731286"/>
              <a:gd name="adj2" fmla="val 65606"/>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21722" y="2672110"/>
            <a:ext cx="8889078" cy="954107"/>
          </a:xfrm>
          <a:prstGeom prst="rect">
            <a:avLst/>
          </a:prstGeom>
          <a:ln w="38100">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dirty="0"/>
              <a:t>Foods and beverages </a:t>
            </a:r>
            <a:r>
              <a:rPr lang="en-US" sz="1400" b="1" dirty="0">
                <a:solidFill>
                  <a:srgbClr val="FF0000"/>
                </a:solidFill>
              </a:rPr>
              <a:t>not compliant </a:t>
            </a:r>
            <a:r>
              <a:rPr lang="en-US" sz="1400" b="1" dirty="0"/>
              <a:t>with HFC may be sold to students, </a:t>
            </a:r>
            <a:r>
              <a:rPr lang="en-US" sz="1400" b="1" i="1" dirty="0">
                <a:solidFill>
                  <a:srgbClr val="FF0000"/>
                </a:solidFill>
              </a:rPr>
              <a:t>only</a:t>
            </a:r>
            <a:r>
              <a:rPr lang="en-US" sz="1400" b="1" dirty="0"/>
              <a:t> </a:t>
            </a:r>
            <a:r>
              <a:rPr lang="en-US" sz="1400" b="1" i="1" dirty="0">
                <a:solidFill>
                  <a:srgbClr val="FF0000"/>
                </a:solidFill>
              </a:rPr>
              <a:t>if the following three (3) conditions exist.</a:t>
            </a:r>
          </a:p>
          <a:p>
            <a:pPr marL="285750" indent="-285750">
              <a:buFont typeface="Arial" panose="020B0604020202020204" pitchFamily="34" charset="0"/>
              <a:buChar char="•"/>
            </a:pPr>
            <a:r>
              <a:rPr lang="en-US" sz="1400" b="1" dirty="0">
                <a:solidFill>
                  <a:schemeClr val="accent2">
                    <a:lumMod val="75000"/>
                  </a:schemeClr>
                </a:solidFill>
              </a:rPr>
              <a:t>The sale is in connection with an event occurring after the end of the regular school day or on the weekend.</a:t>
            </a:r>
          </a:p>
          <a:p>
            <a:pPr marL="285750" indent="-285750">
              <a:buFont typeface="Arial" panose="020B0604020202020204" pitchFamily="34" charset="0"/>
              <a:buChar char="•"/>
            </a:pPr>
            <a:r>
              <a:rPr lang="en-US" sz="1400" b="1" dirty="0">
                <a:solidFill>
                  <a:schemeClr val="accent2">
                    <a:lumMod val="75000"/>
                  </a:schemeClr>
                </a:solidFill>
              </a:rPr>
              <a:t>The sale is at the location of the event.</a:t>
            </a:r>
          </a:p>
          <a:p>
            <a:pPr marL="285750" indent="-285750">
              <a:buFont typeface="Arial" panose="020B0604020202020204" pitchFamily="34" charset="0"/>
              <a:buChar char="•"/>
            </a:pPr>
            <a:r>
              <a:rPr lang="en-US" sz="1400" b="1" dirty="0">
                <a:solidFill>
                  <a:schemeClr val="accent2">
                    <a:lumMod val="75000"/>
                  </a:schemeClr>
                </a:solidFill>
              </a:rPr>
              <a:t>The food items are not sold from a vending machine or school store.</a:t>
            </a:r>
          </a:p>
        </p:txBody>
      </p:sp>
      <p:cxnSp>
        <p:nvCxnSpPr>
          <p:cNvPr id="35" name="Straight Connector 34"/>
          <p:cNvCxnSpPr>
            <a:cxnSpLocks/>
          </p:cNvCxnSpPr>
          <p:nvPr/>
        </p:nvCxnSpPr>
        <p:spPr>
          <a:xfrm flipV="1">
            <a:off x="1339839" y="3647982"/>
            <a:ext cx="0" cy="486296"/>
          </a:xfrm>
          <a:prstGeom prst="line">
            <a:avLst/>
          </a:prstGeom>
          <a:ln w="571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5BAFBB-53F3-022D-0759-3E8B1168654B}"/>
              </a:ext>
            </a:extLst>
          </p:cNvPr>
          <p:cNvSpPr txBox="1"/>
          <p:nvPr/>
        </p:nvSpPr>
        <p:spPr>
          <a:xfrm>
            <a:off x="4730233" y="1825140"/>
            <a:ext cx="6287424" cy="27977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1200" b="1" dirty="0">
                <a:solidFill>
                  <a:srgbClr val="FF0000"/>
                </a:solidFill>
                <a:hlinkClick r:id="rId3"/>
              </a:rPr>
              <a:t>https://portal.ct.gov/-/media/SDE/Nutrition/HFC/Requirements_Competitive_Foods_HFC.pdf</a:t>
            </a:r>
            <a:endParaRPr lang="en-US" sz="1200" b="1" dirty="0">
              <a:solidFill>
                <a:srgbClr val="FF0000"/>
              </a:solidFill>
            </a:endParaRPr>
          </a:p>
        </p:txBody>
      </p:sp>
      <p:sp>
        <p:nvSpPr>
          <p:cNvPr id="17" name="TextBox 16">
            <a:extLst>
              <a:ext uri="{FF2B5EF4-FFF2-40B4-BE49-F238E27FC236}">
                <a16:creationId xmlns:a16="http://schemas.microsoft.com/office/drawing/2014/main" id="{34848D2E-2D17-AD31-ED67-C09C3CB4A7D4}"/>
              </a:ext>
            </a:extLst>
          </p:cNvPr>
          <p:cNvSpPr txBox="1"/>
          <p:nvPr/>
        </p:nvSpPr>
        <p:spPr>
          <a:xfrm>
            <a:off x="4941249" y="2178361"/>
            <a:ext cx="4280389"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1600" dirty="0">
                <a:hlinkClick r:id="rId4"/>
              </a:rPr>
              <a:t>List of Acceptable Foods and Beverages (ct.gov)</a:t>
            </a:r>
            <a:endParaRPr lang="en-US" sz="1500" b="1" dirty="0">
              <a:solidFill>
                <a:srgbClr val="FF0000"/>
              </a:solidFill>
            </a:endParaRPr>
          </a:p>
        </p:txBody>
      </p:sp>
    </p:spTree>
    <p:extLst>
      <p:ext uri="{BB962C8B-B14F-4D97-AF65-F5344CB8AC3E}">
        <p14:creationId xmlns:p14="http://schemas.microsoft.com/office/powerpoint/2010/main" val="2444818340"/>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7024"/>
            <a:ext cx="10058400" cy="1450757"/>
          </a:xfrm>
          <a:solidFill>
            <a:schemeClr val="accent4">
              <a:lumMod val="20000"/>
              <a:lumOff val="80000"/>
            </a:schemeClr>
          </a:solidFill>
        </p:spPr>
        <p:txBody>
          <a:bodyPr/>
          <a:lstStyle/>
          <a:p>
            <a:r>
              <a:rPr lang="en-US" b="1" dirty="0"/>
              <a:t>	Challenge</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62</a:t>
            </a:fld>
            <a:endParaRPr lang="en-US" dirty="0"/>
          </a:p>
        </p:txBody>
      </p:sp>
      <p:sp>
        <p:nvSpPr>
          <p:cNvPr id="6" name="TextBox 5"/>
          <p:cNvSpPr txBox="1"/>
          <p:nvPr/>
        </p:nvSpPr>
        <p:spPr>
          <a:xfrm>
            <a:off x="1225942" y="1804046"/>
            <a:ext cx="8468737"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a:pPr>
            <a:r>
              <a:rPr lang="en-US" sz="1400" b="1" dirty="0"/>
              <a:t>Which order form is submitted electronically for the parent engagement budget?</a:t>
            </a:r>
          </a:p>
          <a:p>
            <a:pPr marL="800100" lvl="1" indent="-342900">
              <a:buFont typeface="+mj-lt"/>
              <a:buAutoNum type="alphaLcParenR"/>
            </a:pPr>
            <a:r>
              <a:rPr lang="en-US" sz="1400" dirty="0"/>
              <a:t>P-8</a:t>
            </a:r>
          </a:p>
          <a:p>
            <a:pPr marL="800100" lvl="1" indent="-342900">
              <a:buFont typeface="+mj-lt"/>
              <a:buAutoNum type="alphaLcParenR"/>
            </a:pPr>
            <a:r>
              <a:rPr lang="en-US" sz="1400" dirty="0"/>
              <a:t>P-9S</a:t>
            </a:r>
          </a:p>
          <a:p>
            <a:pPr marL="800100" lvl="1" indent="-342900">
              <a:buFont typeface="+mj-lt"/>
              <a:buAutoNum type="alphaLcParenR"/>
            </a:pPr>
            <a:r>
              <a:rPr lang="en-US" sz="1400" dirty="0"/>
              <a:t>P-10</a:t>
            </a:r>
          </a:p>
        </p:txBody>
      </p:sp>
      <p:sp>
        <p:nvSpPr>
          <p:cNvPr id="9" name="TextBox 8"/>
          <p:cNvSpPr txBox="1"/>
          <p:nvPr/>
        </p:nvSpPr>
        <p:spPr>
          <a:xfrm>
            <a:off x="1225940" y="2860590"/>
            <a:ext cx="8468737" cy="98488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00050" indent="-400050"/>
            <a:r>
              <a:rPr lang="en-US" sz="1400" b="1" dirty="0"/>
              <a:t>(2)</a:t>
            </a:r>
            <a:r>
              <a:rPr lang="en-US" sz="1600" dirty="0"/>
              <a:t>	</a:t>
            </a:r>
            <a:r>
              <a:rPr lang="en-US" sz="1400" b="1" dirty="0"/>
              <a:t>Which service is </a:t>
            </a:r>
            <a:r>
              <a:rPr lang="en-US" sz="1400" b="1" u="sng" dirty="0"/>
              <a:t>not</a:t>
            </a:r>
            <a:r>
              <a:rPr lang="en-US" sz="1400" b="1" dirty="0"/>
              <a:t> funded by the district?</a:t>
            </a:r>
          </a:p>
          <a:p>
            <a:pPr marL="800100" lvl="1" indent="-342900">
              <a:buFont typeface="+mj-lt"/>
              <a:buAutoNum type="alphaLcParenR"/>
            </a:pPr>
            <a:r>
              <a:rPr lang="en-US" sz="1400" dirty="0"/>
              <a:t>Field trips, beyond the free trips provided by WE Transport</a:t>
            </a:r>
          </a:p>
          <a:p>
            <a:pPr marL="800100" lvl="1" indent="-342900">
              <a:buFont typeface="+mj-lt"/>
              <a:buAutoNum type="alphaLcParenR"/>
            </a:pPr>
            <a:r>
              <a:rPr lang="en-US" sz="1400" dirty="0"/>
              <a:t>Xerox MFDs (Multi-function Devices) </a:t>
            </a:r>
          </a:p>
          <a:p>
            <a:pPr marL="800100" lvl="1" indent="-342900">
              <a:buFont typeface="+mj-lt"/>
              <a:buAutoNum type="alphaLcParenR"/>
            </a:pPr>
            <a:r>
              <a:rPr lang="en-US" sz="1400" dirty="0"/>
              <a:t>High School diplomas</a:t>
            </a:r>
          </a:p>
        </p:txBody>
      </p:sp>
      <p:sp>
        <p:nvSpPr>
          <p:cNvPr id="10" name="TextBox 9"/>
          <p:cNvSpPr txBox="1"/>
          <p:nvPr/>
        </p:nvSpPr>
        <p:spPr>
          <a:xfrm>
            <a:off x="1225939" y="3957913"/>
            <a:ext cx="8468738" cy="98488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a:t>(3)</a:t>
            </a:r>
            <a:r>
              <a:rPr lang="en-US" sz="1600" dirty="0"/>
              <a:t>	</a:t>
            </a:r>
            <a:r>
              <a:rPr lang="en-US" sz="1400" b="1" dirty="0"/>
              <a:t>In order to purchase hardware, $3,000, in a school-specific grant, what is the procurement process?</a:t>
            </a:r>
            <a:endParaRPr lang="en-US" sz="1400" dirty="0"/>
          </a:p>
          <a:p>
            <a:pPr marL="800100" lvl="1" indent="-342900">
              <a:buFont typeface="+mj-lt"/>
              <a:buAutoNum type="alphaLcParenR"/>
            </a:pPr>
            <a:r>
              <a:rPr lang="en-US" sz="1400" dirty="0"/>
              <a:t>Submit the P-8 order form, checking “Yes” to the question, “Is this order for hardware/software?”</a:t>
            </a:r>
          </a:p>
          <a:p>
            <a:pPr marL="800100" lvl="1" indent="-342900">
              <a:buFont typeface="+mj-lt"/>
              <a:buAutoNum type="alphaLcParenR"/>
            </a:pPr>
            <a:r>
              <a:rPr lang="en-US" sz="1400" dirty="0"/>
              <a:t>Submit the P-9S order form, checking “Yes” to the question, “Is this order for hardware/software?”</a:t>
            </a:r>
          </a:p>
          <a:p>
            <a:pPr marL="800100" lvl="1" indent="-342900">
              <a:buFont typeface="+mj-lt"/>
              <a:buAutoNum type="alphaLcParenR"/>
            </a:pPr>
            <a:r>
              <a:rPr lang="en-US" sz="1400" dirty="0"/>
              <a:t>Submit the P-10 order form, checking “Yes,” to the question, “Is this order for hardware/software?”</a:t>
            </a:r>
          </a:p>
        </p:txBody>
      </p:sp>
      <p:sp>
        <p:nvSpPr>
          <p:cNvPr id="11" name="TextBox 10"/>
          <p:cNvSpPr txBox="1"/>
          <p:nvPr/>
        </p:nvSpPr>
        <p:spPr>
          <a:xfrm>
            <a:off x="1225939" y="5045235"/>
            <a:ext cx="8468738"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startAt="4"/>
            </a:pPr>
            <a:r>
              <a:rPr lang="en-US" sz="1400" b="1" dirty="0"/>
              <a:t>In order to secure professional consulting services from a university, in an amount within the budget plan,</a:t>
            </a:r>
          </a:p>
          <a:p>
            <a:r>
              <a:rPr lang="en-US" sz="1400" b="1" dirty="0"/>
              <a:t>         what is the first step?</a:t>
            </a:r>
          </a:p>
          <a:p>
            <a:pPr marL="800100" lvl="1" indent="-342900">
              <a:buFont typeface="+mj-lt"/>
              <a:buAutoNum type="alphaLcParenR"/>
            </a:pPr>
            <a:r>
              <a:rPr lang="en-US" sz="1400" dirty="0"/>
              <a:t>A written agreement (or contract), specifying the details of the services to be provided</a:t>
            </a:r>
          </a:p>
          <a:p>
            <a:pPr marL="800100" lvl="1" indent="-342900">
              <a:buFont typeface="+mj-lt"/>
              <a:buAutoNum type="alphaLcParenR"/>
            </a:pPr>
            <a:r>
              <a:rPr lang="en-US" sz="1400" dirty="0"/>
              <a:t>Electronic submission of an order form</a:t>
            </a:r>
          </a:p>
          <a:p>
            <a:pPr marL="800100" lvl="1" indent="-342900">
              <a:buFont typeface="+mj-lt"/>
              <a:buAutoNum type="alphaLcParenR"/>
            </a:pPr>
            <a:r>
              <a:rPr lang="en-US" sz="1400" dirty="0"/>
              <a:t>Confirmation that the vendor is registered in the City Purchasing system</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031" y="286602"/>
            <a:ext cx="1245414" cy="1371600"/>
          </a:xfrm>
          <a:prstGeom prst="rect">
            <a:avLst/>
          </a:prstGeom>
        </p:spPr>
      </p:pic>
      <p:sp>
        <p:nvSpPr>
          <p:cNvPr id="13" name="Rectangle 12"/>
          <p:cNvSpPr/>
          <p:nvPr/>
        </p:nvSpPr>
        <p:spPr>
          <a:xfrm>
            <a:off x="4586747" y="764570"/>
            <a:ext cx="162736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QUIZ</a:t>
            </a:r>
          </a:p>
        </p:txBody>
      </p:sp>
      <p:sp>
        <p:nvSpPr>
          <p:cNvPr id="15" name="Oval 14"/>
          <p:cNvSpPr/>
          <p:nvPr/>
        </p:nvSpPr>
        <p:spPr>
          <a:xfrm>
            <a:off x="6498313" y="553207"/>
            <a:ext cx="1005840" cy="1005840"/>
          </a:xfrm>
          <a:prstGeom prst="ellipse">
            <a:avLst/>
          </a:prstGeom>
          <a:ln w="28575">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6" name="Rectangle 15"/>
          <p:cNvSpPr/>
          <p:nvPr/>
        </p:nvSpPr>
        <p:spPr>
          <a:xfrm>
            <a:off x="1048632" y="247024"/>
            <a:ext cx="1745158" cy="923330"/>
          </a:xfrm>
          <a:prstGeom prst="rect">
            <a:avLst/>
          </a:prstGeom>
          <a:noFill/>
          <a:scene3d>
            <a:camera prst="isometricOffAxis1Right"/>
            <a:lightRig rig="threePt" dir="t"/>
          </a:scene3d>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Fiscal</a:t>
            </a:r>
          </a:p>
        </p:txBody>
      </p:sp>
    </p:spTree>
    <p:extLst>
      <p:ext uri="{BB962C8B-B14F-4D97-AF65-F5344CB8AC3E}">
        <p14:creationId xmlns:p14="http://schemas.microsoft.com/office/powerpoint/2010/main" val="3453961727"/>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00624"/>
            <a:ext cx="10058400" cy="2496312"/>
          </a:xfrm>
          <a:solidFill>
            <a:schemeClr val="accent4">
              <a:lumMod val="20000"/>
              <a:lumOff val="80000"/>
            </a:schemeClr>
          </a:solidFill>
        </p:spPr>
        <p:txBody>
          <a:bodyPr>
            <a:normAutofit/>
          </a:bodyPr>
          <a:lstStyle/>
          <a:p>
            <a:r>
              <a:rPr lang="en-US" sz="7600" b="1" dirty="0"/>
              <a:t>Tracking and </a:t>
            </a:r>
            <a:br>
              <a:rPr lang="en-US" sz="7600" b="1" dirty="0"/>
            </a:br>
            <a:r>
              <a:rPr lang="en-US" sz="7600" b="1" dirty="0"/>
              <a:t>Certifying Delivery</a:t>
            </a:r>
          </a:p>
        </p:txBody>
      </p:sp>
      <p:sp>
        <p:nvSpPr>
          <p:cNvPr id="3" name="Text Placeholder 2"/>
          <p:cNvSpPr>
            <a:spLocks noGrp="1"/>
          </p:cNvSpPr>
          <p:nvPr>
            <p:ph type="body" idx="1"/>
          </p:nvPr>
        </p:nvSpPr>
        <p:spPr>
          <a:xfrm>
            <a:off x="1097280" y="4453128"/>
            <a:ext cx="10058400" cy="1302802"/>
          </a:xfrm>
        </p:spPr>
        <p:txBody>
          <a:bodyPr>
            <a:normAutofit fontScale="92500" lnSpcReduction="10000"/>
          </a:bodyPr>
          <a:lstStyle/>
          <a:p>
            <a:pPr marL="342900" indent="-342900">
              <a:buFont typeface="Arial" panose="020B0604020202020204" pitchFamily="34" charset="0"/>
              <a:buChar char="•"/>
            </a:pPr>
            <a:r>
              <a:rPr lang="en-US" b="1" dirty="0"/>
              <a:t>STATUS OF ORDERS: VENDOR INQUIRY</a:t>
            </a:r>
          </a:p>
          <a:p>
            <a:pPr marL="342900" indent="-342900">
              <a:buFont typeface="Arial" panose="020B0604020202020204" pitchFamily="34" charset="0"/>
              <a:buChar char="•"/>
            </a:pPr>
            <a:r>
              <a:rPr lang="en-US" b="1" dirty="0"/>
              <a:t>CERTIFICATION OF DELIVERY</a:t>
            </a:r>
          </a:p>
          <a:p>
            <a:pPr marL="342900" indent="-342900">
              <a:buFont typeface="Arial" panose="020B0604020202020204" pitchFamily="34" charset="0"/>
              <a:buChar char="•"/>
            </a:pPr>
            <a:r>
              <a:rPr lang="en-US" b="1" dirty="0"/>
              <a:t>SCHOOL INVENTORY MANAGEMENT</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63</a:t>
            </a:fld>
            <a:endParaRPr lang="en-US" dirty="0"/>
          </a:p>
        </p:txBody>
      </p:sp>
      <p:pic>
        <p:nvPicPr>
          <p:cNvPr id="7"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1625" y="341630"/>
            <a:ext cx="2194560" cy="1463040"/>
          </a:xfrm>
          <a:prstGeom prst="rect">
            <a:avLst/>
          </a:prstGeom>
          <a:noFill/>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061" y="469762"/>
            <a:ext cx="2095978" cy="12067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427" y="243950"/>
            <a:ext cx="1463649" cy="1554480"/>
          </a:xfrm>
          <a:prstGeom prst="rect">
            <a:avLst/>
          </a:prstGeom>
        </p:spPr>
      </p:pic>
      <p:sp>
        <p:nvSpPr>
          <p:cNvPr id="10" name="TextBox 9"/>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5" action="ppaction://hlinksldjump"/>
              </a:rPr>
              <a:t>TC</a:t>
            </a:r>
            <a:endParaRPr lang="en-US" sz="1600" b="1" dirty="0">
              <a:solidFill>
                <a:schemeClr val="bg1"/>
              </a:solidFill>
            </a:endParaRPr>
          </a:p>
        </p:txBody>
      </p:sp>
      <p:sp>
        <p:nvSpPr>
          <p:cNvPr id="12" name="Rounded Rectangle 11"/>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9</a:t>
            </a:r>
          </a:p>
        </p:txBody>
      </p:sp>
    </p:spTree>
    <p:extLst>
      <p:ext uri="{BB962C8B-B14F-4D97-AF65-F5344CB8AC3E}">
        <p14:creationId xmlns:p14="http://schemas.microsoft.com/office/powerpoint/2010/main" val="3553903301"/>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0189"/>
            <a:ext cx="10058400" cy="1450757"/>
          </a:xfrm>
          <a:solidFill>
            <a:schemeClr val="accent4">
              <a:lumMod val="20000"/>
              <a:lumOff val="80000"/>
            </a:schemeClr>
          </a:solidFill>
        </p:spPr>
        <p:txBody>
          <a:bodyPr>
            <a:normAutofit fontScale="90000"/>
          </a:bodyPr>
          <a:lstStyle/>
          <a:p>
            <a:r>
              <a:rPr lang="en-US" sz="6000" b="1" dirty="0"/>
              <a:t>Status of Orders:</a:t>
            </a:r>
            <a:br>
              <a:rPr lang="en-US" sz="6000" b="1" dirty="0"/>
            </a:br>
            <a:r>
              <a:rPr lang="en-US" sz="6000" b="1" dirty="0"/>
              <a:t>Vendor Inquiry</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64</a:t>
            </a:fld>
            <a:endParaRPr lang="en-US" dirty="0"/>
          </a:p>
        </p:txBody>
      </p:sp>
      <p:pic>
        <p:nvPicPr>
          <p:cNvPr id="13" name="Picture 4" descr="C:\Program Files\Microsoft Office\MEDIA\OFFICE14\Bullets\BD21301_.gif"/>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62342" y="59263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306916" y="1948140"/>
            <a:ext cx="9581342" cy="3539430"/>
          </a:xfrm>
          <a:prstGeom prst="rect">
            <a:avLst/>
          </a:prstGeom>
          <a:ln w="28575"/>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2400" b="1" dirty="0">
                <a:solidFill>
                  <a:schemeClr val="accent2">
                    <a:lumMod val="75000"/>
                  </a:schemeClr>
                </a:solidFill>
              </a:rPr>
              <a:t>FOR ALL ACCOUNTS:</a:t>
            </a:r>
          </a:p>
          <a:p>
            <a:pPr>
              <a:buClr>
                <a:schemeClr val="accent2">
                  <a:lumMod val="75000"/>
                </a:schemeClr>
              </a:buClr>
            </a:pPr>
            <a:endParaRPr lang="en-US" sz="2000" dirty="0"/>
          </a:p>
          <a:p>
            <a:pPr marL="285750" indent="-285750">
              <a:buClr>
                <a:schemeClr val="accent2">
                  <a:lumMod val="75000"/>
                </a:schemeClr>
              </a:buClr>
              <a:buFont typeface="Arial" panose="020B0604020202020204" pitchFamily="34" charset="0"/>
              <a:buChar char="•"/>
            </a:pPr>
            <a:r>
              <a:rPr lang="en-US" sz="2400" b="1" dirty="0">
                <a:solidFill>
                  <a:schemeClr val="accent2">
                    <a:lumMod val="75000"/>
                  </a:schemeClr>
                </a:solidFill>
              </a:rPr>
              <a:t>PURCHASE ORDER</a:t>
            </a:r>
          </a:p>
          <a:p>
            <a:pPr marL="800100" lvl="1" indent="-342900">
              <a:buClr>
                <a:schemeClr val="accent2">
                  <a:lumMod val="75000"/>
                </a:schemeClr>
              </a:buClr>
              <a:buFont typeface="Wingdings" panose="05000000000000000000" pitchFamily="2" charset="2"/>
              <a:buChar char="q"/>
            </a:pPr>
            <a:r>
              <a:rPr lang="en-US" sz="2000" dirty="0"/>
              <a:t>When City Purchasing generates and sends the Purchase Order (PO) to the vendor:</a:t>
            </a:r>
          </a:p>
          <a:p>
            <a:pPr marL="800100" lvl="1" indent="-342900">
              <a:buClr>
                <a:schemeClr val="accent2">
                  <a:lumMod val="75000"/>
                </a:schemeClr>
              </a:buClr>
              <a:buFont typeface="Wingdings" panose="05000000000000000000" pitchFamily="2" charset="2"/>
              <a:buChar char="q"/>
            </a:pPr>
            <a:r>
              <a:rPr lang="en-US" sz="2000" b="1" dirty="0"/>
              <a:t>City Purchasing will also send a copy of the PO to the Business/Grants Office.</a:t>
            </a:r>
          </a:p>
          <a:p>
            <a:pPr lvl="1">
              <a:buClr>
                <a:schemeClr val="accent2">
                  <a:lumMod val="75000"/>
                </a:schemeClr>
              </a:buClr>
            </a:pPr>
            <a:endParaRPr lang="en-US" sz="2000" b="1" dirty="0"/>
          </a:p>
          <a:p>
            <a:pPr marL="285750" indent="-285750">
              <a:buClr>
                <a:schemeClr val="accent2">
                  <a:lumMod val="75000"/>
                </a:schemeClr>
              </a:buClr>
              <a:buFont typeface="Arial" panose="020B0604020202020204" pitchFamily="34" charset="0"/>
              <a:buChar char="•"/>
            </a:pPr>
            <a:r>
              <a:rPr lang="en-US" sz="2400" b="1" dirty="0">
                <a:solidFill>
                  <a:schemeClr val="accent2">
                    <a:lumMod val="75000"/>
                  </a:schemeClr>
                </a:solidFill>
              </a:rPr>
              <a:t>VENDOR INQUIRY</a:t>
            </a:r>
          </a:p>
          <a:p>
            <a:pPr marL="742950" lvl="1" indent="-285750">
              <a:buClr>
                <a:schemeClr val="accent2">
                  <a:lumMod val="75000"/>
                </a:schemeClr>
              </a:buClr>
              <a:buFont typeface="Wingdings" panose="05000000000000000000" pitchFamily="2" charset="2"/>
              <a:buChar char="q"/>
            </a:pPr>
            <a:r>
              <a:rPr lang="en-US" dirty="0"/>
              <a:t>In general, delivery of any order to the school should occur </a:t>
            </a:r>
            <a:r>
              <a:rPr lang="en-US" b="1" i="1" dirty="0"/>
              <a:t>within 15-30 calendar days</a:t>
            </a:r>
            <a:r>
              <a:rPr lang="en-US" dirty="0"/>
              <a:t>.</a:t>
            </a:r>
          </a:p>
          <a:p>
            <a:pPr marL="742950" lvl="1" indent="-285750">
              <a:buClr>
                <a:schemeClr val="accent2">
                  <a:lumMod val="75000"/>
                </a:schemeClr>
              </a:buClr>
              <a:buFont typeface="Wingdings" panose="05000000000000000000" pitchFamily="2" charset="2"/>
              <a:buChar char="q"/>
            </a:pPr>
            <a:r>
              <a:rPr lang="en-US" dirty="0"/>
              <a:t>If the expected delivery date passes or the 30-day point is approaching, the school clerical should contact the Business Office to inquire about the status of delivery.</a:t>
            </a:r>
          </a:p>
          <a:p>
            <a:pPr marL="742950" lvl="1" indent="-285750">
              <a:buClr>
                <a:schemeClr val="accent2">
                  <a:lumMod val="75000"/>
                </a:schemeClr>
              </a:buClr>
              <a:buFont typeface="Wingdings" panose="05000000000000000000" pitchFamily="2" charset="2"/>
              <a:buChar char="q"/>
            </a:pPr>
            <a:r>
              <a:rPr lang="en-US" dirty="0"/>
              <a:t>The Business Office will contact the vendor and follow up with the school.</a:t>
            </a:r>
            <a:endParaRPr lang="en-US" sz="1600" dirty="0"/>
          </a:p>
        </p:txBody>
      </p:sp>
    </p:spTree>
    <p:extLst>
      <p:ext uri="{BB962C8B-B14F-4D97-AF65-F5344CB8AC3E}">
        <p14:creationId xmlns:p14="http://schemas.microsoft.com/office/powerpoint/2010/main" val="288382790"/>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4736"/>
            <a:ext cx="10058400" cy="1450757"/>
          </a:xfrm>
          <a:solidFill>
            <a:schemeClr val="accent4">
              <a:lumMod val="20000"/>
              <a:lumOff val="80000"/>
            </a:schemeClr>
          </a:solidFill>
        </p:spPr>
        <p:txBody>
          <a:bodyPr>
            <a:normAutofit/>
          </a:bodyPr>
          <a:lstStyle/>
          <a:p>
            <a:r>
              <a:rPr lang="en-US" sz="5400" b="1" dirty="0"/>
              <a:t>Certification of Delivery</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65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512" y="401474"/>
            <a:ext cx="1905802" cy="1097280"/>
          </a:xfrm>
          <a:prstGeom prst="rect">
            <a:avLst/>
          </a:prstGeom>
        </p:spPr>
      </p:pic>
      <p:sp>
        <p:nvSpPr>
          <p:cNvPr id="9" name="TextBox 8"/>
          <p:cNvSpPr txBox="1"/>
          <p:nvPr/>
        </p:nvSpPr>
        <p:spPr>
          <a:xfrm>
            <a:off x="1108442" y="1895116"/>
            <a:ext cx="9978289" cy="2000548"/>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2400" b="1" dirty="0">
                <a:solidFill>
                  <a:schemeClr val="accent2">
                    <a:lumMod val="75000"/>
                  </a:schemeClr>
                </a:solidFill>
              </a:rPr>
              <a:t>FOR ALL ACCOUNTS:</a:t>
            </a:r>
          </a:p>
          <a:p>
            <a:pPr marL="342900" indent="-227013">
              <a:buClr>
                <a:schemeClr val="accent2">
                  <a:lumMod val="75000"/>
                </a:schemeClr>
              </a:buClr>
              <a:buFont typeface="Arial" panose="020B0604020202020204" pitchFamily="34" charset="0"/>
              <a:buChar char="•"/>
            </a:pPr>
            <a:r>
              <a:rPr lang="en-US" sz="2000" dirty="0"/>
              <a:t>The vendor delivers the goods/services to the school.</a:t>
            </a:r>
          </a:p>
          <a:p>
            <a:pPr marL="342900" indent="-227013">
              <a:buClr>
                <a:schemeClr val="accent2">
                  <a:lumMod val="75000"/>
                </a:schemeClr>
              </a:buClr>
              <a:buFont typeface="Arial" panose="020B0604020202020204" pitchFamily="34" charset="0"/>
              <a:buChar char="•"/>
            </a:pPr>
            <a:r>
              <a:rPr lang="en-US" sz="2000" dirty="0"/>
              <a:t>The vendor submits the invoice to the Business Office, City Hall, 45 Lyon Terrace – Room 320, Bridgeport, CT 06604. </a:t>
            </a:r>
          </a:p>
          <a:p>
            <a:pPr marL="342900" indent="-227013">
              <a:buClr>
                <a:schemeClr val="accent2">
                  <a:lumMod val="75000"/>
                </a:schemeClr>
              </a:buClr>
              <a:buFont typeface="Arial" panose="020B0604020202020204" pitchFamily="34" charset="0"/>
              <a:buChar char="•"/>
            </a:pPr>
            <a:r>
              <a:rPr lang="en-US" sz="2000" dirty="0"/>
              <a:t>The Business Office contacts the school to confirm delivery of the order.</a:t>
            </a:r>
          </a:p>
          <a:p>
            <a:pPr marL="342900" indent="-227013">
              <a:buClr>
                <a:schemeClr val="accent2">
                  <a:lumMod val="75000"/>
                </a:schemeClr>
              </a:buClr>
              <a:buFont typeface="Arial" panose="020B0604020202020204" pitchFamily="34" charset="0"/>
              <a:buChar char="•"/>
            </a:pPr>
            <a:r>
              <a:rPr lang="en-US" sz="2000" dirty="0"/>
              <a:t>The Business Office enters the “Receiver” in MUNIS.</a:t>
            </a:r>
          </a:p>
        </p:txBody>
      </p:sp>
      <p:pic>
        <p:nvPicPr>
          <p:cNvPr id="12" name="Picture 2" descr="C:\Users\Marlene\AppData\Local\Microsoft\Windows\Temporary Internet Files\Content.IE5\GLY9XXSK\MC900434828[1].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725197" y="303893"/>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66140" y="4669893"/>
            <a:ext cx="6524625"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buClr>
                <a:schemeClr val="accent2">
                  <a:lumMod val="75000"/>
                </a:schemeClr>
              </a:buClr>
            </a:pPr>
            <a:r>
              <a:rPr lang="en-US" sz="2000" b="1" dirty="0"/>
              <a:t>At the school level, if you receive an invoice and the items or services have been delivered, sign and date to certify the delivery, and transmit immediately to the Business Office.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639" y="4109621"/>
            <a:ext cx="1718501" cy="1520666"/>
          </a:xfrm>
          <a:prstGeom prst="rect">
            <a:avLst/>
          </a:prstGeom>
        </p:spPr>
      </p:pic>
    </p:spTree>
    <p:extLst>
      <p:ext uri="{BB962C8B-B14F-4D97-AF65-F5344CB8AC3E}">
        <p14:creationId xmlns:p14="http://schemas.microsoft.com/office/powerpoint/2010/main" val="363155090"/>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December 2023</a:t>
            </a:r>
            <a:endParaRPr lang="en-US" dirty="0"/>
          </a:p>
        </p:txBody>
      </p:sp>
      <p:sp>
        <p:nvSpPr>
          <p:cNvPr id="3" name="Footer Placeholder 2"/>
          <p:cNvSpPr>
            <a:spLocks noGrp="1"/>
          </p:cNvSpPr>
          <p:nvPr>
            <p:ph type="ftr" sz="quarter" idx="11"/>
          </p:nvPr>
        </p:nvSpPr>
        <p:spPr/>
        <p:txBody>
          <a:bodyPr/>
          <a:lstStyle/>
          <a:p>
            <a:r>
              <a:rPr lang="en-US" dirty="0"/>
              <a:t>Fiscal Management for School Administrators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66</a:t>
            </a:fld>
            <a:endParaRPr lang="en-US" dirty="0"/>
          </a:p>
        </p:txBody>
      </p:sp>
      <p:sp>
        <p:nvSpPr>
          <p:cNvPr id="5" name="TextBox 4"/>
          <p:cNvSpPr txBox="1"/>
          <p:nvPr/>
        </p:nvSpPr>
        <p:spPr>
          <a:xfrm>
            <a:off x="1144012" y="1949860"/>
            <a:ext cx="10011667" cy="3231654"/>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2400" b="1" dirty="0">
                <a:solidFill>
                  <a:schemeClr val="accent2">
                    <a:lumMod val="75000"/>
                  </a:schemeClr>
                </a:solidFill>
              </a:rPr>
              <a:t>FOR ALL ACCOUNTS:</a:t>
            </a:r>
          </a:p>
          <a:p>
            <a:pPr marL="342900" indent="-342900">
              <a:buClr>
                <a:schemeClr val="accent2">
                  <a:lumMod val="75000"/>
                </a:schemeClr>
              </a:buClr>
              <a:buFont typeface="Arial" panose="020B0604020202020204" pitchFamily="34" charset="0"/>
              <a:buChar char="•"/>
            </a:pPr>
            <a:r>
              <a:rPr lang="en-US" sz="2000" b="1" dirty="0">
                <a:solidFill>
                  <a:schemeClr val="tx1"/>
                </a:solidFill>
              </a:rPr>
              <a:t>Upon receipt of the order, the school is responsible for taking the following actions:</a:t>
            </a:r>
          </a:p>
          <a:p>
            <a:pPr marL="800100" lvl="1" indent="-342900">
              <a:buClr>
                <a:schemeClr val="accent2">
                  <a:lumMod val="75000"/>
                </a:schemeClr>
              </a:buClr>
              <a:buFont typeface="Wingdings" panose="05000000000000000000" pitchFamily="2" charset="2"/>
              <a:buChar char="q"/>
            </a:pPr>
            <a:r>
              <a:rPr lang="en-US" sz="2000" dirty="0">
                <a:solidFill>
                  <a:schemeClr val="tx1"/>
                </a:solidFill>
              </a:rPr>
              <a:t>Confirm that the contents of the delivery match the items ordered. </a:t>
            </a:r>
          </a:p>
          <a:p>
            <a:pPr marL="800100" lvl="1" indent="-342900">
              <a:buClr>
                <a:schemeClr val="accent2">
                  <a:lumMod val="75000"/>
                </a:schemeClr>
              </a:buClr>
              <a:buFont typeface="Wingdings" panose="05000000000000000000" pitchFamily="2" charset="2"/>
              <a:buChar char="q"/>
            </a:pPr>
            <a:r>
              <a:rPr lang="en-US" sz="2000" dirty="0">
                <a:solidFill>
                  <a:schemeClr val="tx1"/>
                </a:solidFill>
              </a:rPr>
              <a:t>Review and retain the packing slip.</a:t>
            </a:r>
          </a:p>
          <a:p>
            <a:pPr marL="800100" lvl="1" indent="-342900">
              <a:buClr>
                <a:schemeClr val="accent2">
                  <a:lumMod val="75000"/>
                </a:schemeClr>
              </a:buClr>
              <a:buFont typeface="Wingdings" panose="05000000000000000000" pitchFamily="2" charset="2"/>
              <a:buChar char="q"/>
            </a:pPr>
            <a:r>
              <a:rPr lang="en-US" sz="2000" dirty="0">
                <a:solidFill>
                  <a:schemeClr val="tx1"/>
                </a:solidFill>
              </a:rPr>
              <a:t>Place the items in a secure location.</a:t>
            </a:r>
          </a:p>
          <a:p>
            <a:pPr marL="800100" lvl="1" indent="-342900">
              <a:buClr>
                <a:schemeClr val="accent2">
                  <a:lumMod val="75000"/>
                </a:schemeClr>
              </a:buClr>
              <a:buFont typeface="Wingdings" panose="05000000000000000000" pitchFamily="2" charset="2"/>
              <a:buChar char="q"/>
            </a:pPr>
            <a:r>
              <a:rPr lang="en-US" sz="2000" dirty="0">
                <a:solidFill>
                  <a:schemeClr val="tx1"/>
                </a:solidFill>
              </a:rPr>
              <a:t>Maintain the </a:t>
            </a:r>
            <a:r>
              <a:rPr lang="en-US" sz="2000" b="1" dirty="0">
                <a:solidFill>
                  <a:schemeClr val="tx1"/>
                </a:solidFill>
              </a:rPr>
              <a:t>school inventory </a:t>
            </a:r>
            <a:r>
              <a:rPr lang="en-US" sz="2000" dirty="0">
                <a:solidFill>
                  <a:schemeClr val="tx1"/>
                </a:solidFill>
              </a:rPr>
              <a:t>for non-consumable items, specifying: item type, manufacturer, model #, serial #, vendor, cost, school location, date received.</a:t>
            </a:r>
          </a:p>
          <a:p>
            <a:pPr marL="342900" indent="-342900">
              <a:buClr>
                <a:schemeClr val="accent2">
                  <a:lumMod val="75000"/>
                </a:schemeClr>
              </a:buClr>
              <a:buFont typeface="Arial" panose="020B0604020202020204" pitchFamily="34" charset="0"/>
              <a:buChar char="•"/>
            </a:pPr>
            <a:r>
              <a:rPr lang="en-US" sz="2000" b="1" dirty="0">
                <a:solidFill>
                  <a:schemeClr val="tx1"/>
                </a:solidFill>
              </a:rPr>
              <a:t>If a shortage, overage or damage is identified, report the condition to the Business Office promptly.   </a:t>
            </a:r>
          </a:p>
          <a:p>
            <a:pPr marL="800100" lvl="1" indent="-342900">
              <a:buClr>
                <a:schemeClr val="accent2">
                  <a:lumMod val="75000"/>
                </a:schemeClr>
              </a:buClr>
              <a:buFont typeface="Wingdings" panose="05000000000000000000" pitchFamily="2" charset="2"/>
              <a:buChar char="q"/>
            </a:pPr>
            <a:r>
              <a:rPr lang="en-US" sz="2000" dirty="0">
                <a:solidFill>
                  <a:schemeClr val="tx1"/>
                </a:solidFill>
              </a:rPr>
              <a:t>The Business Office will contact the vendor.</a:t>
            </a:r>
          </a:p>
        </p:txBody>
      </p:sp>
      <p:sp>
        <p:nvSpPr>
          <p:cNvPr id="7" name="Title 1"/>
          <p:cNvSpPr txBox="1">
            <a:spLocks/>
          </p:cNvSpPr>
          <p:nvPr/>
        </p:nvSpPr>
        <p:spPr>
          <a:xfrm>
            <a:off x="1097280" y="258281"/>
            <a:ext cx="10058400" cy="1450757"/>
          </a:xfrm>
          <a:prstGeom prst="rect">
            <a:avLst/>
          </a:prstGeom>
          <a:solidFill>
            <a:schemeClr val="accent4">
              <a:lumMod val="20000"/>
              <a:lumOff val="80000"/>
            </a:schemeClr>
          </a:solidFill>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4400" b="1" dirty="0"/>
          </a:p>
          <a:p>
            <a:r>
              <a:rPr lang="en-US" sz="5400" b="1" dirty="0"/>
              <a:t>Inventory Management</a:t>
            </a:r>
          </a:p>
        </p:txBody>
      </p:sp>
      <p:sp>
        <p:nvSpPr>
          <p:cNvPr id="8" name="Rectangle 7"/>
          <p:cNvSpPr/>
          <p:nvPr/>
        </p:nvSpPr>
        <p:spPr>
          <a:xfrm>
            <a:off x="8548066" y="408930"/>
            <a:ext cx="2496003"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cap="none" spc="0" dirty="0">
                <a:ln w="12700">
                  <a:solidFill>
                    <a:schemeClr val="accent1"/>
                  </a:solidFill>
                  <a:prstDash val="solid"/>
                </a:ln>
                <a:solidFill>
                  <a:srgbClr val="FF0000"/>
                </a:solidFill>
                <a:effectLst>
                  <a:outerShdw dist="38100" dir="2640000" algn="bl" rotWithShape="0">
                    <a:schemeClr val="accent1"/>
                  </a:outerShdw>
                </a:effectLst>
              </a:rPr>
              <a:t>Inventory</a:t>
            </a:r>
          </a:p>
        </p:txBody>
      </p:sp>
    </p:spTree>
    <p:extLst>
      <p:ext uri="{BB962C8B-B14F-4D97-AF65-F5344CB8AC3E}">
        <p14:creationId xmlns:p14="http://schemas.microsoft.com/office/powerpoint/2010/main" val="1448451631"/>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037" y="1782898"/>
            <a:ext cx="10058400" cy="2502034"/>
          </a:xfrm>
          <a:solidFill>
            <a:schemeClr val="accent4">
              <a:lumMod val="20000"/>
              <a:lumOff val="80000"/>
            </a:schemeClr>
          </a:solidFill>
        </p:spPr>
        <p:txBody>
          <a:bodyPr/>
          <a:lstStyle/>
          <a:p>
            <a:r>
              <a:rPr lang="en-US" b="1" dirty="0"/>
              <a:t>Vendor Payments</a:t>
            </a:r>
          </a:p>
        </p:txBody>
      </p:sp>
      <p:sp>
        <p:nvSpPr>
          <p:cNvPr id="3" name="Text Placeholder 2"/>
          <p:cNvSpPr>
            <a:spLocks noGrp="1"/>
          </p:cNvSpPr>
          <p:nvPr>
            <p:ph type="body" idx="1"/>
          </p:nvPr>
        </p:nvSpPr>
        <p:spPr>
          <a:xfrm>
            <a:off x="1097280" y="4421323"/>
            <a:ext cx="10058400" cy="1143000"/>
          </a:xfrm>
        </p:spPr>
        <p:txBody>
          <a:bodyPr/>
          <a:lstStyle/>
          <a:p>
            <a:pPr marL="342900" indent="-342900">
              <a:buFont typeface="Arial" panose="020B0604020202020204" pitchFamily="34" charset="0"/>
              <a:buChar char="•"/>
            </a:pPr>
            <a:r>
              <a:rPr lang="en-US" b="1" dirty="0"/>
              <a:t>Invoices AND PAYMENTS</a:t>
            </a:r>
          </a:p>
          <a:p>
            <a:pPr marL="342900" indent="-342900">
              <a:buFont typeface="Arial" panose="020B0604020202020204" pitchFamily="34" charset="0"/>
              <a:buChar char="•"/>
            </a:pPr>
            <a:r>
              <a:rPr lang="en-US" b="1" dirty="0"/>
              <a:t>OPEN ORDERS</a:t>
            </a:r>
          </a:p>
          <a:p>
            <a:endParaRPr lang="en-US" dirty="0"/>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67</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308" y="189669"/>
            <a:ext cx="1564947" cy="15544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0" y="319858"/>
            <a:ext cx="1578824" cy="1463040"/>
          </a:xfrm>
          <a:prstGeom prst="rect">
            <a:avLst/>
          </a:prstGeom>
        </p:spPr>
      </p:pic>
      <p:sp>
        <p:nvSpPr>
          <p:cNvPr id="10" name="TextBox 9"/>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4" action="ppaction://hlinksldjump"/>
              </a:rPr>
              <a:t>TC</a:t>
            </a:r>
            <a:endParaRPr lang="en-US" sz="1600" b="1" dirty="0">
              <a:solidFill>
                <a:schemeClr val="bg1"/>
              </a:solidFill>
            </a:endParaRPr>
          </a:p>
        </p:txBody>
      </p:sp>
      <p:sp>
        <p:nvSpPr>
          <p:cNvPr id="11" name="Rounded Rectangle 10"/>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10</a:t>
            </a:r>
          </a:p>
        </p:txBody>
      </p:sp>
    </p:spTree>
    <p:extLst>
      <p:ext uri="{BB962C8B-B14F-4D97-AF65-F5344CB8AC3E}">
        <p14:creationId xmlns:p14="http://schemas.microsoft.com/office/powerpoint/2010/main" val="614366938"/>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64389"/>
            <a:ext cx="10058400" cy="1450757"/>
          </a:xfrm>
          <a:solidFill>
            <a:schemeClr val="accent4">
              <a:lumMod val="20000"/>
              <a:lumOff val="80000"/>
            </a:schemeClr>
          </a:solidFill>
        </p:spPr>
        <p:txBody>
          <a:bodyPr/>
          <a:lstStyle/>
          <a:p>
            <a:r>
              <a:rPr lang="en-US" b="1" dirty="0"/>
              <a:t>Invoices and Payments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68</a:t>
            </a:fld>
            <a:endParaRPr lang="en-US" dirty="0"/>
          </a:p>
        </p:txBody>
      </p:sp>
      <p:sp>
        <p:nvSpPr>
          <p:cNvPr id="6" name="TextBox 5"/>
          <p:cNvSpPr txBox="1"/>
          <p:nvPr/>
        </p:nvSpPr>
        <p:spPr>
          <a:xfrm>
            <a:off x="1097280" y="2161455"/>
            <a:ext cx="10041715" cy="1754326"/>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dirty="0"/>
              <a:t>Purchase Orders include the direction to the vendor to send the </a:t>
            </a:r>
            <a:r>
              <a:rPr lang="en-US" b="1" dirty="0"/>
              <a:t>invoice, following delivery, to:</a:t>
            </a:r>
          </a:p>
          <a:p>
            <a:pPr marL="742950" lvl="1" indent="-285750">
              <a:buClr>
                <a:schemeClr val="accent2">
                  <a:lumMod val="75000"/>
                </a:schemeClr>
              </a:buClr>
              <a:buFont typeface="Arial" panose="020B0604020202020204" pitchFamily="34" charset="0"/>
              <a:buChar char="•"/>
            </a:pPr>
            <a:r>
              <a:rPr lang="en-US" b="1" dirty="0"/>
              <a:t>Email: </a:t>
            </a:r>
            <a:r>
              <a:rPr lang="en-US" b="1" dirty="0">
                <a:hlinkClick r:id="rId2"/>
              </a:rPr>
              <a:t>Boeinvoices@bridgeportedu.net</a:t>
            </a:r>
            <a:endParaRPr lang="en-US" b="1" dirty="0"/>
          </a:p>
          <a:p>
            <a:pPr marL="742950" lvl="1" indent="-285750">
              <a:buClr>
                <a:schemeClr val="accent2">
                  <a:lumMod val="75000"/>
                </a:schemeClr>
              </a:buClr>
              <a:buFont typeface="Arial" panose="020B0604020202020204" pitchFamily="34" charset="0"/>
              <a:buChar char="•"/>
            </a:pPr>
            <a:r>
              <a:rPr lang="en-US" b="1" dirty="0"/>
              <a:t>Mail:  Business Office, 45 Lyon Terrace – Room 320, Bridgeport, CT 06604.</a:t>
            </a:r>
          </a:p>
          <a:p>
            <a:pPr marL="285750" indent="-285750">
              <a:buClr>
                <a:schemeClr val="accent2">
                  <a:lumMod val="75000"/>
                </a:schemeClr>
              </a:buClr>
              <a:buFont typeface="Arial" panose="020B0604020202020204" pitchFamily="34" charset="0"/>
              <a:buChar char="•"/>
            </a:pPr>
            <a:r>
              <a:rPr lang="en-US" b="1" dirty="0">
                <a:solidFill>
                  <a:srgbClr val="FF0000"/>
                </a:solidFill>
              </a:rPr>
              <a:t>Each invoice should reference a purchase order number.</a:t>
            </a:r>
          </a:p>
          <a:p>
            <a:pPr marL="285750" indent="-285750">
              <a:buClr>
                <a:schemeClr val="accent2">
                  <a:lumMod val="75000"/>
                </a:schemeClr>
              </a:buClr>
              <a:buFont typeface="Arial" panose="020B0604020202020204" pitchFamily="34" charset="0"/>
              <a:buChar char="•"/>
            </a:pPr>
            <a:r>
              <a:rPr lang="en-US" dirty="0"/>
              <a:t>At the school level, if you receive an invoice and the items or services have been delivered, sign and date to certify the delivery, and transmit immediately to the Business Office.</a:t>
            </a:r>
          </a:p>
        </p:txBody>
      </p:sp>
      <p:sp>
        <p:nvSpPr>
          <p:cNvPr id="7" name="TextBox 6"/>
          <p:cNvSpPr txBox="1"/>
          <p:nvPr/>
        </p:nvSpPr>
        <p:spPr>
          <a:xfrm>
            <a:off x="1097280" y="4272131"/>
            <a:ext cx="10058400" cy="2031325"/>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750" dirty="0"/>
              <a:t>The Business Office processes all </a:t>
            </a:r>
            <a:r>
              <a:rPr lang="en-US" sz="1750" b="1" dirty="0"/>
              <a:t>CERTIFIED INVOICES </a:t>
            </a:r>
            <a:r>
              <a:rPr lang="en-US" sz="1750" dirty="0"/>
              <a:t>(i.e., delivery confirmed) for transmittal to the City Accounts Payable Department.</a:t>
            </a:r>
          </a:p>
          <a:p>
            <a:pPr marL="285750" indent="-285750">
              <a:buClr>
                <a:schemeClr val="accent2">
                  <a:lumMod val="75000"/>
                </a:schemeClr>
              </a:buClr>
              <a:buFont typeface="Arial" panose="020B0604020202020204" pitchFamily="34" charset="0"/>
              <a:buChar char="•"/>
            </a:pPr>
            <a:r>
              <a:rPr lang="en-US" sz="1750" dirty="0"/>
              <a:t>The City operates on a 30-45 day payment cycle.</a:t>
            </a:r>
          </a:p>
          <a:p>
            <a:pPr marL="285750" indent="-285750">
              <a:buClr>
                <a:schemeClr val="accent2">
                  <a:lumMod val="75000"/>
                </a:schemeClr>
              </a:buClr>
              <a:buFont typeface="Arial" panose="020B0604020202020204" pitchFamily="34" charset="0"/>
              <a:buChar char="•"/>
            </a:pPr>
            <a:r>
              <a:rPr lang="en-US" sz="1750" dirty="0"/>
              <a:t>Checks (Payments) are generated on Friday.  </a:t>
            </a:r>
            <a:r>
              <a:rPr lang="en-US" sz="1750" b="1" dirty="0">
                <a:solidFill>
                  <a:schemeClr val="accent2">
                    <a:lumMod val="75000"/>
                  </a:schemeClr>
                </a:solidFill>
              </a:rPr>
              <a:t>Once a check has been generated:</a:t>
            </a:r>
          </a:p>
          <a:p>
            <a:pPr marL="742950" lvl="1" indent="-285750">
              <a:buClr>
                <a:schemeClr val="accent2">
                  <a:lumMod val="75000"/>
                </a:schemeClr>
              </a:buClr>
              <a:buFont typeface="Arial" panose="020B0604020202020204" pitchFamily="34" charset="0"/>
              <a:buChar char="•"/>
            </a:pPr>
            <a:r>
              <a:rPr lang="en-US" sz="1750" dirty="0"/>
              <a:t>A vendor should receive the paper check, by postal mail, within 7-8 business days.</a:t>
            </a:r>
          </a:p>
          <a:p>
            <a:pPr marL="742950" lvl="1" indent="-285750">
              <a:buClr>
                <a:schemeClr val="accent2">
                  <a:lumMod val="75000"/>
                </a:schemeClr>
              </a:buClr>
              <a:buFont typeface="Arial" panose="020B0604020202020204" pitchFamily="34" charset="0"/>
              <a:buChar char="•"/>
            </a:pPr>
            <a:r>
              <a:rPr lang="en-US" sz="1750" dirty="0"/>
              <a:t>A vendor with an ETF account should see the payment in the ETF account within 2 business days of the computer entry.</a:t>
            </a:r>
          </a:p>
        </p:txBody>
      </p:sp>
      <p:sp>
        <p:nvSpPr>
          <p:cNvPr id="8" name="TextBox 7"/>
          <p:cNvSpPr txBox="1"/>
          <p:nvPr/>
        </p:nvSpPr>
        <p:spPr>
          <a:xfrm>
            <a:off x="1097279" y="3902799"/>
            <a:ext cx="243570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t>PAYMENTS</a:t>
            </a:r>
          </a:p>
        </p:txBody>
      </p:sp>
      <p:sp>
        <p:nvSpPr>
          <p:cNvPr id="9" name="TextBox 8"/>
          <p:cNvSpPr txBox="1"/>
          <p:nvPr/>
        </p:nvSpPr>
        <p:spPr>
          <a:xfrm>
            <a:off x="1097280" y="1775632"/>
            <a:ext cx="243570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t>INVOICES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712" y="323017"/>
            <a:ext cx="1333500" cy="1333500"/>
          </a:xfrm>
          <a:prstGeom prst="rect">
            <a:avLst/>
          </a:prstGeom>
        </p:spPr>
      </p:pic>
    </p:spTree>
    <p:extLst>
      <p:ext uri="{BB962C8B-B14F-4D97-AF65-F5344CB8AC3E}">
        <p14:creationId xmlns:p14="http://schemas.microsoft.com/office/powerpoint/2010/main" val="3960269145"/>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03549"/>
            <a:ext cx="10058400" cy="2492266"/>
          </a:xfrm>
          <a:solidFill>
            <a:schemeClr val="accent4">
              <a:lumMod val="20000"/>
              <a:lumOff val="80000"/>
            </a:schemeClr>
          </a:solidFill>
        </p:spPr>
        <p:txBody>
          <a:bodyPr>
            <a:normAutofit/>
          </a:bodyPr>
          <a:lstStyle/>
          <a:p>
            <a:r>
              <a:rPr lang="en-US" sz="7600" b="1" dirty="0"/>
              <a:t>Personnel Services (PS):</a:t>
            </a:r>
            <a:br>
              <a:rPr lang="en-US" sz="7600" b="1" dirty="0"/>
            </a:br>
            <a:r>
              <a:rPr lang="en-US" sz="7600" b="1" dirty="0"/>
              <a:t>Part-time</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b="1" dirty="0"/>
              <a:t>Part-time Personnel [per diem or hourly]</a:t>
            </a:r>
          </a:p>
          <a:p>
            <a:pPr marL="342900" indent="-342900">
              <a:buFont typeface="Arial" panose="020B0604020202020204" pitchFamily="34" charset="0"/>
              <a:buChar char="•"/>
            </a:pPr>
            <a:r>
              <a:rPr lang="en-US" b="1" dirty="0"/>
              <a:t>EMPLOYMENT AUTHORIZATION AND TIME SHEETS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69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1" y="157629"/>
            <a:ext cx="2615519" cy="1645920"/>
          </a:xfrm>
          <a:prstGeom prst="rect">
            <a:avLst/>
          </a:prstGeom>
        </p:spPr>
      </p:pic>
      <p:sp>
        <p:nvSpPr>
          <p:cNvPr id="8" name="TextBox 7"/>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3" action="ppaction://hlinksldjump"/>
              </a:rPr>
              <a:t>TC</a:t>
            </a:r>
            <a:endParaRPr lang="en-US" sz="1600" b="1" dirty="0">
              <a:solidFill>
                <a:schemeClr val="bg1"/>
              </a:solidFill>
            </a:endParaRPr>
          </a:p>
        </p:txBody>
      </p:sp>
      <p:sp>
        <p:nvSpPr>
          <p:cNvPr id="9" name="Rounded Rectangle 8"/>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11</a:t>
            </a:r>
          </a:p>
        </p:txBody>
      </p:sp>
    </p:spTree>
    <p:extLst>
      <p:ext uri="{BB962C8B-B14F-4D97-AF65-F5344CB8AC3E}">
        <p14:creationId xmlns:p14="http://schemas.microsoft.com/office/powerpoint/2010/main" val="405374567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29707"/>
            <a:ext cx="10058400" cy="2377313"/>
          </a:xfrm>
          <a:solidFill>
            <a:schemeClr val="accent4">
              <a:lumMod val="20000"/>
              <a:lumOff val="80000"/>
            </a:schemeClr>
          </a:solidFill>
        </p:spPr>
        <p:txBody>
          <a:bodyPr/>
          <a:lstStyle/>
          <a:p>
            <a:r>
              <a:rPr lang="en-US" b="1" dirty="0"/>
              <a:t>School’s Budget</a:t>
            </a:r>
          </a:p>
        </p:txBody>
      </p:sp>
      <p:sp>
        <p:nvSpPr>
          <p:cNvPr id="3" name="Text Placeholder 2"/>
          <p:cNvSpPr>
            <a:spLocks noGrp="1"/>
          </p:cNvSpPr>
          <p:nvPr>
            <p:ph type="body" idx="1"/>
          </p:nvPr>
        </p:nvSpPr>
        <p:spPr>
          <a:xfrm>
            <a:off x="1097280" y="4453128"/>
            <a:ext cx="10058400" cy="1247876"/>
          </a:xfrm>
        </p:spPr>
        <p:txBody>
          <a:bodyPr>
            <a:normAutofit fontScale="92500" lnSpcReduction="20000"/>
          </a:bodyPr>
          <a:lstStyle/>
          <a:p>
            <a:pPr marL="342900" indent="-342900">
              <a:buFont typeface="Arial" panose="020B0604020202020204" pitchFamily="34" charset="0"/>
              <a:buChar char="•"/>
            </a:pPr>
            <a:r>
              <a:rPr lang="en-US" b="1" dirty="0"/>
              <a:t>School-based Control ACCOUNTS</a:t>
            </a:r>
          </a:p>
          <a:p>
            <a:pPr marL="342900" indent="-342900">
              <a:buFont typeface="Arial" panose="020B0604020202020204" pitchFamily="34" charset="0"/>
              <a:buChar char="•"/>
            </a:pPr>
            <a:r>
              <a:rPr lang="en-US" b="1" dirty="0"/>
              <a:t>SCHOOL-SPECIFIC GRANT &amp; DISTRICT ALLOCATIONS </a:t>
            </a:r>
          </a:p>
          <a:p>
            <a:pPr marL="342900" indent="-342900">
              <a:buFont typeface="Arial" panose="020B0604020202020204" pitchFamily="34" charset="0"/>
              <a:buChar char="•"/>
            </a:pPr>
            <a:r>
              <a:rPr lang="en-US" b="1" dirty="0"/>
              <a:t>School/DISTRICT RESPONSIBILITIES</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00907"/>
            <a:ext cx="2810699" cy="1737360"/>
          </a:xfrm>
          <a:prstGeom prst="rect">
            <a:avLst/>
          </a:prstGeom>
        </p:spPr>
      </p:pic>
      <p:sp>
        <p:nvSpPr>
          <p:cNvPr id="8" name="Footer Placeholder 7"/>
          <p:cNvSpPr>
            <a:spLocks noGrp="1"/>
          </p:cNvSpPr>
          <p:nvPr>
            <p:ph type="ftr" sz="quarter" idx="11"/>
          </p:nvPr>
        </p:nvSpPr>
        <p:spPr/>
        <p:txBody>
          <a:bodyPr/>
          <a:lstStyle/>
          <a:p>
            <a:r>
              <a:rPr lang="en-US" dirty="0"/>
              <a:t>Fiscal Management for School Administrators</a:t>
            </a:r>
          </a:p>
        </p:txBody>
      </p:sp>
      <p:sp>
        <p:nvSpPr>
          <p:cNvPr id="9" name="TextBox 8"/>
          <p:cNvSpPr txBox="1"/>
          <p:nvPr/>
        </p:nvSpPr>
        <p:spPr>
          <a:xfrm>
            <a:off x="11440619" y="6459785"/>
            <a:ext cx="457200" cy="338554"/>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4" action="ppaction://hlinksldjump"/>
              </a:rPr>
              <a:t>TC</a:t>
            </a:r>
            <a:endParaRPr lang="en-US" sz="1600" b="1" dirty="0">
              <a:solidFill>
                <a:schemeClr val="bg1"/>
              </a:solidFill>
            </a:endParaRPr>
          </a:p>
        </p:txBody>
      </p:sp>
      <p:sp>
        <p:nvSpPr>
          <p:cNvPr id="13" name="Rounded Rectangle 12"/>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2</a:t>
            </a:r>
          </a:p>
        </p:txBody>
      </p:sp>
      <p:sp>
        <p:nvSpPr>
          <p:cNvPr id="10" name="Rounded Rectangle 9"/>
          <p:cNvSpPr/>
          <p:nvPr/>
        </p:nvSpPr>
        <p:spPr>
          <a:xfrm>
            <a:off x="7362854" y="2050880"/>
            <a:ext cx="3668562" cy="425511"/>
          </a:xfrm>
          <a:prstGeom prst="roundRect">
            <a:avLst/>
          </a:prstGeom>
          <a:solidFill>
            <a:srgbClr val="FF0000"/>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FISCAL YEAR:  July 1 – June 30</a:t>
            </a:r>
          </a:p>
        </p:txBody>
      </p:sp>
    </p:spTree>
    <p:extLst>
      <p:ext uri="{BB962C8B-B14F-4D97-AF65-F5344CB8AC3E}">
        <p14:creationId xmlns:p14="http://schemas.microsoft.com/office/powerpoint/2010/main" val="2522462171"/>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2528"/>
            <a:ext cx="10058400" cy="1450757"/>
          </a:xfrm>
          <a:solidFill>
            <a:schemeClr val="accent4">
              <a:lumMod val="20000"/>
              <a:lumOff val="80000"/>
            </a:schemeClr>
          </a:solidFill>
        </p:spPr>
        <p:txBody>
          <a:bodyPr>
            <a:normAutofit/>
          </a:bodyPr>
          <a:lstStyle/>
          <a:p>
            <a:r>
              <a:rPr lang="en-US" sz="4400" b="1" dirty="0"/>
              <a:t>Request for Part-time </a:t>
            </a:r>
            <a:br>
              <a:rPr lang="en-US" sz="4400" b="1" dirty="0"/>
            </a:br>
            <a:r>
              <a:rPr lang="en-US" sz="4400" b="1" dirty="0"/>
              <a:t>Employee: HRC-2PT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70</a:t>
            </a:fld>
            <a:endParaRPr lang="en-US" dirty="0"/>
          </a:p>
        </p:txBody>
      </p:sp>
      <p:sp>
        <p:nvSpPr>
          <p:cNvPr id="6" name="TextBox 5"/>
          <p:cNvSpPr txBox="1"/>
          <p:nvPr/>
        </p:nvSpPr>
        <p:spPr>
          <a:xfrm>
            <a:off x="1132885" y="2163458"/>
            <a:ext cx="10058400" cy="61555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1700" dirty="0"/>
              <a:t>If the budget includes part-time personnel lines (e.g., per diem or hourly), the </a:t>
            </a:r>
            <a:r>
              <a:rPr lang="en-US" sz="1700" b="1" dirty="0">
                <a:solidFill>
                  <a:schemeClr val="accent2">
                    <a:lumMod val="75000"/>
                  </a:schemeClr>
                </a:solidFill>
              </a:rPr>
              <a:t>FIRST STEP </a:t>
            </a:r>
            <a:r>
              <a:rPr lang="en-US" sz="1700" dirty="0"/>
              <a:t>is to request authorization of employment.  Submit the electronic </a:t>
            </a:r>
            <a:r>
              <a:rPr lang="en-US" sz="1700" b="1" u="sng" dirty="0">
                <a:solidFill>
                  <a:schemeClr val="accent2">
                    <a:lumMod val="75000"/>
                  </a:schemeClr>
                </a:solidFill>
                <a:hlinkClick r:id="rId2"/>
              </a:rPr>
              <a:t>HRC-2PT form, Request for Part-Time Employee</a:t>
            </a:r>
            <a:r>
              <a:rPr lang="en-US" sz="1700" b="1" dirty="0">
                <a:solidFill>
                  <a:schemeClr val="accent2">
                    <a:lumMod val="75000"/>
                  </a:schemeClr>
                </a:solidFill>
              </a:rPr>
              <a:t>.</a:t>
            </a:r>
          </a:p>
        </p:txBody>
      </p:sp>
      <p:sp>
        <p:nvSpPr>
          <p:cNvPr id="7" name="Rectangle 6"/>
          <p:cNvSpPr/>
          <p:nvPr/>
        </p:nvSpPr>
        <p:spPr>
          <a:xfrm>
            <a:off x="6786054" y="409896"/>
            <a:ext cx="4231761"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cap="none" spc="0" dirty="0">
                <a:ln w="12700">
                  <a:solidFill>
                    <a:schemeClr val="accent1"/>
                  </a:solidFill>
                  <a:prstDash val="solid"/>
                </a:ln>
                <a:solidFill>
                  <a:srgbClr val="FF0000"/>
                </a:solidFill>
                <a:effectLst>
                  <a:outerShdw dist="38100" dir="2640000" algn="bl" rotWithShape="0">
                    <a:schemeClr val="accent1"/>
                  </a:outerShdw>
                </a:effectLst>
              </a:rPr>
              <a:t>1. Finance/HR Approval</a:t>
            </a:r>
          </a:p>
        </p:txBody>
      </p:sp>
      <p:sp>
        <p:nvSpPr>
          <p:cNvPr id="8" name="TextBox 7"/>
          <p:cNvSpPr txBox="1"/>
          <p:nvPr/>
        </p:nvSpPr>
        <p:spPr>
          <a:xfrm>
            <a:off x="1546390" y="4266725"/>
            <a:ext cx="7506031"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
            </a:pPr>
            <a:r>
              <a:rPr lang="en-US" sz="1400" b="1" dirty="0"/>
              <a:t>You will see “THANK YOU” on the screen.</a:t>
            </a:r>
          </a:p>
          <a:p>
            <a:pPr marL="285750" indent="-285750">
              <a:buFont typeface="Wingdings" panose="05000000000000000000" pitchFamily="2" charset="2"/>
              <a:buChar char="§"/>
            </a:pPr>
            <a:r>
              <a:rPr lang="en-US" sz="1400" b="1" dirty="0"/>
              <a:t>You will receive an email confirmation of receipt of the form.</a:t>
            </a:r>
          </a:p>
        </p:txBody>
      </p:sp>
      <p:sp>
        <p:nvSpPr>
          <p:cNvPr id="9" name="TextBox 8"/>
          <p:cNvSpPr txBox="1"/>
          <p:nvPr/>
        </p:nvSpPr>
        <p:spPr>
          <a:xfrm>
            <a:off x="1546390" y="4893446"/>
            <a:ext cx="7506031" cy="7386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
            </a:pPr>
            <a:r>
              <a:rPr lang="en-US" sz="1400" b="1" dirty="0"/>
              <a:t>The form will be electronically routed first to Finance; then, to HR.</a:t>
            </a:r>
          </a:p>
          <a:p>
            <a:pPr marL="285750" indent="-285750">
              <a:buFont typeface="Wingdings" panose="05000000000000000000" pitchFamily="2" charset="2"/>
              <a:buChar char="§"/>
            </a:pPr>
            <a:r>
              <a:rPr lang="en-US" sz="1400" b="1" dirty="0"/>
              <a:t>The candidate may not commence employment until both Finance and HR approve.  </a:t>
            </a:r>
          </a:p>
          <a:p>
            <a:pPr marL="285750" indent="-285750">
              <a:buFont typeface="Wingdings" panose="05000000000000000000" pitchFamily="2" charset="2"/>
              <a:buChar char="§"/>
            </a:pPr>
            <a:r>
              <a:rPr lang="en-US" sz="1400" b="1" dirty="0"/>
              <a:t>HR will notify the school of the decision.</a:t>
            </a:r>
          </a:p>
        </p:txBody>
      </p:sp>
      <p:sp>
        <p:nvSpPr>
          <p:cNvPr id="10" name="TextBox 9"/>
          <p:cNvSpPr txBox="1"/>
          <p:nvPr/>
        </p:nvSpPr>
        <p:spPr>
          <a:xfrm>
            <a:off x="1097280" y="5764352"/>
            <a:ext cx="10058400" cy="52322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a:t>Under no circumstances may a school pay personnel or consultants from the Student Activity Account.  All payments to personnel must be processed through the BOE payroll system, in order to ensure compliance with Federal/IRS regulations.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75" y="5764352"/>
            <a:ext cx="772732" cy="548640"/>
          </a:xfrm>
          <a:prstGeom prst="rect">
            <a:avLst/>
          </a:prstGeom>
        </p:spPr>
      </p:pic>
      <p:sp>
        <p:nvSpPr>
          <p:cNvPr id="13" name="TextBox 12"/>
          <p:cNvSpPr txBox="1"/>
          <p:nvPr/>
        </p:nvSpPr>
        <p:spPr>
          <a:xfrm>
            <a:off x="1546390" y="2999543"/>
            <a:ext cx="5396578" cy="954107"/>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BPS web site: </a:t>
            </a:r>
            <a:r>
              <a:rPr lang="en-US" sz="1400" dirty="0"/>
              <a:t>Staff; </a:t>
            </a:r>
            <a:r>
              <a:rPr lang="en-US" sz="1400" dirty="0" err="1"/>
              <a:t>MyBPS</a:t>
            </a:r>
            <a:r>
              <a:rPr lang="en-US" sz="1400" dirty="0"/>
              <a:t> for Admins; Forms/Resources</a:t>
            </a:r>
          </a:p>
          <a:p>
            <a:pPr marL="742950" lvl="1" indent="-285750">
              <a:buClr>
                <a:schemeClr val="accent2">
                  <a:lumMod val="75000"/>
                </a:schemeClr>
              </a:buClr>
              <a:buFont typeface="Wingdings" panose="05000000000000000000" pitchFamily="2" charset="2"/>
              <a:buChar char="§"/>
            </a:pPr>
            <a:r>
              <a:rPr lang="en-US" sz="1400" b="1" dirty="0">
                <a:hlinkClick r:id="rId4"/>
              </a:rPr>
              <a:t>HR FORMS PORTAL</a:t>
            </a:r>
            <a:endParaRPr lang="en-US" sz="1400" b="1" dirty="0"/>
          </a:p>
          <a:p>
            <a:pPr marL="742950" lvl="1" indent="-285750">
              <a:buClr>
                <a:schemeClr val="accent2">
                  <a:lumMod val="75000"/>
                </a:schemeClr>
              </a:buClr>
              <a:buFont typeface="Wingdings" panose="05000000000000000000" pitchFamily="2" charset="2"/>
              <a:buChar char="§"/>
            </a:pPr>
            <a:r>
              <a:rPr lang="en-US" sz="1400" dirty="0"/>
              <a:t>Click: </a:t>
            </a:r>
            <a:r>
              <a:rPr lang="en-US" sz="1400" b="1" dirty="0">
                <a:solidFill>
                  <a:schemeClr val="accent2">
                    <a:lumMod val="75000"/>
                  </a:schemeClr>
                </a:solidFill>
              </a:rPr>
              <a:t>HRC-2PT Request for Part-Time Employee</a:t>
            </a:r>
          </a:p>
          <a:p>
            <a:pPr marL="742950" lvl="1" indent="-285750">
              <a:buClr>
                <a:schemeClr val="accent2">
                  <a:lumMod val="75000"/>
                </a:schemeClr>
              </a:buClr>
              <a:buFont typeface="Wingdings" panose="05000000000000000000" pitchFamily="2" charset="2"/>
              <a:buChar char="§"/>
            </a:pPr>
            <a:r>
              <a:rPr lang="en-US" sz="1400" dirty="0"/>
              <a:t>Complete the form and click SUBMIT.</a:t>
            </a:r>
          </a:p>
        </p:txBody>
      </p:sp>
      <p:sp>
        <p:nvSpPr>
          <p:cNvPr id="11" name="TextBox 10"/>
          <p:cNvSpPr txBox="1"/>
          <p:nvPr/>
        </p:nvSpPr>
        <p:spPr>
          <a:xfrm>
            <a:off x="1132885" y="1778778"/>
            <a:ext cx="346339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b="1" dirty="0"/>
              <a:t>EMPLOYMENT AUTHORIZATION</a:t>
            </a:r>
          </a:p>
        </p:txBody>
      </p:sp>
    </p:spTree>
    <p:extLst>
      <p:ext uri="{BB962C8B-B14F-4D97-AF65-F5344CB8AC3E}">
        <p14:creationId xmlns:p14="http://schemas.microsoft.com/office/powerpoint/2010/main" val="3772605277"/>
      </p:ext>
    </p:extLst>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8281"/>
            <a:ext cx="10058400" cy="1450757"/>
          </a:xfrm>
          <a:solidFill>
            <a:schemeClr val="accent4">
              <a:lumMod val="20000"/>
              <a:lumOff val="80000"/>
            </a:schemeClr>
          </a:solidFill>
        </p:spPr>
        <p:txBody>
          <a:bodyPr>
            <a:normAutofit/>
          </a:bodyPr>
          <a:lstStyle/>
          <a:p>
            <a:r>
              <a:rPr lang="en-US" sz="4400" b="1" dirty="0"/>
              <a:t>Request for Part-time </a:t>
            </a:r>
            <a:br>
              <a:rPr lang="en-US" sz="4400" b="1" dirty="0"/>
            </a:br>
            <a:r>
              <a:rPr lang="en-US" sz="4400" b="1" dirty="0"/>
              <a:t>Employee: HRC-2PT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71</a:t>
            </a:fld>
            <a:endParaRPr lang="en-US" dirty="0"/>
          </a:p>
        </p:txBody>
      </p:sp>
      <p:sp>
        <p:nvSpPr>
          <p:cNvPr id="6" name="TextBox 5"/>
          <p:cNvSpPr txBox="1"/>
          <p:nvPr/>
        </p:nvSpPr>
        <p:spPr>
          <a:xfrm>
            <a:off x="1154083" y="2772302"/>
            <a:ext cx="10001597" cy="173893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1600" b="1" dirty="0">
                <a:solidFill>
                  <a:schemeClr val="accent2">
                    <a:lumMod val="75000"/>
                  </a:schemeClr>
                </a:solidFill>
              </a:rPr>
              <a:t>REQUESTS WITH FUND SOURCE = OPERATING ALLOCATION</a:t>
            </a:r>
          </a:p>
          <a:p>
            <a:pPr>
              <a:buClr>
                <a:schemeClr val="accent2">
                  <a:lumMod val="75000"/>
                </a:schemeClr>
              </a:buClr>
            </a:pPr>
            <a:r>
              <a:rPr lang="en-US" sz="1600" b="1" dirty="0">
                <a:solidFill>
                  <a:schemeClr val="accent2">
                    <a:lumMod val="75000"/>
                  </a:schemeClr>
                </a:solidFill>
              </a:rPr>
              <a:t>ACCOUNT:  01 – 806 – 8 _ _ (school #)</a:t>
            </a:r>
          </a:p>
          <a:p>
            <a:pPr>
              <a:buClr>
                <a:schemeClr val="accent2">
                  <a:lumMod val="75000"/>
                </a:schemeClr>
              </a:buClr>
            </a:pPr>
            <a:endParaRPr lang="en-US" sz="1100" b="1" dirty="0"/>
          </a:p>
          <a:p>
            <a:pPr marL="285750" indent="-285750">
              <a:buClr>
                <a:schemeClr val="accent2">
                  <a:lumMod val="75000"/>
                </a:schemeClr>
              </a:buClr>
              <a:buFont typeface="Arial" panose="020B0604020202020204" pitchFamily="34" charset="0"/>
              <a:buChar char="•"/>
            </a:pPr>
            <a:r>
              <a:rPr lang="en-US" sz="1500" dirty="0"/>
              <a:t>If the </a:t>
            </a:r>
            <a:r>
              <a:rPr lang="en-US" sz="1500" b="1" dirty="0">
                <a:solidFill>
                  <a:schemeClr val="accent2">
                    <a:lumMod val="75000"/>
                  </a:schemeClr>
                </a:solidFill>
              </a:rPr>
              <a:t>HRC-2PT form </a:t>
            </a:r>
            <a:r>
              <a:rPr lang="en-US" sz="1500" dirty="0"/>
              <a:t>indicates the </a:t>
            </a:r>
            <a:r>
              <a:rPr lang="en-US" sz="1500" b="1" dirty="0">
                <a:solidFill>
                  <a:schemeClr val="accent2">
                    <a:lumMod val="75000"/>
                  </a:schemeClr>
                </a:solidFill>
              </a:rPr>
              <a:t>SCHOOL OPERATING ALLOCATION </a:t>
            </a:r>
            <a:r>
              <a:rPr lang="en-US" sz="1500" dirty="0"/>
              <a:t>as the Fund Source, then the school’s operating budget must include the appropriate personnel lines: salary and benefits lines.</a:t>
            </a:r>
          </a:p>
          <a:p>
            <a:pPr marL="285750" indent="-285750">
              <a:buClr>
                <a:schemeClr val="accent2">
                  <a:lumMod val="75000"/>
                </a:schemeClr>
              </a:buClr>
              <a:buFont typeface="Arial" panose="020B0604020202020204" pitchFamily="34" charset="0"/>
              <a:buChar char="•"/>
            </a:pPr>
            <a:r>
              <a:rPr lang="en-US" sz="1500" b="1" dirty="0"/>
              <a:t>If the school has not modified the budget to accommodate the requested part-time personnel services, the Finance Office will enter the budget modification.</a:t>
            </a:r>
          </a:p>
        </p:txBody>
      </p:sp>
      <p:sp>
        <p:nvSpPr>
          <p:cNvPr id="7" name="Rectangle 6"/>
          <p:cNvSpPr/>
          <p:nvPr/>
        </p:nvSpPr>
        <p:spPr>
          <a:xfrm>
            <a:off x="6786054" y="409896"/>
            <a:ext cx="4231761"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cap="none" spc="0" dirty="0">
                <a:ln w="12700">
                  <a:solidFill>
                    <a:schemeClr val="accent1"/>
                  </a:solidFill>
                  <a:prstDash val="solid"/>
                </a:ln>
                <a:solidFill>
                  <a:srgbClr val="FF0000"/>
                </a:solidFill>
                <a:effectLst>
                  <a:outerShdw dist="38100" dir="2640000" algn="bl" rotWithShape="0">
                    <a:schemeClr val="accent1"/>
                  </a:outerShdw>
                </a:effectLst>
              </a:rPr>
              <a:t>Verification of Funding</a:t>
            </a:r>
          </a:p>
        </p:txBody>
      </p:sp>
      <p:sp>
        <p:nvSpPr>
          <p:cNvPr id="8" name="TextBox 7"/>
          <p:cNvSpPr txBox="1"/>
          <p:nvPr/>
        </p:nvSpPr>
        <p:spPr>
          <a:xfrm>
            <a:off x="2255404" y="1802184"/>
            <a:ext cx="8566228" cy="715089"/>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t>Before submitting the HRC-2PT form, be sure the designated account (operating budget or school-based grant) has sufficient funds to support the requested service.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24" y="1802184"/>
            <a:ext cx="1300480" cy="914400"/>
          </a:xfrm>
          <a:prstGeom prst="rect">
            <a:avLst/>
          </a:prstGeom>
        </p:spPr>
      </p:pic>
      <p:sp>
        <p:nvSpPr>
          <p:cNvPr id="11" name="TextBox 10"/>
          <p:cNvSpPr txBox="1"/>
          <p:nvPr/>
        </p:nvSpPr>
        <p:spPr>
          <a:xfrm>
            <a:off x="1154082" y="4607535"/>
            <a:ext cx="10001597" cy="142346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Clr>
                <a:schemeClr val="accent2">
                  <a:lumMod val="75000"/>
                </a:schemeClr>
              </a:buClr>
            </a:pPr>
            <a:r>
              <a:rPr lang="en-US" sz="1600" b="1" dirty="0">
                <a:solidFill>
                  <a:schemeClr val="accent2">
                    <a:lumMod val="75000"/>
                  </a:schemeClr>
                </a:solidFill>
              </a:rPr>
              <a:t>REQUESTS WITH FUND SOURCE = SCHOOL-BASED GRANT</a:t>
            </a:r>
          </a:p>
          <a:p>
            <a:pPr>
              <a:buClr>
                <a:schemeClr val="accent2">
                  <a:lumMod val="75000"/>
                </a:schemeClr>
              </a:buClr>
            </a:pPr>
            <a:endParaRPr lang="en-US" sz="1050" b="1" dirty="0"/>
          </a:p>
          <a:p>
            <a:pPr marL="285750" indent="-285750">
              <a:buClr>
                <a:schemeClr val="accent2">
                  <a:lumMod val="75000"/>
                </a:schemeClr>
              </a:buClr>
              <a:buFont typeface="Arial" panose="020B0604020202020204" pitchFamily="34" charset="0"/>
              <a:buChar char="•"/>
            </a:pPr>
            <a:r>
              <a:rPr lang="en-US" sz="1500" dirty="0"/>
              <a:t>If the </a:t>
            </a:r>
            <a:r>
              <a:rPr lang="en-US" sz="1500" b="1" dirty="0">
                <a:solidFill>
                  <a:schemeClr val="accent2">
                    <a:lumMod val="75000"/>
                  </a:schemeClr>
                </a:solidFill>
              </a:rPr>
              <a:t>HRC-2PT form </a:t>
            </a:r>
            <a:r>
              <a:rPr lang="en-US" sz="1500" dirty="0"/>
              <a:t>indicates a </a:t>
            </a:r>
            <a:r>
              <a:rPr lang="en-US" sz="1500" b="1" dirty="0">
                <a:solidFill>
                  <a:schemeClr val="accent2">
                    <a:lumMod val="75000"/>
                  </a:schemeClr>
                </a:solidFill>
              </a:rPr>
              <a:t>SCHOOL-BASED GRANT </a:t>
            </a:r>
            <a:r>
              <a:rPr lang="en-US" sz="1500" dirty="0"/>
              <a:t>as the Fund Source, then the grant budget must include the appropriate personnel lines and amounts: salary and benefits lines.</a:t>
            </a:r>
          </a:p>
          <a:p>
            <a:pPr marL="285750" indent="-285750">
              <a:buClr>
                <a:schemeClr val="accent2">
                  <a:lumMod val="75000"/>
                </a:schemeClr>
              </a:buClr>
              <a:buFont typeface="Arial" panose="020B0604020202020204" pitchFamily="34" charset="0"/>
              <a:buChar char="•"/>
            </a:pPr>
            <a:r>
              <a:rPr lang="en-US" sz="1500" b="1" dirty="0"/>
              <a:t>If the grant budget requires modification, notify the Grants Office.   For major grants, initial notification to the CFO is required.</a:t>
            </a:r>
          </a:p>
        </p:txBody>
      </p:sp>
    </p:spTree>
    <p:extLst>
      <p:ext uri="{BB962C8B-B14F-4D97-AF65-F5344CB8AC3E}">
        <p14:creationId xmlns:p14="http://schemas.microsoft.com/office/powerpoint/2010/main" val="2873704410"/>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8281"/>
            <a:ext cx="10058400" cy="1450757"/>
          </a:xfrm>
          <a:solidFill>
            <a:schemeClr val="accent4">
              <a:lumMod val="20000"/>
              <a:lumOff val="80000"/>
            </a:schemeClr>
          </a:solidFill>
        </p:spPr>
        <p:txBody>
          <a:bodyPr>
            <a:normAutofit/>
          </a:bodyPr>
          <a:lstStyle/>
          <a:p>
            <a:r>
              <a:rPr lang="en-US" sz="4400" b="1" dirty="0"/>
              <a:t>Request for Part-time </a:t>
            </a:r>
            <a:br>
              <a:rPr lang="en-US" sz="4400" b="1" dirty="0"/>
            </a:br>
            <a:r>
              <a:rPr lang="en-US" sz="4400" b="1" dirty="0"/>
              <a:t>Employee: HRC-2PT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72</a:t>
            </a:fld>
            <a:endParaRPr lang="en-US" dirty="0"/>
          </a:p>
        </p:txBody>
      </p:sp>
      <p:sp>
        <p:nvSpPr>
          <p:cNvPr id="6" name="TextBox 5"/>
          <p:cNvSpPr txBox="1"/>
          <p:nvPr/>
        </p:nvSpPr>
        <p:spPr>
          <a:xfrm>
            <a:off x="2576099" y="1805597"/>
            <a:ext cx="710076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b="1" dirty="0">
                <a:solidFill>
                  <a:schemeClr val="bg1"/>
                </a:solidFill>
              </a:rPr>
              <a:t>BE SURE THE BUDGET ACCOUNT DESIGNATED TO FUND THE PART-TIME EMPLOYEE HAS THE CORRECT LINES AND AMOUNTS.</a:t>
            </a:r>
          </a:p>
        </p:txBody>
      </p:sp>
      <p:sp>
        <p:nvSpPr>
          <p:cNvPr id="7" name="Rectangle 6"/>
          <p:cNvSpPr/>
          <p:nvPr/>
        </p:nvSpPr>
        <p:spPr>
          <a:xfrm>
            <a:off x="6786054" y="409896"/>
            <a:ext cx="4231761"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cap="none" spc="0" dirty="0">
                <a:ln w="12700">
                  <a:solidFill>
                    <a:schemeClr val="accent1"/>
                  </a:solidFill>
                  <a:prstDash val="solid"/>
                </a:ln>
                <a:solidFill>
                  <a:srgbClr val="FF0000"/>
                </a:solidFill>
                <a:effectLst>
                  <a:outerShdw dist="38100" dir="2640000" algn="bl" rotWithShape="0">
                    <a:schemeClr val="accent1"/>
                  </a:outerShdw>
                </a:effectLst>
              </a:rPr>
              <a:t>Budget Preparation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043" y="1763003"/>
            <a:ext cx="1040384" cy="73152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46718404"/>
              </p:ext>
            </p:extLst>
          </p:nvPr>
        </p:nvGraphicFramePr>
        <p:xfrm>
          <a:off x="1204571" y="2962671"/>
          <a:ext cx="9780367" cy="3027220"/>
        </p:xfrm>
        <a:graphic>
          <a:graphicData uri="http://schemas.openxmlformats.org/drawingml/2006/table">
            <a:tbl>
              <a:tblPr firstRow="1" bandRow="1">
                <a:tableStyleId>{5C22544A-7EE6-4342-B048-85BDC9FD1C3A}</a:tableStyleId>
              </a:tblPr>
              <a:tblGrid>
                <a:gridCol w="3242002">
                  <a:extLst>
                    <a:ext uri="{9D8B030D-6E8A-4147-A177-3AD203B41FA5}">
                      <a16:colId xmlns:a16="http://schemas.microsoft.com/office/drawing/2014/main" val="20000"/>
                    </a:ext>
                  </a:extLst>
                </a:gridCol>
                <a:gridCol w="1266404">
                  <a:extLst>
                    <a:ext uri="{9D8B030D-6E8A-4147-A177-3AD203B41FA5}">
                      <a16:colId xmlns:a16="http://schemas.microsoft.com/office/drawing/2014/main" val="20001"/>
                    </a:ext>
                  </a:extLst>
                </a:gridCol>
                <a:gridCol w="975090">
                  <a:extLst>
                    <a:ext uri="{9D8B030D-6E8A-4147-A177-3AD203B41FA5}">
                      <a16:colId xmlns:a16="http://schemas.microsoft.com/office/drawing/2014/main" val="20002"/>
                    </a:ext>
                  </a:extLst>
                </a:gridCol>
                <a:gridCol w="1047919">
                  <a:extLst>
                    <a:ext uri="{9D8B030D-6E8A-4147-A177-3AD203B41FA5}">
                      <a16:colId xmlns:a16="http://schemas.microsoft.com/office/drawing/2014/main" val="20003"/>
                    </a:ext>
                  </a:extLst>
                </a:gridCol>
                <a:gridCol w="1177391">
                  <a:extLst>
                    <a:ext uri="{9D8B030D-6E8A-4147-A177-3AD203B41FA5}">
                      <a16:colId xmlns:a16="http://schemas.microsoft.com/office/drawing/2014/main" val="20004"/>
                    </a:ext>
                  </a:extLst>
                </a:gridCol>
                <a:gridCol w="825388">
                  <a:extLst>
                    <a:ext uri="{9D8B030D-6E8A-4147-A177-3AD203B41FA5}">
                      <a16:colId xmlns:a16="http://schemas.microsoft.com/office/drawing/2014/main" val="20005"/>
                    </a:ext>
                  </a:extLst>
                </a:gridCol>
                <a:gridCol w="1246173">
                  <a:extLst>
                    <a:ext uri="{9D8B030D-6E8A-4147-A177-3AD203B41FA5}">
                      <a16:colId xmlns:a16="http://schemas.microsoft.com/office/drawing/2014/main" val="20006"/>
                    </a:ext>
                  </a:extLst>
                </a:gridCol>
              </a:tblGrid>
              <a:tr h="361604">
                <a:tc>
                  <a:txBody>
                    <a:bodyPr/>
                    <a:lstStyle/>
                    <a:p>
                      <a:endParaRPr lang="en-US" dirty="0"/>
                    </a:p>
                  </a:txBody>
                  <a:tcPr>
                    <a:noFill/>
                  </a:tcPr>
                </a:tc>
                <a:tc>
                  <a:txBody>
                    <a:bodyPr/>
                    <a:lstStyle/>
                    <a:p>
                      <a:endParaRPr lang="en-US" dirty="0"/>
                    </a:p>
                  </a:txBody>
                  <a:tcPr>
                    <a:noFill/>
                  </a:tcPr>
                </a:tc>
                <a:tc gridSpan="4">
                  <a:txBody>
                    <a:bodyPr/>
                    <a:lstStyle/>
                    <a:p>
                      <a:pPr algn="ctr"/>
                      <a:r>
                        <a:rPr lang="en-US" sz="1600" dirty="0"/>
                        <a:t>BENEFITS</a:t>
                      </a:r>
                    </a:p>
                  </a:txBody>
                  <a:tcPr/>
                </a:tc>
                <a:tc hMerge="1">
                  <a:txBody>
                    <a:bodyPr/>
                    <a:lstStyle/>
                    <a:p>
                      <a:endParaRPr lang="en-US" sz="1400" dirty="0"/>
                    </a:p>
                  </a:txBody>
                  <a:tcPr/>
                </a:tc>
                <a:tc hMerge="1">
                  <a:txBody>
                    <a:bodyPr/>
                    <a:lstStyle/>
                    <a:p>
                      <a:endParaRPr lang="en-US" sz="1600" dirty="0"/>
                    </a:p>
                  </a:txBody>
                  <a:tcPr/>
                </a:tc>
                <a:tc hMerge="1">
                  <a:txBody>
                    <a:bodyPr/>
                    <a:lstStyle/>
                    <a:p>
                      <a:endParaRPr lang="en-US" sz="1600" dirty="0"/>
                    </a:p>
                  </a:txBody>
                  <a:tcPr/>
                </a:tc>
                <a:tc>
                  <a:txBody>
                    <a:bodyPr/>
                    <a:lstStyle/>
                    <a:p>
                      <a:pPr algn="ctr"/>
                      <a:endParaRPr lang="en-US" sz="1600" dirty="0"/>
                    </a:p>
                  </a:txBody>
                  <a:tcPr>
                    <a:lnR w="12700" cmpd="sng">
                      <a:noFill/>
                    </a:lnR>
                    <a:lnT w="12700" cmpd="sng">
                      <a:noFill/>
                    </a:lnT>
                    <a:solidFill>
                      <a:schemeClr val="bg1"/>
                    </a:solidFill>
                  </a:tcPr>
                </a:tc>
                <a:extLst>
                  <a:ext uri="{0D108BD9-81ED-4DB2-BD59-A6C34878D82A}">
                    <a16:rowId xmlns:a16="http://schemas.microsoft.com/office/drawing/2014/main" val="10000"/>
                  </a:ext>
                </a:extLst>
              </a:tr>
              <a:tr h="840926">
                <a:tc>
                  <a:txBody>
                    <a:bodyPr/>
                    <a:lstStyle/>
                    <a:p>
                      <a:r>
                        <a:rPr lang="en-US" sz="1600" b="1" dirty="0"/>
                        <a:t>Part-Time Personnel</a:t>
                      </a:r>
                    </a:p>
                    <a:p>
                      <a:r>
                        <a:rPr lang="en-US" sz="1600" b="1" dirty="0"/>
                        <a:t>Position</a:t>
                      </a:r>
                      <a:r>
                        <a:rPr lang="en-US" sz="1600" b="1" baseline="0" dirty="0"/>
                        <a:t> Line</a:t>
                      </a:r>
                      <a:endParaRPr lang="en-US" sz="1600" b="1" dirty="0"/>
                    </a:p>
                  </a:txBody>
                  <a:tcPr/>
                </a:tc>
                <a:tc>
                  <a:txBody>
                    <a:bodyPr/>
                    <a:lstStyle/>
                    <a:p>
                      <a:r>
                        <a:rPr lang="en-US" sz="1600" b="1" dirty="0"/>
                        <a:t>Salary Rate</a:t>
                      </a:r>
                    </a:p>
                  </a:txBody>
                  <a:tcPr/>
                </a:tc>
                <a:tc>
                  <a:txBody>
                    <a:bodyPr/>
                    <a:lstStyle/>
                    <a:p>
                      <a:r>
                        <a:rPr lang="en-US" sz="1400" b="1" i="0" dirty="0"/>
                        <a:t>Medicare</a:t>
                      </a:r>
                    </a:p>
                    <a:p>
                      <a:r>
                        <a:rPr lang="en-US" sz="1200" b="1" i="0" dirty="0"/>
                        <a:t>‘52360</a:t>
                      </a:r>
                    </a:p>
                    <a:p>
                      <a:r>
                        <a:rPr lang="en-US" sz="1400" b="1" i="0" dirty="0"/>
                        <a:t>1.45%</a:t>
                      </a:r>
                    </a:p>
                  </a:txBody>
                  <a:tcPr/>
                </a:tc>
                <a:tc>
                  <a:txBody>
                    <a:bodyPr/>
                    <a:lstStyle/>
                    <a:p>
                      <a:r>
                        <a:rPr lang="en-US" sz="1400" b="1" i="0" dirty="0"/>
                        <a:t>Soc.</a:t>
                      </a:r>
                      <a:r>
                        <a:rPr lang="en-US" sz="1400" b="1" i="0" baseline="0" dirty="0"/>
                        <a:t> Sec.</a:t>
                      </a:r>
                    </a:p>
                    <a:p>
                      <a:r>
                        <a:rPr lang="en-US" sz="1200" b="1" i="0" baseline="0" dirty="0"/>
                        <a:t>‘52385</a:t>
                      </a:r>
                    </a:p>
                    <a:p>
                      <a:r>
                        <a:rPr lang="en-US" sz="1400" b="1" i="0" baseline="0" dirty="0"/>
                        <a:t>6.2%</a:t>
                      </a:r>
                      <a:endParaRPr lang="en-US" sz="1400" b="1" i="0" dirty="0"/>
                    </a:p>
                  </a:txBody>
                  <a:tcPr/>
                </a:tc>
                <a:tc>
                  <a:txBody>
                    <a:bodyPr/>
                    <a:lstStyle/>
                    <a:p>
                      <a:r>
                        <a:rPr lang="en-US" sz="1400" b="1" i="0" dirty="0"/>
                        <a:t>MERF</a:t>
                      </a:r>
                      <a:r>
                        <a:rPr lang="en-US" sz="1400" b="1" i="0" baseline="0" dirty="0"/>
                        <a:t> </a:t>
                      </a:r>
                    </a:p>
                    <a:p>
                      <a:r>
                        <a:rPr lang="en-US" sz="1200" b="1" i="0" baseline="0" dirty="0"/>
                        <a:t>[non-certified] </a:t>
                      </a:r>
                    </a:p>
                    <a:p>
                      <a:r>
                        <a:rPr lang="en-US" sz="1200" b="1" i="0" baseline="0" dirty="0"/>
                        <a:t>‘52504</a:t>
                      </a:r>
                    </a:p>
                    <a:p>
                      <a:r>
                        <a:rPr lang="en-US" sz="1200" b="1" i="0" baseline="0" dirty="0"/>
                        <a:t>20.39%</a:t>
                      </a:r>
                      <a:endParaRPr lang="en-US" sz="1200" b="1" i="0" dirty="0"/>
                    </a:p>
                  </a:txBody>
                  <a:tcPr/>
                </a:tc>
                <a:tc>
                  <a:txBody>
                    <a:bodyPr/>
                    <a:lstStyle/>
                    <a:p>
                      <a:r>
                        <a:rPr lang="en-US" sz="1600" b="1" i="0" dirty="0"/>
                        <a:t>Health</a:t>
                      </a:r>
                    </a:p>
                    <a:p>
                      <a:r>
                        <a:rPr lang="en-US" sz="1200" b="1" i="0" dirty="0"/>
                        <a:t>‘52917</a:t>
                      </a:r>
                    </a:p>
                  </a:txBody>
                  <a:tcPr/>
                </a:tc>
                <a:tc>
                  <a:txBody>
                    <a:bodyPr/>
                    <a:lstStyle/>
                    <a:p>
                      <a:r>
                        <a:rPr lang="en-US" sz="1400" b="1" i="0" dirty="0"/>
                        <a:t>TOTAL COST</a:t>
                      </a:r>
                    </a:p>
                    <a:p>
                      <a:endParaRPr lang="en-US" sz="1400" b="1" i="0" dirty="0"/>
                    </a:p>
                  </a:txBody>
                  <a:tcPr/>
                </a:tc>
                <a:extLst>
                  <a:ext uri="{0D108BD9-81ED-4DB2-BD59-A6C34878D82A}">
                    <a16:rowId xmlns:a16="http://schemas.microsoft.com/office/drawing/2014/main" val="10001"/>
                  </a:ext>
                </a:extLst>
              </a:tr>
              <a:tr h="361604">
                <a:tc>
                  <a:txBody>
                    <a:bodyPr/>
                    <a:lstStyle/>
                    <a:p>
                      <a:r>
                        <a:rPr lang="en-US" sz="1400" b="1" dirty="0"/>
                        <a:t>Per</a:t>
                      </a:r>
                      <a:r>
                        <a:rPr lang="en-US" sz="1400" b="1" baseline="0" dirty="0"/>
                        <a:t> Diem Interventionist (teacher)</a:t>
                      </a:r>
                      <a:endParaRPr lang="en-US" sz="1400" b="1" dirty="0"/>
                    </a:p>
                  </a:txBody>
                  <a:tcPr/>
                </a:tc>
                <a:tc>
                  <a:txBody>
                    <a:bodyPr/>
                    <a:lstStyle/>
                    <a:p>
                      <a:r>
                        <a:rPr lang="en-US" sz="1400" dirty="0"/>
                        <a:t>$235/day</a:t>
                      </a:r>
                    </a:p>
                  </a:txBody>
                  <a:tcPr/>
                </a:tc>
                <a:tc>
                  <a:txBody>
                    <a:bodyPr/>
                    <a:lstStyle/>
                    <a:p>
                      <a:pPr algn="ctr"/>
                      <a:r>
                        <a:rPr lang="en-US" sz="1400" dirty="0"/>
                        <a:t>$3.41</a:t>
                      </a:r>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N/A</a:t>
                      </a:r>
                    </a:p>
                  </a:txBody>
                  <a:tcPr/>
                </a:tc>
                <a:tc>
                  <a:txBody>
                    <a:bodyPr/>
                    <a:lstStyle/>
                    <a:p>
                      <a:pPr algn="ctr"/>
                      <a:r>
                        <a:rPr lang="en-US" sz="1400" dirty="0"/>
                        <a:t>$238.41/day</a:t>
                      </a:r>
                    </a:p>
                  </a:txBody>
                  <a:tcPr/>
                </a:tc>
                <a:extLst>
                  <a:ext uri="{0D108BD9-81ED-4DB2-BD59-A6C34878D82A}">
                    <a16:rowId xmlns:a16="http://schemas.microsoft.com/office/drawing/2014/main" val="10002"/>
                  </a:ext>
                </a:extLst>
              </a:tr>
              <a:tr h="361604">
                <a:tc>
                  <a:txBody>
                    <a:bodyPr/>
                    <a:lstStyle/>
                    <a:p>
                      <a:r>
                        <a:rPr lang="en-US" sz="1400" b="1" dirty="0"/>
                        <a:t>Hourly</a:t>
                      </a:r>
                      <a:r>
                        <a:rPr lang="en-US" sz="1400" b="1" baseline="0" dirty="0"/>
                        <a:t> Interventionist (teacher)</a:t>
                      </a:r>
                      <a:endParaRPr lang="en-US" sz="1400" b="1" dirty="0"/>
                    </a:p>
                  </a:txBody>
                  <a:tcPr/>
                </a:tc>
                <a:tc>
                  <a:txBody>
                    <a:bodyPr/>
                    <a:lstStyle/>
                    <a:p>
                      <a:r>
                        <a:rPr lang="en-US" sz="1400" dirty="0"/>
                        <a:t>$38.50/hour</a:t>
                      </a:r>
                    </a:p>
                  </a:txBody>
                  <a:tcPr/>
                </a:tc>
                <a:tc>
                  <a:txBody>
                    <a:bodyPr/>
                    <a:lstStyle/>
                    <a:p>
                      <a:pPr algn="ctr"/>
                      <a:r>
                        <a:rPr lang="en-US" sz="1400" dirty="0"/>
                        <a:t>$.56</a:t>
                      </a:r>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N/A</a:t>
                      </a:r>
                    </a:p>
                  </a:txBody>
                  <a:tcPr/>
                </a:tc>
                <a:tc>
                  <a:txBody>
                    <a:bodyPr/>
                    <a:lstStyle/>
                    <a:p>
                      <a:pPr algn="ctr"/>
                      <a:r>
                        <a:rPr lang="en-US" sz="1400" dirty="0"/>
                        <a:t>$39.06/hour</a:t>
                      </a:r>
                    </a:p>
                  </a:txBody>
                  <a:tcPr/>
                </a:tc>
                <a:extLst>
                  <a:ext uri="{0D108BD9-81ED-4DB2-BD59-A6C34878D82A}">
                    <a16:rowId xmlns:a16="http://schemas.microsoft.com/office/drawing/2014/main" val="10003"/>
                  </a:ext>
                </a:extLst>
              </a:tr>
              <a:tr h="361604">
                <a:tc>
                  <a:txBody>
                    <a:bodyPr/>
                    <a:lstStyle/>
                    <a:p>
                      <a:r>
                        <a:rPr lang="en-US" sz="1400" b="1" dirty="0"/>
                        <a:t>Paraprofessional, hourly</a:t>
                      </a:r>
                    </a:p>
                  </a:txBody>
                  <a:tcPr/>
                </a:tc>
                <a:tc>
                  <a:txBody>
                    <a:bodyPr/>
                    <a:lstStyle/>
                    <a:p>
                      <a:r>
                        <a:rPr lang="en-US" sz="1400" dirty="0"/>
                        <a:t>$20/hour</a:t>
                      </a:r>
                    </a:p>
                  </a:txBody>
                  <a:tcPr/>
                </a:tc>
                <a:tc>
                  <a:txBody>
                    <a:bodyPr/>
                    <a:lstStyle/>
                    <a:p>
                      <a:pPr algn="ctr"/>
                      <a:r>
                        <a:rPr lang="en-US" sz="1400" dirty="0"/>
                        <a:t>$.29</a:t>
                      </a:r>
                    </a:p>
                  </a:txBody>
                  <a:tcPr/>
                </a:tc>
                <a:tc>
                  <a:txBody>
                    <a:bodyPr/>
                    <a:lstStyle/>
                    <a:p>
                      <a:pPr algn="ctr"/>
                      <a:endParaRPr lang="en-US" sz="1400" dirty="0"/>
                    </a:p>
                  </a:txBody>
                  <a:tcPr/>
                </a:tc>
                <a:tc>
                  <a:txBody>
                    <a:bodyPr/>
                    <a:lstStyle/>
                    <a:p>
                      <a:pPr algn="ctr"/>
                      <a:r>
                        <a:rPr lang="en-US" sz="1400" dirty="0"/>
                        <a:t>$5.07</a:t>
                      </a:r>
                    </a:p>
                  </a:txBody>
                  <a:tcPr/>
                </a:tc>
                <a:tc>
                  <a:txBody>
                    <a:bodyPr/>
                    <a:lstStyle/>
                    <a:p>
                      <a:pPr algn="ctr"/>
                      <a:r>
                        <a:rPr lang="en-US" sz="1400" dirty="0"/>
                        <a:t>N/A</a:t>
                      </a:r>
                    </a:p>
                  </a:txBody>
                  <a:tcPr/>
                </a:tc>
                <a:tc>
                  <a:txBody>
                    <a:bodyPr/>
                    <a:lstStyle/>
                    <a:p>
                      <a:pPr algn="ctr"/>
                      <a:r>
                        <a:rPr lang="en-US" sz="1400" dirty="0"/>
                        <a:t>$25.36/hour</a:t>
                      </a:r>
                    </a:p>
                  </a:txBody>
                  <a:tcPr/>
                </a:tc>
                <a:extLst>
                  <a:ext uri="{0D108BD9-81ED-4DB2-BD59-A6C34878D82A}">
                    <a16:rowId xmlns:a16="http://schemas.microsoft.com/office/drawing/2014/main" val="10004"/>
                  </a:ext>
                </a:extLst>
              </a:tr>
              <a:tr h="361604">
                <a:tc>
                  <a:txBody>
                    <a:bodyPr/>
                    <a:lstStyle/>
                    <a:p>
                      <a:endParaRPr lang="en-US" sz="1400" dirty="0"/>
                    </a:p>
                  </a:txBody>
                  <a:tcP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N/A</a:t>
                      </a:r>
                    </a:p>
                  </a:txBody>
                  <a:tcPr/>
                </a:tc>
                <a:tc>
                  <a:txBody>
                    <a:bodyPr/>
                    <a:lstStyle/>
                    <a:p>
                      <a:pPr algn="ctr"/>
                      <a:endParaRPr lang="en-US" sz="1400" dirty="0"/>
                    </a:p>
                  </a:txBody>
                  <a:tcPr/>
                </a:tc>
                <a:extLst>
                  <a:ext uri="{0D108BD9-81ED-4DB2-BD59-A6C34878D82A}">
                    <a16:rowId xmlns:a16="http://schemas.microsoft.com/office/drawing/2014/main" val="10005"/>
                  </a:ext>
                </a:extLst>
              </a:tr>
              <a:tr h="361604">
                <a:tc>
                  <a:txBody>
                    <a:bodyPr/>
                    <a:lstStyle/>
                    <a:p>
                      <a:endParaRPr lang="en-US" sz="1400" dirty="0"/>
                    </a:p>
                  </a:txBody>
                  <a:tcP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N/A</a:t>
                      </a:r>
                    </a:p>
                  </a:txBody>
                  <a:tcPr/>
                </a:tc>
                <a:tc>
                  <a:txBody>
                    <a:bodyPr/>
                    <a:lstStyle/>
                    <a:p>
                      <a:pPr algn="ctr"/>
                      <a:endParaRPr lang="en-US" sz="1400" dirty="0"/>
                    </a:p>
                  </a:txBody>
                  <a:tcPr/>
                </a:tc>
                <a:extLst>
                  <a:ext uri="{0D108BD9-81ED-4DB2-BD59-A6C34878D82A}">
                    <a16:rowId xmlns:a16="http://schemas.microsoft.com/office/drawing/2014/main" val="10006"/>
                  </a:ext>
                </a:extLst>
              </a:tr>
            </a:tbl>
          </a:graphicData>
        </a:graphic>
      </p:graphicFrame>
      <p:sp>
        <p:nvSpPr>
          <p:cNvPr id="12" name="TextBox 11"/>
          <p:cNvSpPr txBox="1"/>
          <p:nvPr/>
        </p:nvSpPr>
        <p:spPr>
          <a:xfrm>
            <a:off x="1169434" y="2548488"/>
            <a:ext cx="984838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b="1" dirty="0">
                <a:solidFill>
                  <a:schemeClr val="bg1"/>
                </a:solidFill>
              </a:rPr>
              <a:t>SAMPLE PART-TIME PERSONNEL LINES/OBJECT CODES</a:t>
            </a:r>
          </a:p>
        </p:txBody>
      </p:sp>
    </p:spTree>
    <p:extLst>
      <p:ext uri="{BB962C8B-B14F-4D97-AF65-F5344CB8AC3E}">
        <p14:creationId xmlns:p14="http://schemas.microsoft.com/office/powerpoint/2010/main" val="317118825"/>
      </p:ext>
    </p:extLst>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2554"/>
            <a:ext cx="10058400" cy="1450757"/>
          </a:xfrm>
          <a:solidFill>
            <a:schemeClr val="accent4">
              <a:lumMod val="20000"/>
              <a:lumOff val="80000"/>
            </a:schemeClr>
          </a:solidFill>
        </p:spPr>
        <p:txBody>
          <a:bodyPr>
            <a:normAutofit/>
          </a:bodyPr>
          <a:lstStyle/>
          <a:p>
            <a:r>
              <a:rPr lang="en-US" sz="4400" b="1" dirty="0"/>
              <a:t>Part-time Employee: </a:t>
            </a:r>
            <a:br>
              <a:rPr lang="en-US" sz="4400" b="1" dirty="0"/>
            </a:br>
            <a:r>
              <a:rPr lang="en-US" sz="4400" b="1" dirty="0"/>
              <a:t>Payroll Procedure</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73</a:t>
            </a:fld>
            <a:endParaRPr lang="en-US" dirty="0"/>
          </a:p>
        </p:txBody>
      </p:sp>
      <p:sp>
        <p:nvSpPr>
          <p:cNvPr id="6" name="TextBox 5"/>
          <p:cNvSpPr txBox="1"/>
          <p:nvPr/>
        </p:nvSpPr>
        <p:spPr>
          <a:xfrm>
            <a:off x="1097280" y="1771602"/>
            <a:ext cx="8237551" cy="2893100"/>
          </a:xfrm>
          <a:prstGeom prst="rect">
            <a:avLst/>
          </a:prstGeom>
          <a:noFill/>
        </p:spPr>
        <p:txBody>
          <a:bodyPr wrap="square" rtlCol="0">
            <a:spAutoFit/>
          </a:bodyPr>
          <a:lstStyle/>
          <a:p>
            <a:pPr marL="285750" indent="-285750">
              <a:buClr>
                <a:schemeClr val="accent2">
                  <a:lumMod val="75000"/>
                </a:schemeClr>
              </a:buClr>
              <a:buFont typeface="Arial" panose="020B0604020202020204" pitchFamily="34" charset="0"/>
              <a:buChar char="•"/>
            </a:pPr>
            <a:r>
              <a:rPr lang="en-US" sz="1500" dirty="0"/>
              <a:t>After you receive notification of approval of the request for employment from HR, the employee may commence employment in the part-time assignment.</a:t>
            </a:r>
          </a:p>
          <a:p>
            <a:pPr marL="285750" indent="-285750">
              <a:buClr>
                <a:schemeClr val="accent2">
                  <a:lumMod val="75000"/>
                </a:schemeClr>
              </a:buClr>
              <a:buFont typeface="Arial" panose="020B0604020202020204" pitchFamily="34" charset="0"/>
              <a:buChar char="•"/>
            </a:pPr>
            <a:r>
              <a:rPr lang="en-US" sz="1500" dirty="0"/>
              <a:t>Adherence to the maximum # days or hours specified in the approved HRC-2PT is essential.</a:t>
            </a:r>
          </a:p>
          <a:p>
            <a:pPr marL="285750" indent="-285750">
              <a:buClr>
                <a:schemeClr val="accent2">
                  <a:lumMod val="75000"/>
                </a:schemeClr>
              </a:buClr>
              <a:buFont typeface="Arial" panose="020B0604020202020204" pitchFamily="34" charset="0"/>
              <a:buChar char="•"/>
            </a:pPr>
            <a:r>
              <a:rPr lang="en-US" sz="1500" b="1" dirty="0"/>
              <a:t>The employee is to submit the electronic </a:t>
            </a:r>
            <a:r>
              <a:rPr lang="en-US" sz="1500" b="1" dirty="0">
                <a:solidFill>
                  <a:schemeClr val="accent2">
                    <a:lumMod val="75000"/>
                  </a:schemeClr>
                </a:solidFill>
              </a:rPr>
              <a:t>Per Diem Time Sheet or Hourly Time Sheet</a:t>
            </a:r>
            <a:r>
              <a:rPr lang="en-US" sz="1500" dirty="0"/>
              <a:t>:</a:t>
            </a:r>
          </a:p>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spcBef>
                <a:spcPts val="600"/>
              </a:spcBef>
              <a:buClr>
                <a:schemeClr val="accent2">
                  <a:lumMod val="75000"/>
                </a:schemeClr>
              </a:buClr>
              <a:buFont typeface="Arial" panose="020B0604020202020204" pitchFamily="34" charset="0"/>
              <a:buChar char="•"/>
            </a:pPr>
            <a:r>
              <a:rPr lang="en-US" sz="1400" dirty="0"/>
              <a:t>The employee must make the </a:t>
            </a:r>
            <a:r>
              <a:rPr lang="en-US" sz="1400" b="1" dirty="0">
                <a:solidFill>
                  <a:schemeClr val="accent2">
                    <a:lumMod val="75000"/>
                  </a:schemeClr>
                </a:solidFill>
              </a:rPr>
              <a:t>correct selections in the fields</a:t>
            </a:r>
            <a:r>
              <a:rPr lang="en-US" sz="1400" dirty="0"/>
              <a:t>, in order to </a:t>
            </a:r>
            <a:r>
              <a:rPr lang="en-US" sz="1400" b="1" dirty="0">
                <a:solidFill>
                  <a:schemeClr val="accent2">
                    <a:lumMod val="75000"/>
                  </a:schemeClr>
                </a:solidFill>
              </a:rPr>
              <a:t>ensure routing of the Time Sheet to the correct supervisor</a:t>
            </a:r>
            <a:r>
              <a:rPr lang="en-US" sz="1400" dirty="0"/>
              <a:t>; e.g., for a school-based program, </a:t>
            </a:r>
            <a:r>
              <a:rPr lang="en-US" sz="1400" b="1" dirty="0"/>
              <a:t>SCHOOL-BASED</a:t>
            </a:r>
            <a:r>
              <a:rPr lang="en-US" sz="1400" dirty="0"/>
              <a:t>, followed by the </a:t>
            </a:r>
            <a:r>
              <a:rPr lang="en-US" sz="1400" b="1" dirty="0"/>
              <a:t>SCHOOL </a:t>
            </a:r>
            <a:r>
              <a:rPr lang="en-US" sz="1400" dirty="0"/>
              <a:t>will route the Time Sheet to the principal for approval.</a:t>
            </a:r>
          </a:p>
        </p:txBody>
      </p:sp>
      <p:sp>
        <p:nvSpPr>
          <p:cNvPr id="7" name="Rectangle 6"/>
          <p:cNvSpPr/>
          <p:nvPr/>
        </p:nvSpPr>
        <p:spPr>
          <a:xfrm>
            <a:off x="7978952" y="422388"/>
            <a:ext cx="3038863"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cap="none" spc="0" dirty="0">
                <a:ln w="12700">
                  <a:solidFill>
                    <a:schemeClr val="accent1"/>
                  </a:solidFill>
                  <a:prstDash val="solid"/>
                </a:ln>
                <a:solidFill>
                  <a:srgbClr val="FF0000"/>
                </a:solidFill>
                <a:effectLst>
                  <a:outerShdw dist="38100" dir="2640000" algn="bl" rotWithShape="0">
                    <a:schemeClr val="accent1"/>
                  </a:outerShdw>
                </a:effectLst>
              </a:rPr>
              <a:t>Time Sheet</a:t>
            </a:r>
          </a:p>
        </p:txBody>
      </p:sp>
      <p:sp>
        <p:nvSpPr>
          <p:cNvPr id="8" name="TextBox 7"/>
          <p:cNvSpPr txBox="1"/>
          <p:nvPr/>
        </p:nvSpPr>
        <p:spPr>
          <a:xfrm>
            <a:off x="1495889" y="4739442"/>
            <a:ext cx="596851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
            </a:pPr>
            <a:r>
              <a:rPr lang="en-US" sz="1400" b="1" dirty="0"/>
              <a:t>The employee will see “THANK YOU” on the screen.</a:t>
            </a:r>
          </a:p>
          <a:p>
            <a:pPr marL="285750" indent="-285750">
              <a:buFont typeface="Wingdings" panose="05000000000000000000" pitchFamily="2" charset="2"/>
              <a:buChar char="§"/>
            </a:pPr>
            <a:r>
              <a:rPr lang="en-US" sz="1400" b="1" dirty="0"/>
              <a:t>The employee will receive email confirmation of receipt of the form.</a:t>
            </a:r>
          </a:p>
        </p:txBody>
      </p:sp>
      <p:sp>
        <p:nvSpPr>
          <p:cNvPr id="9" name="TextBox 8"/>
          <p:cNvSpPr txBox="1"/>
          <p:nvPr/>
        </p:nvSpPr>
        <p:spPr>
          <a:xfrm>
            <a:off x="1495888" y="5312660"/>
            <a:ext cx="5968517"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
            </a:pPr>
            <a:r>
              <a:rPr lang="en-US" sz="1400" b="1" dirty="0"/>
              <a:t>The Time Sheet will be electronically routed for approval as follows:</a:t>
            </a:r>
          </a:p>
          <a:p>
            <a:pPr marL="742950" lvl="1" indent="-285750">
              <a:buFont typeface="Wingdings" panose="05000000000000000000" pitchFamily="2" charset="2"/>
              <a:buChar char="q"/>
            </a:pPr>
            <a:r>
              <a:rPr lang="en-US" sz="1400" b="1" dirty="0"/>
              <a:t>Appropriate supervisor </a:t>
            </a:r>
          </a:p>
          <a:p>
            <a:pPr marL="742950" lvl="1" indent="-285750">
              <a:buFont typeface="Wingdings" panose="05000000000000000000" pitchFamily="2" charset="2"/>
              <a:buChar char="q"/>
            </a:pPr>
            <a:r>
              <a:rPr lang="en-US" sz="1400" b="1" dirty="0"/>
              <a:t>Finance</a:t>
            </a:r>
          </a:p>
          <a:p>
            <a:pPr marL="742950" lvl="1" indent="-285750">
              <a:buFont typeface="Wingdings" panose="05000000000000000000" pitchFamily="2" charset="2"/>
              <a:buChar char="q"/>
            </a:pPr>
            <a:r>
              <a:rPr lang="en-US" sz="1400" b="1" dirty="0"/>
              <a:t>Payroll – for processing</a:t>
            </a:r>
          </a:p>
        </p:txBody>
      </p:sp>
      <p:sp>
        <p:nvSpPr>
          <p:cNvPr id="10" name="TextBox 9"/>
          <p:cNvSpPr txBox="1"/>
          <p:nvPr/>
        </p:nvSpPr>
        <p:spPr>
          <a:xfrm>
            <a:off x="1495889" y="2788860"/>
            <a:ext cx="5396578" cy="954107"/>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400" b="1" dirty="0">
                <a:solidFill>
                  <a:schemeClr val="accent2">
                    <a:lumMod val="75000"/>
                  </a:schemeClr>
                </a:solidFill>
              </a:rPr>
              <a:t>BPS web site: </a:t>
            </a:r>
            <a:r>
              <a:rPr lang="en-US" sz="1400" dirty="0"/>
              <a:t>Staff; MyBPS School Portals; Admin/Office</a:t>
            </a:r>
          </a:p>
          <a:p>
            <a:pPr marL="742950" lvl="1" indent="-285750">
              <a:buClr>
                <a:schemeClr val="accent2">
                  <a:lumMod val="75000"/>
                </a:schemeClr>
              </a:buClr>
              <a:buFont typeface="Wingdings" panose="05000000000000000000" pitchFamily="2" charset="2"/>
              <a:buChar char="§"/>
            </a:pPr>
            <a:r>
              <a:rPr lang="en-US" sz="1400" b="1" dirty="0">
                <a:hlinkClick r:id="rId2"/>
              </a:rPr>
              <a:t>PAYROLL/BENEFITS FORMS PORTAL</a:t>
            </a:r>
            <a:endParaRPr lang="en-US" sz="1400" b="1" dirty="0"/>
          </a:p>
          <a:p>
            <a:pPr marL="742950" lvl="1" indent="-285750">
              <a:buClr>
                <a:schemeClr val="accent2">
                  <a:lumMod val="75000"/>
                </a:schemeClr>
              </a:buClr>
              <a:buFont typeface="Wingdings" panose="05000000000000000000" pitchFamily="2" charset="2"/>
              <a:buChar char="§"/>
            </a:pPr>
            <a:r>
              <a:rPr lang="en-US" sz="1400" dirty="0"/>
              <a:t>Click: </a:t>
            </a:r>
            <a:r>
              <a:rPr lang="en-US" sz="1400" b="1" dirty="0">
                <a:solidFill>
                  <a:schemeClr val="accent2">
                    <a:lumMod val="75000"/>
                  </a:schemeClr>
                </a:solidFill>
              </a:rPr>
              <a:t>Per Diem Time Sheet OR Hourly Time Sheet</a:t>
            </a:r>
          </a:p>
          <a:p>
            <a:pPr marL="742950" lvl="1" indent="-285750">
              <a:buClr>
                <a:schemeClr val="accent2">
                  <a:lumMod val="75000"/>
                </a:schemeClr>
              </a:buClr>
              <a:buFont typeface="Wingdings" panose="05000000000000000000" pitchFamily="2" charset="2"/>
              <a:buChar char="§"/>
            </a:pPr>
            <a:r>
              <a:rPr lang="en-US" sz="1400" dirty="0"/>
              <a:t>Complete and click SUBMIT.</a:t>
            </a:r>
          </a:p>
        </p:txBody>
      </p:sp>
      <p:sp>
        <p:nvSpPr>
          <p:cNvPr id="11" name="Rounded Rectangle 10"/>
          <p:cNvSpPr/>
          <p:nvPr/>
        </p:nvSpPr>
        <p:spPr>
          <a:xfrm>
            <a:off x="9610433" y="2671638"/>
            <a:ext cx="1537296" cy="17413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2">
                    <a:lumMod val="75000"/>
                  </a:schemeClr>
                </a:solidFill>
              </a:rPr>
              <a:t>The Time Sheet must be submitted on </a:t>
            </a:r>
            <a:r>
              <a:rPr lang="en-US" sz="1400" b="1" u="sng" dirty="0">
                <a:solidFill>
                  <a:schemeClr val="accent2">
                    <a:lumMod val="75000"/>
                  </a:schemeClr>
                </a:solidFill>
              </a:rPr>
              <a:t>FRIDAY</a:t>
            </a:r>
            <a:r>
              <a:rPr lang="en-US" sz="1400" b="1" dirty="0">
                <a:solidFill>
                  <a:schemeClr val="accent2">
                    <a:lumMod val="75000"/>
                  </a:schemeClr>
                </a:solidFill>
              </a:rPr>
              <a:t> of the week in which the work was performed.</a:t>
            </a:r>
          </a:p>
        </p:txBody>
      </p:sp>
      <p:cxnSp>
        <p:nvCxnSpPr>
          <p:cNvPr id="16" name="Straight Connector 15"/>
          <p:cNvCxnSpPr/>
          <p:nvPr/>
        </p:nvCxnSpPr>
        <p:spPr>
          <a:xfrm>
            <a:off x="9406393" y="1876112"/>
            <a:ext cx="0" cy="2672034"/>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53454" y="2671638"/>
            <a:ext cx="1486894" cy="0"/>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3865" y="1771602"/>
            <a:ext cx="1170432" cy="822960"/>
          </a:xfrm>
          <a:prstGeom prst="rect">
            <a:avLst/>
          </a:prstGeom>
        </p:spPr>
      </p:pic>
    </p:spTree>
    <p:extLst>
      <p:ext uri="{BB962C8B-B14F-4D97-AF65-F5344CB8AC3E}">
        <p14:creationId xmlns:p14="http://schemas.microsoft.com/office/powerpoint/2010/main" val="3660651594"/>
      </p:ext>
    </p:extLst>
  </p:cSld>
  <p:clrMapOvr>
    <a:masterClrMapping/>
  </p:clrMapOvr>
  <p:transition spd="slow">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03549"/>
            <a:ext cx="10058400" cy="2492266"/>
          </a:xfrm>
          <a:solidFill>
            <a:schemeClr val="accent4">
              <a:lumMod val="20000"/>
              <a:lumOff val="80000"/>
            </a:schemeClr>
          </a:solidFill>
        </p:spPr>
        <p:txBody>
          <a:bodyPr>
            <a:normAutofit/>
          </a:bodyPr>
          <a:lstStyle/>
          <a:p>
            <a:r>
              <a:rPr lang="en-US" sz="7600" b="1" dirty="0"/>
              <a:t>Position Control and</a:t>
            </a:r>
            <a:br>
              <a:rPr lang="en-US" sz="7600" b="1" dirty="0"/>
            </a:br>
            <a:r>
              <a:rPr lang="en-US" sz="7600" b="1" dirty="0"/>
              <a:t>Management Systems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b="1" dirty="0"/>
              <a:t>Position control: forms AND PROCESS</a:t>
            </a:r>
          </a:p>
          <a:p>
            <a:pPr marL="342900" indent="-342900">
              <a:buFont typeface="Arial" panose="020B0604020202020204" pitchFamily="34" charset="0"/>
              <a:buChar char="•"/>
            </a:pPr>
            <a:r>
              <a:rPr lang="en-US" b="1" dirty="0"/>
              <a:t>FRONTLINE: KES Absence management System</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74</a:t>
            </a:fld>
            <a:endParaRPr lang="en-US" dirty="0"/>
          </a:p>
        </p:txBody>
      </p:sp>
      <p:sp>
        <p:nvSpPr>
          <p:cNvPr id="8" name="TextBox 7"/>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2" action="ppaction://hlinksldjump"/>
              </a:rPr>
              <a:t>TC</a:t>
            </a:r>
            <a:endParaRPr lang="en-US" sz="1600" b="1" dirty="0">
              <a:solidFill>
                <a:schemeClr val="bg1"/>
              </a:solidFill>
            </a:endParaRPr>
          </a:p>
        </p:txBody>
      </p:sp>
      <p:pic>
        <p:nvPicPr>
          <p:cNvPr id="9" name="Picture 6" descr="C:\Users\Marlene\AppData\Local\Microsoft\Windows\Temporary Internet Files\Content.IE5\4IBTWP62\MC90044199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670715"/>
            <a:ext cx="3235281" cy="109728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12</a:t>
            </a:r>
          </a:p>
        </p:txBody>
      </p:sp>
    </p:spTree>
    <p:extLst>
      <p:ext uri="{BB962C8B-B14F-4D97-AF65-F5344CB8AC3E}">
        <p14:creationId xmlns:p14="http://schemas.microsoft.com/office/powerpoint/2010/main" val="3796042339"/>
      </p:ext>
    </p:extLst>
  </p:cSld>
  <p:clrMapOvr>
    <a:masterClrMapping/>
  </p:clrMapOvr>
  <p:transition spd="slow">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213"/>
            <a:ext cx="10058400" cy="1450757"/>
          </a:xfrm>
          <a:solidFill>
            <a:schemeClr val="accent4">
              <a:lumMod val="20000"/>
              <a:lumOff val="80000"/>
            </a:schemeClr>
          </a:solidFill>
        </p:spPr>
        <p:txBody>
          <a:bodyPr>
            <a:normAutofit/>
          </a:bodyPr>
          <a:lstStyle/>
          <a:p>
            <a:r>
              <a:rPr lang="en-US" sz="4400" b="1" dirty="0"/>
              <a:t>Position Control</a:t>
            </a:r>
            <a:br>
              <a:rPr lang="en-US" sz="4400" b="1" dirty="0"/>
            </a:br>
            <a:r>
              <a:rPr lang="en-US" sz="4400" b="1" dirty="0"/>
              <a:t>Forms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75</a:t>
            </a:fld>
            <a:endParaRPr lang="en-US" dirty="0"/>
          </a:p>
        </p:txBody>
      </p:sp>
      <p:sp>
        <p:nvSpPr>
          <p:cNvPr id="6" name="TextBox 5"/>
          <p:cNvSpPr txBox="1"/>
          <p:nvPr/>
        </p:nvSpPr>
        <p:spPr>
          <a:xfrm>
            <a:off x="1177391" y="1783590"/>
            <a:ext cx="9928928"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400" b="1" dirty="0"/>
              <a:t>Submit the appropriate electronic </a:t>
            </a:r>
            <a:r>
              <a:rPr lang="en-US" sz="1400" b="1" u="sng" dirty="0">
                <a:solidFill>
                  <a:schemeClr val="bg1"/>
                </a:solidFill>
              </a:rPr>
              <a:t>Position Control </a:t>
            </a:r>
            <a:r>
              <a:rPr lang="en-US" sz="1400" b="1" dirty="0"/>
              <a:t>form for a personnel action, as indicated below:</a:t>
            </a:r>
            <a:endParaRPr lang="en-US" sz="1500" b="1" dirty="0"/>
          </a:p>
        </p:txBody>
      </p:sp>
      <p:sp>
        <p:nvSpPr>
          <p:cNvPr id="7" name="TextBox 6"/>
          <p:cNvSpPr txBox="1"/>
          <p:nvPr/>
        </p:nvSpPr>
        <p:spPr>
          <a:xfrm>
            <a:off x="1622611" y="5567154"/>
            <a:ext cx="8368553" cy="6924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
            </a:pPr>
            <a:r>
              <a:rPr lang="en-US" sz="1300" b="1" dirty="0"/>
              <a:t>You will see “THANK YOU” on the screen.</a:t>
            </a:r>
          </a:p>
          <a:p>
            <a:pPr marL="285750" indent="-285750">
              <a:buFont typeface="Wingdings" panose="05000000000000000000" pitchFamily="2" charset="2"/>
              <a:buChar char="§"/>
            </a:pPr>
            <a:r>
              <a:rPr lang="en-US" sz="1300" b="1" dirty="0"/>
              <a:t>You will receive email confirmation of receipt of the form.</a:t>
            </a:r>
          </a:p>
          <a:p>
            <a:pPr marL="285750" indent="-285750">
              <a:buFont typeface="Wingdings" panose="05000000000000000000" pitchFamily="2" charset="2"/>
              <a:buChar char="§"/>
            </a:pPr>
            <a:r>
              <a:rPr lang="en-US" sz="1300" b="1" dirty="0"/>
              <a:t>For HRC-2PT, HRP-61, HRC-7 and HRC-8, the principal will receive notification from Formstack of the final decision.</a:t>
            </a:r>
          </a:p>
        </p:txBody>
      </p:sp>
      <p:sp>
        <p:nvSpPr>
          <p:cNvPr id="12" name="TextBox 11"/>
          <p:cNvSpPr txBox="1"/>
          <p:nvPr/>
        </p:nvSpPr>
        <p:spPr>
          <a:xfrm>
            <a:off x="3108598" y="4674523"/>
            <a:ext cx="5396578" cy="692497"/>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300" b="1" dirty="0">
                <a:solidFill>
                  <a:schemeClr val="accent2">
                    <a:lumMod val="75000"/>
                  </a:schemeClr>
                </a:solidFill>
              </a:rPr>
              <a:t>BPS web site: </a:t>
            </a:r>
            <a:r>
              <a:rPr lang="en-US" sz="1300" dirty="0"/>
              <a:t>Staff; </a:t>
            </a:r>
            <a:r>
              <a:rPr lang="en-US" sz="1300" dirty="0" err="1"/>
              <a:t>MyBPS</a:t>
            </a:r>
            <a:r>
              <a:rPr lang="en-US" sz="1300" dirty="0"/>
              <a:t> for Admins; Forms/Resources</a:t>
            </a:r>
          </a:p>
          <a:p>
            <a:pPr marL="742950" lvl="1" indent="-285750">
              <a:buClr>
                <a:schemeClr val="accent2">
                  <a:lumMod val="75000"/>
                </a:schemeClr>
              </a:buClr>
              <a:buFont typeface="Wingdings" panose="05000000000000000000" pitchFamily="2" charset="2"/>
              <a:buChar char="§"/>
            </a:pPr>
            <a:r>
              <a:rPr lang="en-US" sz="1300" b="1" dirty="0">
                <a:hlinkClick r:id="rId3"/>
              </a:rPr>
              <a:t>HR FORMS PORTAL</a:t>
            </a:r>
            <a:endParaRPr lang="en-US" sz="1300" b="1" dirty="0"/>
          </a:p>
          <a:p>
            <a:pPr marL="742950" lvl="1" indent="-285750">
              <a:buClr>
                <a:schemeClr val="accent2">
                  <a:lumMod val="75000"/>
                </a:schemeClr>
              </a:buClr>
              <a:buFont typeface="Wingdings" panose="05000000000000000000" pitchFamily="2" charset="2"/>
              <a:buChar char="§"/>
            </a:pPr>
            <a:r>
              <a:rPr lang="en-US" sz="1300" dirty="0"/>
              <a:t>Complete the form and click SUBMIT.</a:t>
            </a:r>
          </a:p>
        </p:txBody>
      </p:sp>
      <p:graphicFrame>
        <p:nvGraphicFramePr>
          <p:cNvPr id="8" name="Table 7"/>
          <p:cNvGraphicFramePr>
            <a:graphicFrameLocks noGrp="1"/>
          </p:cNvGraphicFramePr>
          <p:nvPr>
            <p:extLst>
              <p:ext uri="{D42A27DB-BD31-4B8C-83A1-F6EECF244321}">
                <p14:modId xmlns:p14="http://schemas.microsoft.com/office/powerpoint/2010/main" val="1346584794"/>
              </p:ext>
            </p:extLst>
          </p:nvPr>
        </p:nvGraphicFramePr>
        <p:xfrm>
          <a:off x="1166904" y="2107286"/>
          <a:ext cx="9954428" cy="2286000"/>
        </p:xfrm>
        <a:graphic>
          <a:graphicData uri="http://schemas.openxmlformats.org/drawingml/2006/table">
            <a:tbl>
              <a:tblPr firstRow="1" bandRow="1">
                <a:tableStyleId>{5C22544A-7EE6-4342-B048-85BDC9FD1C3A}</a:tableStyleId>
              </a:tblPr>
              <a:tblGrid>
                <a:gridCol w="787220">
                  <a:extLst>
                    <a:ext uri="{9D8B030D-6E8A-4147-A177-3AD203B41FA5}">
                      <a16:colId xmlns:a16="http://schemas.microsoft.com/office/drawing/2014/main" val="20000"/>
                    </a:ext>
                  </a:extLst>
                </a:gridCol>
                <a:gridCol w="3439444">
                  <a:extLst>
                    <a:ext uri="{9D8B030D-6E8A-4147-A177-3AD203B41FA5}">
                      <a16:colId xmlns:a16="http://schemas.microsoft.com/office/drawing/2014/main" val="20001"/>
                    </a:ext>
                  </a:extLst>
                </a:gridCol>
                <a:gridCol w="3304836">
                  <a:extLst>
                    <a:ext uri="{9D8B030D-6E8A-4147-A177-3AD203B41FA5}">
                      <a16:colId xmlns:a16="http://schemas.microsoft.com/office/drawing/2014/main" val="20002"/>
                    </a:ext>
                  </a:extLst>
                </a:gridCol>
                <a:gridCol w="2422928">
                  <a:extLst>
                    <a:ext uri="{9D8B030D-6E8A-4147-A177-3AD203B41FA5}">
                      <a16:colId xmlns:a16="http://schemas.microsoft.com/office/drawing/2014/main" val="20003"/>
                    </a:ext>
                  </a:extLst>
                </a:gridCol>
              </a:tblGrid>
              <a:tr h="273934">
                <a:tc>
                  <a:txBody>
                    <a:bodyPr/>
                    <a:lstStyle/>
                    <a:p>
                      <a:r>
                        <a:rPr lang="en-US" sz="1300" dirty="0"/>
                        <a:t>Form</a:t>
                      </a:r>
                    </a:p>
                  </a:txBody>
                  <a:tcPr/>
                </a:tc>
                <a:tc>
                  <a:txBody>
                    <a:bodyPr/>
                    <a:lstStyle/>
                    <a:p>
                      <a:r>
                        <a:rPr lang="en-US" sz="1300" dirty="0"/>
                        <a:t>Title</a:t>
                      </a:r>
                    </a:p>
                  </a:txBody>
                  <a:tcPr/>
                </a:tc>
                <a:tc>
                  <a:txBody>
                    <a:bodyPr/>
                    <a:lstStyle/>
                    <a:p>
                      <a:r>
                        <a:rPr lang="en-US" sz="1300" dirty="0"/>
                        <a:t>Notes</a:t>
                      </a:r>
                    </a:p>
                  </a:txBody>
                  <a:tcPr/>
                </a:tc>
                <a:tc>
                  <a:txBody>
                    <a:bodyPr/>
                    <a:lstStyle/>
                    <a:p>
                      <a:r>
                        <a:rPr lang="en-US" sz="1300" dirty="0"/>
                        <a:t>Approval Workflow</a:t>
                      </a:r>
                    </a:p>
                  </a:txBody>
                  <a:tcPr/>
                </a:tc>
                <a:extLst>
                  <a:ext uri="{0D108BD9-81ED-4DB2-BD59-A6C34878D82A}">
                    <a16:rowId xmlns:a16="http://schemas.microsoft.com/office/drawing/2014/main" val="10000"/>
                  </a:ext>
                </a:extLst>
              </a:tr>
              <a:tr h="274397">
                <a:tc>
                  <a:txBody>
                    <a:bodyPr/>
                    <a:lstStyle/>
                    <a:p>
                      <a:r>
                        <a:rPr lang="en-US" sz="1300" b="1" dirty="0"/>
                        <a:t>HRC-1</a:t>
                      </a:r>
                    </a:p>
                  </a:txBody>
                  <a:tcPr/>
                </a:tc>
                <a:tc>
                  <a:txBody>
                    <a:bodyPr/>
                    <a:lstStyle/>
                    <a:p>
                      <a:r>
                        <a:rPr lang="en-US" sz="1300" b="1" dirty="0"/>
                        <a:t>Request</a:t>
                      </a:r>
                      <a:r>
                        <a:rPr lang="en-US" sz="1300" b="1" baseline="0" dirty="0"/>
                        <a:t> for Long-term Substitute</a:t>
                      </a:r>
                      <a:endParaRPr lang="en-US" sz="13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effectLst/>
                        </a:rPr>
                        <a:t>to request coverage for a FMLA, other leave of absence or a vacancy temporarily, for teacher positions.</a:t>
                      </a:r>
                      <a:endParaRPr lang="en-US"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Finance to Payroll to KES</a:t>
                      </a:r>
                    </a:p>
                  </a:txBody>
                  <a:tcPr/>
                </a:tc>
                <a:extLst>
                  <a:ext uri="{0D108BD9-81ED-4DB2-BD59-A6C34878D82A}">
                    <a16:rowId xmlns:a16="http://schemas.microsoft.com/office/drawing/2014/main" val="10001"/>
                  </a:ext>
                </a:extLst>
              </a:tr>
              <a:tr h="274397">
                <a:tc>
                  <a:txBody>
                    <a:bodyPr/>
                    <a:lstStyle/>
                    <a:p>
                      <a:r>
                        <a:rPr lang="en-US" sz="1300" b="1" dirty="0"/>
                        <a:t>HRC-2PT</a:t>
                      </a:r>
                    </a:p>
                  </a:txBody>
                  <a:tcPr/>
                </a:tc>
                <a:tc>
                  <a:txBody>
                    <a:bodyPr/>
                    <a:lstStyle/>
                    <a:p>
                      <a:r>
                        <a:rPr lang="en-US" sz="1300" b="1" dirty="0"/>
                        <a:t>Request for Part-time</a:t>
                      </a:r>
                      <a:r>
                        <a:rPr lang="en-US" sz="1300" b="1" baseline="0" dirty="0"/>
                        <a:t> Employee, Per Diem or Hourly</a:t>
                      </a:r>
                      <a:endParaRPr lang="en-US" sz="1300" b="1" dirty="0"/>
                    </a:p>
                  </a:txBody>
                  <a:tcPr/>
                </a:tc>
                <a:tc>
                  <a:txBody>
                    <a:bodyPr/>
                    <a:lstStyle/>
                    <a:p>
                      <a:r>
                        <a:rPr lang="en-US" sz="1200" dirty="0"/>
                        <a:t>The funding for the per</a:t>
                      </a:r>
                      <a:r>
                        <a:rPr lang="en-US" sz="1200" baseline="0" dirty="0"/>
                        <a:t> diem or hourly position must exist in an authorized allocation.</a:t>
                      </a:r>
                      <a:endParaRPr lang="en-US" sz="1200" dirty="0"/>
                    </a:p>
                  </a:txBody>
                  <a:tcPr/>
                </a:tc>
                <a:tc>
                  <a:txBody>
                    <a:bodyPr/>
                    <a:lstStyle/>
                    <a:p>
                      <a:r>
                        <a:rPr lang="en-US" sz="1200" dirty="0"/>
                        <a:t>Finance to HR to Payroll</a:t>
                      </a:r>
                    </a:p>
                  </a:txBody>
                  <a:tcPr/>
                </a:tc>
                <a:extLst>
                  <a:ext uri="{0D108BD9-81ED-4DB2-BD59-A6C34878D82A}">
                    <a16:rowId xmlns:a16="http://schemas.microsoft.com/office/drawing/2014/main" val="10002"/>
                  </a:ext>
                </a:extLst>
              </a:tr>
              <a:tr h="274397">
                <a:tc>
                  <a:txBody>
                    <a:bodyPr/>
                    <a:lstStyle/>
                    <a:p>
                      <a:r>
                        <a:rPr lang="en-US" sz="1300" b="1" dirty="0"/>
                        <a:t>HRP-61</a:t>
                      </a:r>
                    </a:p>
                  </a:txBody>
                  <a:tcPr/>
                </a:tc>
                <a:tc>
                  <a:txBody>
                    <a:bodyPr/>
                    <a:lstStyle/>
                    <a:p>
                      <a:r>
                        <a:rPr lang="en-US" sz="1300" b="1" dirty="0"/>
                        <a:t>Request for NEW HIRE</a:t>
                      </a:r>
                    </a:p>
                  </a:txBody>
                  <a:tcPr/>
                </a:tc>
                <a:tc>
                  <a:txBody>
                    <a:bodyPr/>
                    <a:lstStyle/>
                    <a:p>
                      <a:r>
                        <a:rPr lang="en-US" sz="1200" dirty="0"/>
                        <a:t>For funded, annual full-time positions</a:t>
                      </a:r>
                    </a:p>
                  </a:txBody>
                  <a:tcPr/>
                </a:tc>
                <a:tc>
                  <a:txBody>
                    <a:bodyPr/>
                    <a:lstStyle/>
                    <a:p>
                      <a:r>
                        <a:rPr lang="en-US" sz="1200" dirty="0"/>
                        <a:t>Finance to HR</a:t>
                      </a:r>
                    </a:p>
                  </a:txBody>
                  <a:tcPr/>
                </a:tc>
                <a:extLst>
                  <a:ext uri="{0D108BD9-81ED-4DB2-BD59-A6C34878D82A}">
                    <a16:rowId xmlns:a16="http://schemas.microsoft.com/office/drawing/2014/main" val="10003"/>
                  </a:ext>
                </a:extLst>
              </a:tr>
              <a:tr h="274397">
                <a:tc>
                  <a:txBody>
                    <a:bodyPr/>
                    <a:lstStyle/>
                    <a:p>
                      <a:r>
                        <a:rPr lang="en-US" sz="1300" b="1" dirty="0"/>
                        <a:t>HRC-7</a:t>
                      </a:r>
                    </a:p>
                  </a:txBody>
                  <a:tcPr/>
                </a:tc>
                <a:tc>
                  <a:txBody>
                    <a:bodyPr/>
                    <a:lstStyle/>
                    <a:p>
                      <a:r>
                        <a:rPr lang="en-US" sz="1300" b="1" dirty="0"/>
                        <a:t>Request</a:t>
                      </a:r>
                      <a:r>
                        <a:rPr lang="en-US" sz="1300" b="1" baseline="0" dirty="0"/>
                        <a:t> for Transfer of Employee</a:t>
                      </a:r>
                      <a:endParaRPr lang="en-US" sz="1300" b="1" dirty="0"/>
                    </a:p>
                  </a:txBody>
                  <a:tcPr/>
                </a:tc>
                <a:tc>
                  <a:txBody>
                    <a:bodyPr/>
                    <a:lstStyle/>
                    <a:p>
                      <a:endParaRPr lang="en-US" sz="1200" dirty="0"/>
                    </a:p>
                  </a:txBody>
                  <a:tcPr/>
                </a:tc>
                <a:tc>
                  <a:txBody>
                    <a:bodyPr/>
                    <a:lstStyle/>
                    <a:p>
                      <a:r>
                        <a:rPr lang="en-US" sz="1200" dirty="0"/>
                        <a:t>Finance to HR to Payroll</a:t>
                      </a:r>
                    </a:p>
                  </a:txBody>
                  <a:tcPr/>
                </a:tc>
                <a:extLst>
                  <a:ext uri="{0D108BD9-81ED-4DB2-BD59-A6C34878D82A}">
                    <a16:rowId xmlns:a16="http://schemas.microsoft.com/office/drawing/2014/main" val="10004"/>
                  </a:ext>
                </a:extLst>
              </a:tr>
              <a:tr h="274397">
                <a:tc>
                  <a:txBody>
                    <a:bodyPr/>
                    <a:lstStyle/>
                    <a:p>
                      <a:r>
                        <a:rPr lang="en-US" sz="1300" b="1" dirty="0"/>
                        <a:t>HRC-8</a:t>
                      </a:r>
                    </a:p>
                  </a:txBody>
                  <a:tcPr/>
                </a:tc>
                <a:tc>
                  <a:txBody>
                    <a:bodyPr/>
                    <a:lstStyle/>
                    <a:p>
                      <a:r>
                        <a:rPr lang="en-US" sz="1300" b="1" dirty="0"/>
                        <a:t>Request to Post (a vacancy)</a:t>
                      </a:r>
                    </a:p>
                  </a:txBody>
                  <a:tcPr/>
                </a:tc>
                <a:tc>
                  <a:txBody>
                    <a:bodyPr/>
                    <a:lstStyle/>
                    <a:p>
                      <a:endParaRPr lang="en-US" sz="1200" dirty="0"/>
                    </a:p>
                  </a:txBody>
                  <a:tcPr/>
                </a:tc>
                <a:tc>
                  <a:txBody>
                    <a:bodyPr/>
                    <a:lstStyle/>
                    <a:p>
                      <a:r>
                        <a:rPr lang="en-US" sz="1200" dirty="0"/>
                        <a:t>Finance to HR</a:t>
                      </a:r>
                    </a:p>
                  </a:txBody>
                  <a:tcPr/>
                </a:tc>
                <a:extLst>
                  <a:ext uri="{0D108BD9-81ED-4DB2-BD59-A6C34878D82A}">
                    <a16:rowId xmlns:a16="http://schemas.microsoft.com/office/drawing/2014/main" val="10005"/>
                  </a:ext>
                </a:extLst>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279" y="277240"/>
            <a:ext cx="1463040" cy="1463040"/>
          </a:xfrm>
          <a:prstGeom prst="rect">
            <a:avLst/>
          </a:prstGeom>
        </p:spPr>
      </p:pic>
    </p:spTree>
    <p:extLst>
      <p:ext uri="{BB962C8B-B14F-4D97-AF65-F5344CB8AC3E}">
        <p14:creationId xmlns:p14="http://schemas.microsoft.com/office/powerpoint/2010/main" val="463519340"/>
      </p:ext>
    </p:extLst>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8281"/>
            <a:ext cx="10058400" cy="1450757"/>
          </a:xfrm>
          <a:solidFill>
            <a:schemeClr val="accent4">
              <a:lumMod val="20000"/>
              <a:lumOff val="80000"/>
            </a:schemeClr>
          </a:solidFill>
        </p:spPr>
        <p:txBody>
          <a:bodyPr>
            <a:normAutofit/>
          </a:bodyPr>
          <a:lstStyle/>
          <a:p>
            <a:r>
              <a:rPr lang="en-US" sz="4400" b="1" dirty="0"/>
              <a:t>Position Control</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76</a:t>
            </a:fld>
            <a:endParaRPr lang="en-US" dirty="0"/>
          </a:p>
        </p:txBody>
      </p:sp>
      <p:sp>
        <p:nvSpPr>
          <p:cNvPr id="6" name="TextBox 5"/>
          <p:cNvSpPr txBox="1"/>
          <p:nvPr/>
        </p:nvSpPr>
        <p:spPr>
          <a:xfrm>
            <a:off x="1097280" y="1830123"/>
            <a:ext cx="10058400" cy="3416320"/>
          </a:xfrm>
          <a:prstGeom prst="rect">
            <a:avLst/>
          </a:prstGeom>
          <a:noFill/>
        </p:spPr>
        <p:txBody>
          <a:bodyPr wrap="square" rtlCol="0">
            <a:spAutoFit/>
          </a:bodyPr>
          <a:lstStyle/>
          <a:p>
            <a:pPr marL="285750" indent="-285750">
              <a:buClr>
                <a:schemeClr val="accent2">
                  <a:lumMod val="75000"/>
                </a:schemeClr>
              </a:buClr>
              <a:buFont typeface="Arial" panose="020B0604020202020204" pitchFamily="34" charset="0"/>
              <a:buChar char="•"/>
            </a:pPr>
            <a:r>
              <a:rPr lang="en-US" b="1" dirty="0"/>
              <a:t>The authorization for employment of part-time employees, per diem and hourly (including per diem supervisors, teachers, clericals, paraprofessionals, tutors etc.) is applicable for only one fiscal year.</a:t>
            </a:r>
          </a:p>
          <a:p>
            <a:pPr marL="285750" indent="-285750">
              <a:buClr>
                <a:schemeClr val="accent2">
                  <a:lumMod val="75000"/>
                </a:schemeClr>
              </a:buClr>
              <a:buFont typeface="Arial" panose="020B0604020202020204" pitchFamily="34" charset="0"/>
              <a:buChar char="•"/>
            </a:pPr>
            <a:r>
              <a:rPr lang="en-US" dirty="0"/>
              <a:t>At the start of the new fiscal year (July 1</a:t>
            </a:r>
            <a:r>
              <a:rPr lang="en-US" baseline="30000" dirty="0"/>
              <a:t>st</a:t>
            </a:r>
            <a:r>
              <a:rPr lang="en-US" dirty="0"/>
              <a:t>), if positions are allocated within the school’s budget allocations, then it is necessary to submit the electronic </a:t>
            </a:r>
            <a:r>
              <a:rPr lang="en-US" b="1" dirty="0">
                <a:solidFill>
                  <a:schemeClr val="accent2">
                    <a:lumMod val="75000"/>
                  </a:schemeClr>
                </a:solidFill>
              </a:rPr>
              <a:t>HRC-2PT, Request for Part-time Employee, Per Diem or Hourly.</a:t>
            </a:r>
          </a:p>
          <a:p>
            <a:pPr marL="285750" indent="-285750">
              <a:buClr>
                <a:schemeClr val="accent2">
                  <a:lumMod val="75000"/>
                </a:schemeClr>
              </a:buClr>
              <a:buFont typeface="Arial" panose="020B0604020202020204" pitchFamily="34" charset="0"/>
              <a:buChar char="•"/>
            </a:pPr>
            <a:r>
              <a:rPr lang="en-US" dirty="0"/>
              <a:t>The person recommended for part-time employment may </a:t>
            </a:r>
            <a:r>
              <a:rPr lang="en-US" b="1" dirty="0">
                <a:solidFill>
                  <a:schemeClr val="accent2">
                    <a:lumMod val="75000"/>
                  </a:schemeClr>
                </a:solidFill>
              </a:rPr>
              <a:t>not</a:t>
            </a:r>
            <a:r>
              <a:rPr lang="en-US" dirty="0"/>
              <a:t> commence work until approved by the Finance and Human Resources Departments.</a:t>
            </a:r>
          </a:p>
          <a:p>
            <a:pPr marL="285750" indent="-285750">
              <a:buClr>
                <a:schemeClr val="accent2">
                  <a:lumMod val="75000"/>
                </a:schemeClr>
              </a:buClr>
              <a:buFont typeface="Arial" panose="020B0604020202020204" pitchFamily="34" charset="0"/>
              <a:buChar char="•"/>
            </a:pPr>
            <a:r>
              <a:rPr lang="en-US" dirty="0"/>
              <a:t>After the employee has received authorization for employment and provided services, in accordance with the approved schedule, the employee may submit electronic Per Diem or Hourly Time Sheets via the Payroll Forms Portal at the BPS web site.</a:t>
            </a:r>
          </a:p>
          <a:p>
            <a:pPr marL="285750" indent="-285750">
              <a:buClr>
                <a:schemeClr val="accent2">
                  <a:lumMod val="75000"/>
                </a:schemeClr>
              </a:buClr>
              <a:buFont typeface="Arial" panose="020B0604020202020204" pitchFamily="34" charset="0"/>
              <a:buChar char="•"/>
            </a:pPr>
            <a:r>
              <a:rPr lang="en-US" dirty="0"/>
              <a:t>Time Sheets will </a:t>
            </a:r>
            <a:r>
              <a:rPr lang="en-US" b="1" dirty="0">
                <a:solidFill>
                  <a:schemeClr val="accent2">
                    <a:lumMod val="75000"/>
                  </a:schemeClr>
                </a:solidFill>
              </a:rPr>
              <a:t>not</a:t>
            </a:r>
            <a:r>
              <a:rPr lang="en-US" dirty="0"/>
              <a:t> be processed by Payroll, unless the HRC-2PT has been approved in the internal position control process.</a:t>
            </a:r>
            <a:endParaRPr lang="en-US" b="1" dirty="0">
              <a:solidFill>
                <a:schemeClr val="accent2">
                  <a:lumMod val="75000"/>
                </a:schemeClr>
              </a:solidFill>
            </a:endParaRPr>
          </a:p>
        </p:txBody>
      </p:sp>
      <p:sp>
        <p:nvSpPr>
          <p:cNvPr id="7" name="Rectangle 6"/>
          <p:cNvSpPr/>
          <p:nvPr/>
        </p:nvSpPr>
        <p:spPr>
          <a:xfrm>
            <a:off x="6786054" y="409896"/>
            <a:ext cx="4231761"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cap="none" spc="0" dirty="0">
                <a:ln w="12700">
                  <a:solidFill>
                    <a:schemeClr val="accent1"/>
                  </a:solidFill>
                  <a:prstDash val="solid"/>
                </a:ln>
                <a:solidFill>
                  <a:srgbClr val="FF0000"/>
                </a:solidFill>
                <a:effectLst>
                  <a:outerShdw dist="38100" dir="2640000" algn="bl" rotWithShape="0">
                    <a:schemeClr val="accent1"/>
                  </a:outerShdw>
                </a:effectLst>
              </a:rPr>
              <a:t>Part-time Personnel</a:t>
            </a:r>
          </a:p>
        </p:txBody>
      </p:sp>
      <p:sp>
        <p:nvSpPr>
          <p:cNvPr id="8" name="TextBox 7"/>
          <p:cNvSpPr txBox="1"/>
          <p:nvPr/>
        </p:nvSpPr>
        <p:spPr>
          <a:xfrm>
            <a:off x="2403040" y="5510700"/>
            <a:ext cx="856622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t>Be sure there are sufficient funds in the account to support the requested service, before submitting the HRC-2PT form.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64" y="5211128"/>
            <a:ext cx="1560576" cy="1097280"/>
          </a:xfrm>
          <a:prstGeom prst="rect">
            <a:avLst/>
          </a:prstGeom>
        </p:spPr>
      </p:pic>
    </p:spTree>
    <p:extLst>
      <p:ext uri="{BB962C8B-B14F-4D97-AF65-F5344CB8AC3E}">
        <p14:creationId xmlns:p14="http://schemas.microsoft.com/office/powerpoint/2010/main" val="1600091297"/>
      </p:ext>
    </p:extLst>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8281"/>
            <a:ext cx="10058400" cy="1450757"/>
          </a:xfrm>
          <a:solidFill>
            <a:schemeClr val="accent4">
              <a:lumMod val="20000"/>
              <a:lumOff val="80000"/>
            </a:schemeClr>
          </a:solidFill>
        </p:spPr>
        <p:txBody>
          <a:bodyPr>
            <a:normAutofit/>
          </a:bodyPr>
          <a:lstStyle/>
          <a:p>
            <a:r>
              <a:rPr lang="en-US" sz="4400" b="1" dirty="0"/>
              <a:t>Management Systems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77</a:t>
            </a:fld>
            <a:endParaRPr lang="en-US" dirty="0"/>
          </a:p>
        </p:txBody>
      </p:sp>
      <p:sp>
        <p:nvSpPr>
          <p:cNvPr id="6" name="TextBox 5"/>
          <p:cNvSpPr txBox="1"/>
          <p:nvPr/>
        </p:nvSpPr>
        <p:spPr>
          <a:xfrm>
            <a:off x="1097279" y="1728295"/>
            <a:ext cx="10058399"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400" dirty="0"/>
              <a:t>BPS has partnered with Kelly Educational Staffing (KES) to manage the </a:t>
            </a:r>
            <a:r>
              <a:rPr lang="en-US" sz="1400" b="1" i="1" dirty="0">
                <a:solidFill>
                  <a:schemeClr val="accent2">
                    <a:lumMod val="75000"/>
                  </a:schemeClr>
                </a:solidFill>
              </a:rPr>
              <a:t>absence reporting system for teachers and classroom paraprofessionals; and the substitute staffing service for teachers.</a:t>
            </a:r>
          </a:p>
          <a:p>
            <a:pPr marL="285750" indent="-285750">
              <a:buClr>
                <a:schemeClr val="accent2">
                  <a:lumMod val="75000"/>
                </a:schemeClr>
              </a:buClr>
              <a:buFont typeface="Arial" panose="020B0604020202020204" pitchFamily="34" charset="0"/>
              <a:buChar char="•"/>
            </a:pPr>
            <a:r>
              <a:rPr lang="en-US" sz="1400" dirty="0"/>
              <a:t>The </a:t>
            </a:r>
            <a:r>
              <a:rPr lang="en-US" sz="1400" b="1" dirty="0">
                <a:solidFill>
                  <a:srgbClr val="0070C0"/>
                </a:solidFill>
              </a:rPr>
              <a:t>FRONTLLINE</a:t>
            </a:r>
            <a:r>
              <a:rPr lang="en-US" sz="1400" dirty="0"/>
              <a:t> system is the platform for the attendance system for all teachers and classroom paraprofessionals (e.g., Instructional Assistant, Special Education Assistant etc.); and the sole method for arranging substitute teacher coverage. </a:t>
            </a:r>
          </a:p>
          <a:p>
            <a:pPr marL="285750" indent="-285750">
              <a:buClr>
                <a:schemeClr val="accent2">
                  <a:lumMod val="75000"/>
                </a:schemeClr>
              </a:buClr>
              <a:buFont typeface="Arial" panose="020B0604020202020204" pitchFamily="34" charset="0"/>
              <a:buChar char="•"/>
            </a:pPr>
            <a:r>
              <a:rPr lang="en-US" sz="1400" dirty="0"/>
              <a:t>All of these employees are mandated to report absences to </a:t>
            </a:r>
            <a:r>
              <a:rPr lang="en-US" sz="1400" b="1" dirty="0">
                <a:solidFill>
                  <a:srgbClr val="0070C0"/>
                </a:solidFill>
              </a:rPr>
              <a:t>FRONTLINE</a:t>
            </a:r>
            <a:r>
              <a:rPr lang="en-US" sz="1400" dirty="0"/>
              <a:t>.   Timely reporting is essential. </a:t>
            </a:r>
            <a:endParaRPr lang="en-US" b="1" dirty="0">
              <a:solidFill>
                <a:schemeClr val="accent2">
                  <a:lumMod val="75000"/>
                </a:schemeClr>
              </a:solidFill>
            </a:endParaRPr>
          </a:p>
        </p:txBody>
      </p:sp>
      <p:sp>
        <p:nvSpPr>
          <p:cNvPr id="7" name="Rectangle 6"/>
          <p:cNvSpPr/>
          <p:nvPr/>
        </p:nvSpPr>
        <p:spPr>
          <a:xfrm>
            <a:off x="8823366" y="305768"/>
            <a:ext cx="2239097" cy="954107"/>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cap="none" spc="0" dirty="0">
                <a:ln w="12700">
                  <a:solidFill>
                    <a:schemeClr val="accent1"/>
                  </a:solidFill>
                  <a:prstDash val="solid"/>
                </a:ln>
                <a:solidFill>
                  <a:srgbClr val="FF0000"/>
                </a:solidFill>
                <a:effectLst>
                  <a:outerShdw dist="38100" dir="2640000" algn="bl" rotWithShape="0">
                    <a:schemeClr val="accent1"/>
                  </a:outerShdw>
                </a:effectLst>
              </a:rPr>
              <a:t>Absence Management</a:t>
            </a:r>
          </a:p>
        </p:txBody>
      </p:sp>
      <p:sp>
        <p:nvSpPr>
          <p:cNvPr id="8" name="TextBox 7"/>
          <p:cNvSpPr txBox="1"/>
          <p:nvPr/>
        </p:nvSpPr>
        <p:spPr>
          <a:xfrm>
            <a:off x="1096786" y="5753882"/>
            <a:ext cx="248128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a:t>MyBPS School Portals Admin/Office.</a:t>
            </a:r>
          </a:p>
        </p:txBody>
      </p:sp>
      <p:sp>
        <p:nvSpPr>
          <p:cNvPr id="13" name="TextBox 12"/>
          <p:cNvSpPr txBox="1"/>
          <p:nvPr/>
        </p:nvSpPr>
        <p:spPr>
          <a:xfrm>
            <a:off x="1096788" y="2947196"/>
            <a:ext cx="1005889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Substitute Teacher Coverage</a:t>
            </a:r>
          </a:p>
          <a:p>
            <a:pPr marL="742950" lvl="1" indent="-285750">
              <a:buClr>
                <a:schemeClr val="accent2">
                  <a:lumMod val="75000"/>
                </a:schemeClr>
              </a:buClr>
              <a:buFont typeface="Wingdings" panose="05000000000000000000" pitchFamily="2" charset="2"/>
              <a:buChar char="Ø"/>
            </a:pPr>
            <a:r>
              <a:rPr lang="en-US" sz="1400" dirty="0"/>
              <a:t>FRONTLINE arranges substitute coverage for teacher absences, provided the district allows sub coverage for the position. </a:t>
            </a:r>
          </a:p>
        </p:txBody>
      </p:sp>
      <p:sp>
        <p:nvSpPr>
          <p:cNvPr id="14" name="TextBox 13"/>
          <p:cNvSpPr txBox="1"/>
          <p:nvPr/>
        </p:nvSpPr>
        <p:spPr>
          <a:xfrm>
            <a:off x="1108186" y="3523576"/>
            <a:ext cx="10047492"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400" b="1" dirty="0">
                <a:solidFill>
                  <a:schemeClr val="accent2">
                    <a:lumMod val="75000"/>
                  </a:schemeClr>
                </a:solidFill>
              </a:rPr>
              <a:t>School Administrator: Features and Support</a:t>
            </a:r>
          </a:p>
          <a:p>
            <a:pPr marL="742950" lvl="1" indent="-285750">
              <a:buClr>
                <a:schemeClr val="accent2">
                  <a:lumMod val="75000"/>
                </a:schemeClr>
              </a:buClr>
              <a:buFont typeface="Wingdings" panose="05000000000000000000" pitchFamily="2" charset="2"/>
              <a:buChar char="Ø"/>
            </a:pPr>
            <a:r>
              <a:rPr lang="en-US" sz="1400" dirty="0"/>
              <a:t>Access the FRONTLINE Dashboard to view the attendance data for school employees.</a:t>
            </a:r>
          </a:p>
          <a:p>
            <a:pPr marL="742950" lvl="1" indent="-285750">
              <a:buClr>
                <a:schemeClr val="accent2">
                  <a:lumMod val="75000"/>
                </a:schemeClr>
              </a:buClr>
              <a:buFont typeface="Wingdings" panose="05000000000000000000" pitchFamily="2" charset="2"/>
              <a:buChar char="Ø"/>
            </a:pPr>
            <a:r>
              <a:rPr lang="en-US" sz="1400" dirty="0"/>
              <a:t>Report incidents on-line at the web site designated by KES.  </a:t>
            </a:r>
          </a:p>
          <a:p>
            <a:pPr marL="742950" lvl="1" indent="-285750">
              <a:buClr>
                <a:schemeClr val="accent2">
                  <a:lumMod val="75000"/>
                </a:schemeClr>
              </a:buClr>
              <a:buFont typeface="Wingdings" panose="05000000000000000000" pitchFamily="2" charset="2"/>
              <a:buChar char="Ø"/>
            </a:pPr>
            <a:r>
              <a:rPr lang="en-US" sz="1400" dirty="0"/>
              <a:t>Teachers and principals may enter preferred lists of substitutes in FRONTLINE.</a:t>
            </a:r>
          </a:p>
          <a:p>
            <a:pPr marL="742950" lvl="1" indent="-285750">
              <a:buClr>
                <a:schemeClr val="accent2">
                  <a:lumMod val="75000"/>
                </a:schemeClr>
              </a:buClr>
              <a:buFont typeface="Wingdings" panose="05000000000000000000" pitchFamily="2" charset="2"/>
              <a:buChar char="Ø"/>
            </a:pPr>
            <a:r>
              <a:rPr lang="en-US" sz="1400" dirty="0"/>
              <a:t>To request training, contact the KES project manager assigned to Bridgeport.</a:t>
            </a:r>
          </a:p>
        </p:txBody>
      </p:sp>
      <p:sp>
        <p:nvSpPr>
          <p:cNvPr id="12" name="TextBox 11"/>
          <p:cNvSpPr txBox="1"/>
          <p:nvPr/>
        </p:nvSpPr>
        <p:spPr>
          <a:xfrm>
            <a:off x="1108185" y="4744058"/>
            <a:ext cx="10047493"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rgbClr val="0070C0"/>
              </a:buClr>
              <a:buFont typeface="Arial" panose="020B0604020202020204" pitchFamily="34" charset="0"/>
              <a:buChar char="•"/>
            </a:pPr>
            <a:r>
              <a:rPr lang="en-US" sz="1400" b="1" dirty="0">
                <a:solidFill>
                  <a:srgbClr val="0070C0"/>
                </a:solidFill>
              </a:rPr>
              <a:t>Applicants for Sub Teacher Positions:  </a:t>
            </a:r>
            <a:r>
              <a:rPr lang="en-US" sz="1400" b="1" dirty="0"/>
              <a:t>Contact the local KES branch office at 203‐288‐3564 or email at 1753@kellyservices.com.  </a:t>
            </a:r>
          </a:p>
        </p:txBody>
      </p:sp>
      <p:sp>
        <p:nvSpPr>
          <p:cNvPr id="9" name="Rectangle 8"/>
          <p:cNvSpPr/>
          <p:nvPr/>
        </p:nvSpPr>
        <p:spPr>
          <a:xfrm>
            <a:off x="1096786" y="5115397"/>
            <a:ext cx="10058893"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1">
              <a:buClr>
                <a:schemeClr val="accent2">
                  <a:lumMod val="75000"/>
                </a:schemeClr>
              </a:buClr>
            </a:pPr>
            <a:r>
              <a:rPr lang="en-US" sz="1400" b="1" u="sng" dirty="0">
                <a:solidFill>
                  <a:srgbClr val="0070C0"/>
                </a:solidFill>
              </a:rPr>
              <a:t>Note</a:t>
            </a:r>
            <a:r>
              <a:rPr lang="en-US" sz="1400" dirty="0"/>
              <a:t>: </a:t>
            </a:r>
            <a:r>
              <a:rPr lang="en-US" sz="1300" b="1" dirty="0"/>
              <a:t>Currently, the district provides substitute coverage for extended (long-term) para absence (e.g, FMLA leaves), in individual cases, upon email request to the CFO.  Coverage is arranged through the Delta-T Group.</a:t>
            </a:r>
          </a:p>
        </p:txBody>
      </p:sp>
      <p:pic>
        <p:nvPicPr>
          <p:cNvPr id="1026" name="Picture 2" descr="17-0048_KES_20Anniv_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232" y="436468"/>
            <a:ext cx="2560320" cy="110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500569" y="5821300"/>
            <a:ext cx="3563619" cy="307777"/>
          </a:xfrm>
          <a:prstGeom prst="rect">
            <a:avLst/>
          </a:prstGeom>
          <a:ln w="19050"/>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b="1" dirty="0">
                <a:hlinkClick r:id="rId3"/>
              </a:rPr>
              <a:t>https://www.bridgeportedu.net/Page/13904</a:t>
            </a:r>
            <a:endParaRPr lang="en-US" b="1" dirty="0"/>
          </a:p>
        </p:txBody>
      </p:sp>
      <p:sp>
        <p:nvSpPr>
          <p:cNvPr id="19" name="TextBox 18"/>
          <p:cNvSpPr txBox="1"/>
          <p:nvPr/>
        </p:nvSpPr>
        <p:spPr>
          <a:xfrm>
            <a:off x="7268345" y="5702179"/>
            <a:ext cx="913551"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t>BPS Web</a:t>
            </a:r>
          </a:p>
        </p:txBody>
      </p:sp>
      <p:sp>
        <p:nvSpPr>
          <p:cNvPr id="10" name="TextBox 9"/>
          <p:cNvSpPr txBox="1"/>
          <p:nvPr/>
        </p:nvSpPr>
        <p:spPr>
          <a:xfrm>
            <a:off x="8125091" y="5797491"/>
            <a:ext cx="3030587" cy="338554"/>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a:solidFill>
                  <a:srgbClr val="0070C0"/>
                </a:solidFill>
                <a:hlinkClick r:id="rId4"/>
              </a:rPr>
              <a:t>https://www.bridgeportedu.net/</a:t>
            </a:r>
            <a:endParaRPr lang="en-US" sz="1600" b="1" dirty="0">
              <a:solidFill>
                <a:srgbClr val="0070C0"/>
              </a:solidFill>
            </a:endParaRPr>
          </a:p>
        </p:txBody>
      </p:sp>
    </p:spTree>
    <p:extLst>
      <p:ext uri="{BB962C8B-B14F-4D97-AF65-F5344CB8AC3E}">
        <p14:creationId xmlns:p14="http://schemas.microsoft.com/office/powerpoint/2010/main" val="4042709281"/>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9583"/>
            <a:ext cx="10058400" cy="2419438"/>
          </a:xfrm>
          <a:solidFill>
            <a:schemeClr val="accent4">
              <a:lumMod val="20000"/>
              <a:lumOff val="80000"/>
            </a:schemeClr>
          </a:solidFill>
        </p:spPr>
        <p:txBody>
          <a:bodyPr>
            <a:normAutofit/>
          </a:bodyPr>
          <a:lstStyle/>
          <a:p>
            <a:r>
              <a:rPr lang="en-US" sz="7600" b="1" dirty="0"/>
              <a:t>FMX System</a:t>
            </a:r>
          </a:p>
        </p:txBody>
      </p:sp>
      <p:sp>
        <p:nvSpPr>
          <p:cNvPr id="3" name="Text Placeholder 2"/>
          <p:cNvSpPr>
            <a:spLocks noGrp="1"/>
          </p:cNvSpPr>
          <p:nvPr>
            <p:ph type="body" idx="1"/>
          </p:nvPr>
        </p:nvSpPr>
        <p:spPr>
          <a:xfrm>
            <a:off x="1097280" y="4481703"/>
            <a:ext cx="10058400" cy="1361798"/>
          </a:xfrm>
        </p:spPr>
        <p:txBody>
          <a:bodyPr>
            <a:normAutofit/>
          </a:bodyPr>
          <a:lstStyle/>
          <a:p>
            <a:pPr marL="342900" indent="-342900">
              <a:buFont typeface="Arial" panose="020B0604020202020204" pitchFamily="34" charset="0"/>
              <a:buChar char="•"/>
            </a:pPr>
            <a:r>
              <a:rPr lang="en-US" b="1" dirty="0"/>
              <a:t>Extended day activities – Custodial and Security service</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78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783" y="315103"/>
            <a:ext cx="2073768" cy="1554480"/>
          </a:xfrm>
          <a:prstGeom prst="rect">
            <a:avLst/>
          </a:prstGeom>
        </p:spPr>
      </p:pic>
      <p:sp>
        <p:nvSpPr>
          <p:cNvPr id="8" name="TextBox 7"/>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3" action="ppaction://hlinksldjump"/>
              </a:rPr>
              <a:t>TC</a:t>
            </a:r>
            <a:endParaRPr lang="en-US" sz="1600" b="1" dirty="0">
              <a:solidFill>
                <a:schemeClr val="bg1"/>
              </a:solidFill>
            </a:endParaRPr>
          </a:p>
        </p:txBody>
      </p:sp>
      <p:sp>
        <p:nvSpPr>
          <p:cNvPr id="9" name="Rounded Rectangle 8"/>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13</a:t>
            </a:r>
          </a:p>
        </p:txBody>
      </p:sp>
      <p:sp>
        <p:nvSpPr>
          <p:cNvPr id="11" name="TextBox 10">
            <a:extLst>
              <a:ext uri="{FF2B5EF4-FFF2-40B4-BE49-F238E27FC236}">
                <a16:creationId xmlns:a16="http://schemas.microsoft.com/office/drawing/2014/main" id="{5870B976-5AA6-AD11-EDB5-9F46C76BE818}"/>
              </a:ext>
            </a:extLst>
          </p:cNvPr>
          <p:cNvSpPr txBox="1"/>
          <p:nvPr/>
        </p:nvSpPr>
        <p:spPr>
          <a:xfrm>
            <a:off x="3479469" y="5234049"/>
            <a:ext cx="4346370" cy="523220"/>
          </a:xfrm>
          <a:prstGeom prst="rect">
            <a:avLst/>
          </a:prstGeom>
          <a:noFill/>
        </p:spPr>
        <p:txBody>
          <a:bodyPr wrap="square">
            <a:spAutoFit/>
          </a:bodyPr>
          <a:lstStyle/>
          <a:p>
            <a:pPr lvl="1">
              <a:spcBef>
                <a:spcPts val="600"/>
              </a:spcBef>
              <a:buClr>
                <a:schemeClr val="accent2">
                  <a:lumMod val="75000"/>
                </a:schemeClr>
              </a:buClr>
            </a:pPr>
            <a:r>
              <a:rPr lang="en-US" sz="2800" b="1" dirty="0">
                <a:hlinkClick r:id="rId4"/>
              </a:rPr>
              <a:t>FMX Login (gofmx.com)</a:t>
            </a:r>
            <a:endParaRPr lang="en-US" sz="2800" b="1" dirty="0"/>
          </a:p>
        </p:txBody>
      </p:sp>
    </p:spTree>
    <p:extLst>
      <p:ext uri="{BB962C8B-B14F-4D97-AF65-F5344CB8AC3E}">
        <p14:creationId xmlns:p14="http://schemas.microsoft.com/office/powerpoint/2010/main" val="3520465941"/>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December 2023</a:t>
            </a:r>
            <a:endParaRPr lang="en-US" dirty="0"/>
          </a:p>
        </p:txBody>
      </p:sp>
      <p:sp>
        <p:nvSpPr>
          <p:cNvPr id="3" name="Footer Placeholder 2"/>
          <p:cNvSpPr>
            <a:spLocks noGrp="1"/>
          </p:cNvSpPr>
          <p:nvPr>
            <p:ph type="ftr" sz="quarter" idx="11"/>
          </p:nvPr>
        </p:nvSpPr>
        <p:spPr/>
        <p:txBody>
          <a:bodyPr/>
          <a:lstStyle/>
          <a:p>
            <a:r>
              <a:rPr lang="en-US" dirty="0"/>
              <a:t>Fiscal Management for School Administrators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79</a:t>
            </a:fld>
            <a:endParaRPr lang="en-US" dirty="0"/>
          </a:p>
        </p:txBody>
      </p:sp>
      <p:sp>
        <p:nvSpPr>
          <p:cNvPr id="6" name="Title 1"/>
          <p:cNvSpPr txBox="1">
            <a:spLocks/>
          </p:cNvSpPr>
          <p:nvPr/>
        </p:nvSpPr>
        <p:spPr>
          <a:xfrm>
            <a:off x="1068387" y="274792"/>
            <a:ext cx="10058400" cy="1393935"/>
          </a:xfrm>
          <a:prstGeom prst="rect">
            <a:avLst/>
          </a:prstGeom>
          <a:solidFill>
            <a:schemeClr val="accent4">
              <a:lumMod val="20000"/>
              <a:lumOff val="80000"/>
            </a:schemeClr>
          </a:solidFill>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4000" b="1" dirty="0"/>
          </a:p>
          <a:p>
            <a:r>
              <a:rPr lang="en-US" sz="4000" b="1" dirty="0"/>
              <a:t>FMX System</a:t>
            </a:r>
            <a:br>
              <a:rPr lang="en-US" sz="4000" b="1" dirty="0"/>
            </a:br>
            <a:r>
              <a:rPr lang="en-US" sz="4000" b="1" dirty="0">
                <a:solidFill>
                  <a:schemeClr val="accent2">
                    <a:lumMod val="75000"/>
                  </a:schemeClr>
                </a:solidFill>
              </a:rPr>
              <a:t>Custodial and Security Services</a:t>
            </a:r>
            <a:endParaRPr lang="en-US" sz="4200" b="1" dirty="0"/>
          </a:p>
        </p:txBody>
      </p:sp>
      <p:sp>
        <p:nvSpPr>
          <p:cNvPr id="7" name="TextBox 6"/>
          <p:cNvSpPr txBox="1"/>
          <p:nvPr/>
        </p:nvSpPr>
        <p:spPr>
          <a:xfrm>
            <a:off x="1066800" y="1715680"/>
            <a:ext cx="10058400" cy="45704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Bef>
                <a:spcPts val="600"/>
              </a:spcBef>
              <a:buClr>
                <a:schemeClr val="accent2">
                  <a:lumMod val="75000"/>
                </a:schemeClr>
              </a:buClr>
              <a:buFont typeface="Arial" panose="020B0604020202020204" pitchFamily="34" charset="0"/>
              <a:buChar char="•"/>
            </a:pPr>
            <a:r>
              <a:rPr lang="en-US" sz="1600" b="1" dirty="0"/>
              <a:t>Use the FMX system to enter a request for custodial/security services for an extended day event.</a:t>
            </a:r>
          </a:p>
          <a:p>
            <a:pPr marL="742950" lvl="1" indent="-285750">
              <a:spcBef>
                <a:spcPts val="600"/>
              </a:spcBef>
              <a:buClr>
                <a:schemeClr val="accent2">
                  <a:lumMod val="75000"/>
                </a:schemeClr>
              </a:buClr>
              <a:buFont typeface="Arial" panose="020B0604020202020204" pitchFamily="34" charset="0"/>
              <a:buChar char="•"/>
            </a:pPr>
            <a:r>
              <a:rPr lang="en-US" sz="1600" b="1" dirty="0">
                <a:hlinkClick r:id="rId2"/>
              </a:rPr>
              <a:t>FMX Login (gofmx.com)</a:t>
            </a:r>
            <a:endParaRPr lang="en-US" sz="1600" b="1" dirty="0"/>
          </a:p>
          <a:p>
            <a:pPr marL="285750" indent="-285750">
              <a:spcBef>
                <a:spcPts val="600"/>
              </a:spcBef>
              <a:buClr>
                <a:schemeClr val="accent2">
                  <a:lumMod val="75000"/>
                </a:schemeClr>
              </a:buClr>
              <a:buFont typeface="Arial" panose="020B0604020202020204" pitchFamily="34" charset="0"/>
              <a:buChar char="•"/>
            </a:pPr>
            <a:r>
              <a:rPr lang="en-US" sz="1600" b="1" dirty="0"/>
              <a:t>Security Services</a:t>
            </a:r>
          </a:p>
          <a:p>
            <a:pPr marL="742950" lvl="1" indent="-285750">
              <a:spcBef>
                <a:spcPts val="600"/>
              </a:spcBef>
              <a:buClr>
                <a:schemeClr val="accent2">
                  <a:lumMod val="75000"/>
                </a:schemeClr>
              </a:buClr>
              <a:buFont typeface="Wingdings" panose="05000000000000000000" pitchFamily="2" charset="2"/>
              <a:buChar char="q"/>
            </a:pPr>
            <a:r>
              <a:rPr lang="en-US" sz="1600" dirty="0"/>
              <a:t>In scheduling activities, it is preferable, wherever possible, to schedule an after school activity contiguous with the end of the security guard’s schedule (usually 4:00 pm), as the cost factor will be calculated on a “per hour” basis.</a:t>
            </a:r>
          </a:p>
          <a:p>
            <a:pPr marL="742950" lvl="1" indent="-285750">
              <a:spcBef>
                <a:spcPts val="600"/>
              </a:spcBef>
              <a:buClr>
                <a:schemeClr val="accent2">
                  <a:lumMod val="75000"/>
                </a:schemeClr>
              </a:buClr>
              <a:buFont typeface="Wingdings" panose="05000000000000000000" pitchFamily="2" charset="2"/>
              <a:buChar char="q"/>
            </a:pPr>
            <a:r>
              <a:rPr lang="en-US" sz="1600" dirty="0"/>
              <a:t>If there is a break between the day schedule and the “extended day” assignment, then a minimum payment of four (4) hours is required for the “call-back” service.  For example, an activity scheduled for 5:30 pm – 7:30 pm would require a payment of four (4) hours, the minimum for a call-back service, rather than two (2) hours only.</a:t>
            </a:r>
          </a:p>
          <a:p>
            <a:pPr marL="285750" indent="-285750">
              <a:spcBef>
                <a:spcPts val="600"/>
              </a:spcBef>
              <a:buClr>
                <a:schemeClr val="accent2">
                  <a:lumMod val="75000"/>
                </a:schemeClr>
              </a:buClr>
              <a:buFont typeface="Arial" panose="020B0604020202020204" pitchFamily="34" charset="0"/>
              <a:buChar char="•"/>
            </a:pPr>
            <a:r>
              <a:rPr lang="en-US" sz="1600" b="1" dirty="0"/>
              <a:t>Scheduling and Staffing</a:t>
            </a:r>
          </a:p>
          <a:p>
            <a:pPr marL="742950" lvl="1" indent="-285750">
              <a:spcBef>
                <a:spcPts val="600"/>
              </a:spcBef>
              <a:buClr>
                <a:schemeClr val="accent2">
                  <a:lumMod val="75000"/>
                </a:schemeClr>
              </a:buClr>
              <a:buFont typeface="Wingdings" panose="05000000000000000000" pitchFamily="2" charset="2"/>
              <a:buChar char="q"/>
            </a:pPr>
            <a:r>
              <a:rPr lang="en-US" sz="1600" dirty="0"/>
              <a:t>It is desirable, wherever possible, to schedule multiple activities planned in the same week on the same day, in order to utilize the same custodial and security services on that day for both activities.  Dual or multiple scheduling of activities on the same day will result in lower overall expenses.</a:t>
            </a:r>
          </a:p>
          <a:p>
            <a:pPr marL="742950" lvl="1" indent="-285750">
              <a:spcBef>
                <a:spcPts val="600"/>
              </a:spcBef>
              <a:buClr>
                <a:schemeClr val="accent2">
                  <a:lumMod val="75000"/>
                </a:schemeClr>
              </a:buClr>
              <a:buFont typeface="Wingdings" panose="05000000000000000000" pitchFamily="2" charset="2"/>
              <a:buChar char="q"/>
            </a:pPr>
            <a:r>
              <a:rPr lang="en-US" sz="1600" dirty="0"/>
              <a:t>The Facilities and Police Departments will determine the staffing assignments for custodial and security services, respectively, in ways that meet the assessed needs, while also maintaining cost control within fiscal parameters.</a:t>
            </a:r>
            <a:endParaRPr lang="en-US" sz="1400" dirty="0"/>
          </a:p>
        </p:txBody>
      </p:sp>
    </p:spTree>
    <p:extLst>
      <p:ext uri="{BB962C8B-B14F-4D97-AF65-F5344CB8AC3E}">
        <p14:creationId xmlns:p14="http://schemas.microsoft.com/office/powerpoint/2010/main" val="267231728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5783"/>
            <a:ext cx="10058400" cy="1450757"/>
          </a:xfrm>
          <a:solidFill>
            <a:schemeClr val="accent4">
              <a:lumMod val="20000"/>
              <a:lumOff val="80000"/>
            </a:schemeClr>
          </a:solidFill>
        </p:spPr>
        <p:txBody>
          <a:bodyPr/>
          <a:lstStyle/>
          <a:p>
            <a:r>
              <a:rPr lang="en-US" b="1" dirty="0"/>
              <a:t>School’s Budget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1348728"/>
              </p:ext>
            </p:extLst>
          </p:nvPr>
        </p:nvGraphicFramePr>
        <p:xfrm>
          <a:off x="1113184" y="2180912"/>
          <a:ext cx="9890681" cy="2697480"/>
        </p:xfrm>
        <a:graphic>
          <a:graphicData uri="http://schemas.openxmlformats.org/drawingml/2006/table">
            <a:tbl>
              <a:tblPr firstRow="1" bandRow="1">
                <a:tableStyleId>{5C22544A-7EE6-4342-B048-85BDC9FD1C3A}</a:tableStyleId>
              </a:tblPr>
              <a:tblGrid>
                <a:gridCol w="1636867">
                  <a:extLst>
                    <a:ext uri="{9D8B030D-6E8A-4147-A177-3AD203B41FA5}">
                      <a16:colId xmlns:a16="http://schemas.microsoft.com/office/drawing/2014/main" val="20000"/>
                    </a:ext>
                  </a:extLst>
                </a:gridCol>
                <a:gridCol w="1448307">
                  <a:extLst>
                    <a:ext uri="{9D8B030D-6E8A-4147-A177-3AD203B41FA5}">
                      <a16:colId xmlns:a16="http://schemas.microsoft.com/office/drawing/2014/main" val="20001"/>
                    </a:ext>
                  </a:extLst>
                </a:gridCol>
                <a:gridCol w="1552908">
                  <a:extLst>
                    <a:ext uri="{9D8B030D-6E8A-4147-A177-3AD203B41FA5}">
                      <a16:colId xmlns:a16="http://schemas.microsoft.com/office/drawing/2014/main" val="20002"/>
                    </a:ext>
                  </a:extLst>
                </a:gridCol>
                <a:gridCol w="587929">
                  <a:extLst>
                    <a:ext uri="{9D8B030D-6E8A-4147-A177-3AD203B41FA5}">
                      <a16:colId xmlns:a16="http://schemas.microsoft.com/office/drawing/2014/main" val="20003"/>
                    </a:ext>
                  </a:extLst>
                </a:gridCol>
                <a:gridCol w="711559">
                  <a:extLst>
                    <a:ext uri="{9D8B030D-6E8A-4147-A177-3AD203B41FA5}">
                      <a16:colId xmlns:a16="http://schemas.microsoft.com/office/drawing/2014/main" val="20004"/>
                    </a:ext>
                  </a:extLst>
                </a:gridCol>
                <a:gridCol w="672029">
                  <a:extLst>
                    <a:ext uri="{9D8B030D-6E8A-4147-A177-3AD203B41FA5}">
                      <a16:colId xmlns:a16="http://schemas.microsoft.com/office/drawing/2014/main" val="20005"/>
                    </a:ext>
                  </a:extLst>
                </a:gridCol>
                <a:gridCol w="792336">
                  <a:extLst>
                    <a:ext uri="{9D8B030D-6E8A-4147-A177-3AD203B41FA5}">
                      <a16:colId xmlns:a16="http://schemas.microsoft.com/office/drawing/2014/main" val="20006"/>
                    </a:ext>
                  </a:extLst>
                </a:gridCol>
                <a:gridCol w="2488746">
                  <a:extLst>
                    <a:ext uri="{9D8B030D-6E8A-4147-A177-3AD203B41FA5}">
                      <a16:colId xmlns:a16="http://schemas.microsoft.com/office/drawing/2014/main" val="20007"/>
                    </a:ext>
                  </a:extLst>
                </a:gridCol>
              </a:tblGrid>
              <a:tr h="579120">
                <a:tc>
                  <a:txBody>
                    <a:bodyPr/>
                    <a:lstStyle/>
                    <a:p>
                      <a:r>
                        <a:rPr lang="en-US" sz="1500" dirty="0"/>
                        <a:t>District-entered in MUNIS</a:t>
                      </a:r>
                    </a:p>
                  </a:txBody>
                  <a:tcPr/>
                </a:tc>
                <a:tc>
                  <a:txBody>
                    <a:bodyPr/>
                    <a:lstStyle/>
                    <a:p>
                      <a:r>
                        <a:rPr lang="en-US" sz="1600" dirty="0"/>
                        <a:t>Account</a:t>
                      </a:r>
                    </a:p>
                  </a:txBody>
                  <a:tcPr/>
                </a:tc>
                <a:tc>
                  <a:txBody>
                    <a:bodyPr/>
                    <a:lstStyle/>
                    <a:p>
                      <a:pPr algn="ctr"/>
                      <a:r>
                        <a:rPr lang="en-US" sz="1400" dirty="0"/>
                        <a:t>Org</a:t>
                      </a:r>
                    </a:p>
                  </a:txBody>
                  <a:tcPr/>
                </a:tc>
                <a:tc>
                  <a:txBody>
                    <a:bodyPr/>
                    <a:lstStyle/>
                    <a:p>
                      <a:pPr algn="ctr"/>
                      <a:r>
                        <a:rPr lang="en-US" sz="1400" dirty="0"/>
                        <a:t>Dept.</a:t>
                      </a:r>
                    </a:p>
                  </a:txBody>
                  <a:tcPr/>
                </a:tc>
                <a:tc>
                  <a:txBody>
                    <a:bodyPr/>
                    <a:lstStyle/>
                    <a:p>
                      <a:pPr algn="ctr"/>
                      <a:r>
                        <a:rPr lang="en-US" sz="1400" dirty="0"/>
                        <a:t>School</a:t>
                      </a:r>
                    </a:p>
                  </a:txBody>
                  <a:tcPr/>
                </a:tc>
                <a:tc>
                  <a:txBody>
                    <a:bodyPr/>
                    <a:lstStyle/>
                    <a:p>
                      <a:pPr algn="ctr"/>
                      <a:r>
                        <a:rPr lang="en-US" sz="1400" dirty="0"/>
                        <a:t>Object</a:t>
                      </a:r>
                    </a:p>
                    <a:p>
                      <a:pPr algn="ctr"/>
                      <a:r>
                        <a:rPr lang="en-US" sz="1400" dirty="0"/>
                        <a:t>Code</a:t>
                      </a:r>
                    </a:p>
                  </a:txBody>
                  <a:tcPr/>
                </a:tc>
                <a:tc>
                  <a:txBody>
                    <a:bodyPr/>
                    <a:lstStyle/>
                    <a:p>
                      <a:pPr algn="ctr"/>
                      <a:r>
                        <a:rPr lang="en-US" sz="1400" dirty="0"/>
                        <a:t>Project #</a:t>
                      </a:r>
                    </a:p>
                  </a:txBody>
                  <a:tcPr/>
                </a:tc>
                <a:tc>
                  <a:txBody>
                    <a:bodyPr/>
                    <a:lstStyle/>
                    <a:p>
                      <a:r>
                        <a:rPr lang="en-US" sz="1400" dirty="0"/>
                        <a:t>Notes</a:t>
                      </a:r>
                    </a:p>
                  </a:txBody>
                  <a:tcPr/>
                </a:tc>
                <a:extLst>
                  <a:ext uri="{0D108BD9-81ED-4DB2-BD59-A6C34878D82A}">
                    <a16:rowId xmlns:a16="http://schemas.microsoft.com/office/drawing/2014/main" val="10000"/>
                  </a:ext>
                </a:extLst>
              </a:tr>
              <a:tr h="518160">
                <a:tc>
                  <a:txBody>
                    <a:bodyPr/>
                    <a:lstStyle/>
                    <a:p>
                      <a:endParaRPr lang="en-US" dirty="0"/>
                    </a:p>
                  </a:txBody>
                  <a:tcPr/>
                </a:tc>
                <a:tc>
                  <a:txBody>
                    <a:bodyPr/>
                    <a:lstStyle/>
                    <a:p>
                      <a:r>
                        <a:rPr lang="en-US" sz="1400" b="1" dirty="0"/>
                        <a:t>Operating Allocation</a:t>
                      </a:r>
                    </a:p>
                  </a:txBody>
                  <a:tcPr/>
                </a:tc>
                <a:tc>
                  <a:txBody>
                    <a:bodyPr/>
                    <a:lstStyle/>
                    <a:p>
                      <a:pPr algn="ctr"/>
                      <a:r>
                        <a:rPr lang="en-US" sz="1400" b="1" dirty="0"/>
                        <a:t>01</a:t>
                      </a:r>
                    </a:p>
                  </a:txBody>
                  <a:tcPr/>
                </a:tc>
                <a:tc>
                  <a:txBody>
                    <a:bodyPr/>
                    <a:lstStyle/>
                    <a:p>
                      <a:pPr algn="ctr"/>
                      <a:r>
                        <a:rPr lang="en-US" sz="1400" dirty="0"/>
                        <a:t>806</a:t>
                      </a:r>
                    </a:p>
                  </a:txBody>
                  <a:tcPr/>
                </a:tc>
                <a:tc>
                  <a:txBody>
                    <a:bodyPr/>
                    <a:lstStyle/>
                    <a:p>
                      <a:pPr algn="ctr"/>
                      <a:r>
                        <a:rPr lang="en-US" sz="1400" dirty="0"/>
                        <a:t>8 _</a:t>
                      </a:r>
                      <a:r>
                        <a:rPr lang="en-US" sz="1400" baseline="0" dirty="0"/>
                        <a:t> _</a:t>
                      </a:r>
                      <a:endParaRPr lang="en-US" sz="1400" dirty="0"/>
                    </a:p>
                  </a:txBody>
                  <a:tcPr/>
                </a:tc>
                <a:tc>
                  <a:txBody>
                    <a:bodyPr/>
                    <a:lstStyle/>
                    <a:p>
                      <a:endParaRPr lang="en-US" sz="1400" dirty="0"/>
                    </a:p>
                  </a:txBody>
                  <a:tcPr>
                    <a:solidFill>
                      <a:schemeClr val="accent2">
                        <a:lumMod val="75000"/>
                      </a:schemeClr>
                    </a:solidFill>
                  </a:tcPr>
                </a:tc>
                <a:tc>
                  <a:txBody>
                    <a:bodyPr/>
                    <a:lstStyle/>
                    <a:p>
                      <a:endParaRPr lang="en-US" sz="1600" dirty="0"/>
                    </a:p>
                  </a:txBody>
                  <a:tcPr>
                    <a:solidFill>
                      <a:schemeClr val="accent2">
                        <a:lumMod val="75000"/>
                      </a:schemeClr>
                    </a:solidFill>
                  </a:tcPr>
                </a:tc>
                <a:tc>
                  <a:txBody>
                    <a:bodyPr/>
                    <a:lstStyle/>
                    <a:p>
                      <a:r>
                        <a:rPr lang="en-US" sz="1400" b="1" u="sng" dirty="0">
                          <a:solidFill>
                            <a:srgbClr val="FF0000"/>
                          </a:solidFill>
                        </a:rPr>
                        <a:t>$25</a:t>
                      </a:r>
                      <a:r>
                        <a:rPr lang="en-US" sz="1400" b="1" dirty="0"/>
                        <a:t>/pp</a:t>
                      </a:r>
                      <a:r>
                        <a:rPr lang="en-US" sz="1400" dirty="0"/>
                        <a:t>, projected register</a:t>
                      </a:r>
                    </a:p>
                  </a:txBody>
                  <a:tcPr/>
                </a:tc>
                <a:extLst>
                  <a:ext uri="{0D108BD9-81ED-4DB2-BD59-A6C34878D82A}">
                    <a16:rowId xmlns:a16="http://schemas.microsoft.com/office/drawing/2014/main" val="10001"/>
                  </a:ext>
                </a:extLst>
              </a:tr>
              <a:tr h="502920">
                <a:tc>
                  <a:txBody>
                    <a:bodyPr/>
                    <a:lstStyle/>
                    <a:p>
                      <a:endParaRPr lang="en-US" dirty="0"/>
                    </a:p>
                  </a:txBody>
                  <a:tcPr/>
                </a:tc>
                <a:tc>
                  <a:txBody>
                    <a:bodyPr/>
                    <a:lstStyle/>
                    <a:p>
                      <a:r>
                        <a:rPr lang="en-US" sz="1350" dirty="0">
                          <a:solidFill>
                            <a:schemeClr val="accent4">
                              <a:lumMod val="50000"/>
                            </a:schemeClr>
                          </a:solidFill>
                        </a:rPr>
                        <a:t>…..</a:t>
                      </a:r>
                      <a:r>
                        <a:rPr lang="en-US" sz="1350" b="1" dirty="0">
                          <a:solidFill>
                            <a:schemeClr val="accent4">
                              <a:lumMod val="50000"/>
                            </a:schemeClr>
                          </a:solidFill>
                        </a:rPr>
                        <a:t>Recycling Credit:</a:t>
                      </a:r>
                      <a:r>
                        <a:rPr lang="en-US" sz="1350" b="1" baseline="0" dirty="0">
                          <a:solidFill>
                            <a:schemeClr val="accent4">
                              <a:lumMod val="50000"/>
                            </a:schemeClr>
                          </a:solidFill>
                        </a:rPr>
                        <a:t> USA Again</a:t>
                      </a:r>
                      <a:endParaRPr lang="en-US" sz="1350" b="1" dirty="0">
                        <a:solidFill>
                          <a:schemeClr val="accent4">
                            <a:lumMod val="50000"/>
                          </a:schemeClr>
                        </a:solidFill>
                      </a:endParaRPr>
                    </a:p>
                  </a:txBody>
                  <a:tcPr/>
                </a:tc>
                <a:tc>
                  <a:txBody>
                    <a:bodyPr/>
                    <a:lstStyle/>
                    <a:p>
                      <a:r>
                        <a:rPr lang="en-US" sz="1350" b="1" dirty="0">
                          <a:solidFill>
                            <a:schemeClr val="accent4">
                              <a:lumMod val="50000"/>
                            </a:schemeClr>
                          </a:solidFill>
                        </a:rPr>
                        <a:t>….Credit to Operating</a:t>
                      </a:r>
                      <a:r>
                        <a:rPr lang="en-US" sz="1350" b="1" baseline="0" dirty="0">
                          <a:solidFill>
                            <a:schemeClr val="accent4">
                              <a:lumMod val="50000"/>
                            </a:schemeClr>
                          </a:solidFill>
                        </a:rPr>
                        <a:t> Account</a:t>
                      </a:r>
                      <a:endParaRPr lang="en-US" sz="1350" b="1" dirty="0">
                        <a:solidFill>
                          <a:schemeClr val="accent4">
                            <a:lumMod val="50000"/>
                          </a:schemeClr>
                        </a:solidFill>
                      </a:endParaRPr>
                    </a:p>
                  </a:txBody>
                  <a:tcPr/>
                </a:tc>
                <a:tc>
                  <a:txBody>
                    <a:bodyPr/>
                    <a:lstStyle/>
                    <a:p>
                      <a:pPr algn="ctr"/>
                      <a:endParaRPr lang="en-US" sz="1350" dirty="0"/>
                    </a:p>
                  </a:txBody>
                  <a:tcPr/>
                </a:tc>
                <a:tc>
                  <a:txBody>
                    <a:bodyPr/>
                    <a:lstStyle/>
                    <a:p>
                      <a:pPr algn="ctr"/>
                      <a:endParaRPr lang="en-US" sz="1350" dirty="0"/>
                    </a:p>
                  </a:txBody>
                  <a:tcPr/>
                </a:tc>
                <a:tc>
                  <a:txBody>
                    <a:bodyPr/>
                    <a:lstStyle/>
                    <a:p>
                      <a:endParaRPr lang="en-US" sz="1350" dirty="0"/>
                    </a:p>
                  </a:txBody>
                  <a:tcPr>
                    <a:solidFill>
                      <a:schemeClr val="accent2">
                        <a:lumMod val="75000"/>
                      </a:schemeClr>
                    </a:solidFill>
                  </a:tcPr>
                </a:tc>
                <a:tc>
                  <a:txBody>
                    <a:bodyPr/>
                    <a:lstStyle/>
                    <a:p>
                      <a:endParaRPr lang="en-US" sz="1350" dirty="0"/>
                    </a:p>
                  </a:txBody>
                  <a:tcPr>
                    <a:solidFill>
                      <a:schemeClr val="accent2">
                        <a:lumMod val="75000"/>
                      </a:schemeClr>
                    </a:solidFill>
                  </a:tcPr>
                </a:tc>
                <a:tc>
                  <a:txBody>
                    <a:bodyPr/>
                    <a:lstStyle/>
                    <a:p>
                      <a:r>
                        <a:rPr lang="en-US" sz="1350" dirty="0"/>
                        <a:t>$TBD/month, to schools with USAA</a:t>
                      </a:r>
                      <a:r>
                        <a:rPr lang="en-US" sz="1350" baseline="0" dirty="0"/>
                        <a:t> bins</a:t>
                      </a:r>
                      <a:endParaRPr lang="en-US" sz="1350" dirty="0"/>
                    </a:p>
                  </a:txBody>
                  <a:tcPr/>
                </a:tc>
                <a:extLst>
                  <a:ext uri="{0D108BD9-81ED-4DB2-BD59-A6C34878D82A}">
                    <a16:rowId xmlns:a16="http://schemas.microsoft.com/office/drawing/2014/main" val="10002"/>
                  </a:ext>
                </a:extLst>
              </a:tr>
              <a:tr h="548640">
                <a:tc>
                  <a:txBody>
                    <a:bodyPr/>
                    <a:lstStyle/>
                    <a:p>
                      <a:endParaRPr lang="en-US" dirty="0"/>
                    </a:p>
                  </a:txBody>
                  <a:tcPr/>
                </a:tc>
                <a:tc>
                  <a:txBody>
                    <a:bodyPr/>
                    <a:lstStyle/>
                    <a:p>
                      <a:r>
                        <a:rPr lang="en-US" sz="1500" b="1" dirty="0"/>
                        <a:t>Vending Commission</a:t>
                      </a:r>
                    </a:p>
                  </a:txBody>
                  <a:tcPr/>
                </a:tc>
                <a:tc>
                  <a:txBody>
                    <a:bodyPr/>
                    <a:lstStyle/>
                    <a:p>
                      <a:pPr algn="ctr"/>
                      <a:r>
                        <a:rPr lang="en-US" sz="1400" b="1" dirty="0"/>
                        <a:t>02</a:t>
                      </a:r>
                    </a:p>
                  </a:txBody>
                  <a:tcPr/>
                </a:tc>
                <a:tc>
                  <a:txBody>
                    <a:bodyPr/>
                    <a:lstStyle/>
                    <a:p>
                      <a:pPr algn="ctr"/>
                      <a:r>
                        <a:rPr lang="en-US" sz="1400" dirty="0"/>
                        <a:t>869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t>8 _ _</a:t>
                      </a:r>
                      <a:endParaRPr lang="en-US" sz="1400" dirty="0"/>
                    </a:p>
                  </a:txBody>
                  <a:tcPr/>
                </a:tc>
                <a:tc>
                  <a:txBody>
                    <a:bodyPr/>
                    <a:lstStyle/>
                    <a:p>
                      <a:endParaRPr lang="en-US" sz="1400" dirty="0"/>
                    </a:p>
                  </a:txBody>
                  <a:tcPr>
                    <a:solidFill>
                      <a:schemeClr val="accent2">
                        <a:lumMod val="75000"/>
                      </a:schemeClr>
                    </a:solidFill>
                  </a:tcPr>
                </a:tc>
                <a:tc>
                  <a:txBody>
                    <a:bodyPr/>
                    <a:lstStyle/>
                    <a:p>
                      <a:r>
                        <a:rPr lang="en-US" sz="1400" b="1" dirty="0"/>
                        <a:t>10148</a:t>
                      </a:r>
                    </a:p>
                  </a:txBody>
                  <a:tcPr/>
                </a:tc>
                <a:tc>
                  <a:txBody>
                    <a:bodyPr/>
                    <a:lstStyle/>
                    <a:p>
                      <a:r>
                        <a:rPr lang="en-US" sz="1400" dirty="0"/>
                        <a:t>Subject to guidelines</a:t>
                      </a:r>
                    </a:p>
                  </a:txBody>
                  <a:tcPr/>
                </a:tc>
                <a:extLst>
                  <a:ext uri="{0D108BD9-81ED-4DB2-BD59-A6C34878D82A}">
                    <a16:rowId xmlns:a16="http://schemas.microsoft.com/office/drawing/2014/main" val="10003"/>
                  </a:ext>
                </a:extLst>
              </a:tr>
              <a:tr h="548640">
                <a:tc>
                  <a:txBody>
                    <a:bodyPr/>
                    <a:lstStyle/>
                    <a:p>
                      <a:endParaRPr lang="en-US" dirty="0"/>
                    </a:p>
                  </a:txBody>
                  <a:tcPr/>
                </a:tc>
                <a:tc>
                  <a:txBody>
                    <a:bodyPr/>
                    <a:lstStyle/>
                    <a:p>
                      <a:r>
                        <a:rPr lang="en-US" sz="1500" b="1" dirty="0"/>
                        <a:t>Parent Engagement</a:t>
                      </a:r>
                    </a:p>
                  </a:txBody>
                  <a:tcPr/>
                </a:tc>
                <a:tc>
                  <a:txBody>
                    <a:bodyPr/>
                    <a:lstStyle/>
                    <a:p>
                      <a:pPr algn="ctr"/>
                      <a:r>
                        <a:rPr lang="en-US" sz="1400" b="1" dirty="0"/>
                        <a:t>Elem (Title I):  02</a:t>
                      </a:r>
                    </a:p>
                    <a:p>
                      <a:pPr algn="ctr"/>
                      <a:r>
                        <a:rPr lang="en-US" sz="1400" b="1" dirty="0"/>
                        <a:t>HS (Priority):  02</a:t>
                      </a:r>
                    </a:p>
                  </a:txBody>
                  <a:tcPr/>
                </a:tc>
                <a:tc>
                  <a:txBody>
                    <a:bodyPr/>
                    <a:lstStyle/>
                    <a:p>
                      <a:pPr algn="ctr"/>
                      <a:r>
                        <a:rPr lang="en-US" sz="1400" dirty="0"/>
                        <a:t>899</a:t>
                      </a:r>
                    </a:p>
                    <a:p>
                      <a:pPr algn="ctr"/>
                      <a:r>
                        <a:rPr lang="en-US" sz="1400" dirty="0"/>
                        <a:t>899</a:t>
                      </a:r>
                    </a:p>
                  </a:txBody>
                  <a:tcPr/>
                </a:tc>
                <a:tc>
                  <a:txBody>
                    <a:bodyPr/>
                    <a:lstStyle/>
                    <a:p>
                      <a:pPr algn="ctr"/>
                      <a:r>
                        <a:rPr lang="en-US" sz="1400" dirty="0"/>
                        <a:t>8</a:t>
                      </a:r>
                      <a:r>
                        <a:rPr lang="en-US" sz="1400" baseline="0" dirty="0"/>
                        <a:t> _ _</a:t>
                      </a:r>
                    </a:p>
                    <a:p>
                      <a:pPr algn="ctr"/>
                      <a:r>
                        <a:rPr lang="en-US" sz="1400" baseline="0" dirty="0"/>
                        <a:t>8 _ _</a:t>
                      </a:r>
                      <a:endParaRPr lang="en-US" sz="1400" dirty="0"/>
                    </a:p>
                  </a:txBody>
                  <a:tcPr/>
                </a:tc>
                <a:tc>
                  <a:txBody>
                    <a:bodyPr/>
                    <a:lstStyle/>
                    <a:p>
                      <a:endParaRPr lang="en-US" sz="1400" dirty="0"/>
                    </a:p>
                  </a:txBody>
                  <a:tcPr>
                    <a:solidFill>
                      <a:schemeClr val="accent2">
                        <a:lumMod val="75000"/>
                      </a:schemeClr>
                    </a:solidFill>
                  </a:tcPr>
                </a:tc>
                <a:tc>
                  <a:txBody>
                    <a:bodyPr/>
                    <a:lstStyle/>
                    <a:p>
                      <a:r>
                        <a:rPr lang="en-US" sz="1400" b="1" dirty="0"/>
                        <a:t>24060</a:t>
                      </a:r>
                    </a:p>
                    <a:p>
                      <a:r>
                        <a:rPr lang="en-US" sz="1400" b="1" dirty="0"/>
                        <a:t>24021</a:t>
                      </a:r>
                    </a:p>
                  </a:txBody>
                  <a:tcPr/>
                </a:tc>
                <a:tc>
                  <a:txBody>
                    <a:bodyPr/>
                    <a:lstStyle/>
                    <a:p>
                      <a:r>
                        <a:rPr lang="en-US" sz="1400" b="1" dirty="0"/>
                        <a:t>$9.00/pp</a:t>
                      </a:r>
                      <a:r>
                        <a:rPr lang="en-US" sz="1400" dirty="0"/>
                        <a:t>, minimum, subject to approved Budget Plan</a:t>
                      </a:r>
                    </a:p>
                  </a:txBody>
                  <a:tcPr/>
                </a:tc>
                <a:extLst>
                  <a:ext uri="{0D108BD9-81ED-4DB2-BD59-A6C34878D82A}">
                    <a16:rowId xmlns:a16="http://schemas.microsoft.com/office/drawing/2014/main" val="370021705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20148111"/>
              </p:ext>
            </p:extLst>
          </p:nvPr>
        </p:nvGraphicFramePr>
        <p:xfrm>
          <a:off x="1097280" y="4980354"/>
          <a:ext cx="9906585" cy="1310640"/>
        </p:xfrm>
        <a:graphic>
          <a:graphicData uri="http://schemas.openxmlformats.org/drawingml/2006/table">
            <a:tbl>
              <a:tblPr firstRow="1" bandRow="1">
                <a:tableStyleId>{7DF18680-E054-41AD-8BC1-D1AEF772440D}</a:tableStyleId>
              </a:tblPr>
              <a:tblGrid>
                <a:gridCol w="1666150">
                  <a:extLst>
                    <a:ext uri="{9D8B030D-6E8A-4147-A177-3AD203B41FA5}">
                      <a16:colId xmlns:a16="http://schemas.microsoft.com/office/drawing/2014/main" val="20000"/>
                    </a:ext>
                  </a:extLst>
                </a:gridCol>
                <a:gridCol w="1464658">
                  <a:extLst>
                    <a:ext uri="{9D8B030D-6E8A-4147-A177-3AD203B41FA5}">
                      <a16:colId xmlns:a16="http://schemas.microsoft.com/office/drawing/2014/main" val="20001"/>
                    </a:ext>
                  </a:extLst>
                </a:gridCol>
                <a:gridCol w="1561763">
                  <a:extLst>
                    <a:ext uri="{9D8B030D-6E8A-4147-A177-3AD203B41FA5}">
                      <a16:colId xmlns:a16="http://schemas.microsoft.com/office/drawing/2014/main" val="20002"/>
                    </a:ext>
                  </a:extLst>
                </a:gridCol>
                <a:gridCol w="589416">
                  <a:extLst>
                    <a:ext uri="{9D8B030D-6E8A-4147-A177-3AD203B41FA5}">
                      <a16:colId xmlns:a16="http://schemas.microsoft.com/office/drawing/2014/main" val="20003"/>
                    </a:ext>
                  </a:extLst>
                </a:gridCol>
                <a:gridCol w="712099">
                  <a:extLst>
                    <a:ext uri="{9D8B030D-6E8A-4147-A177-3AD203B41FA5}">
                      <a16:colId xmlns:a16="http://schemas.microsoft.com/office/drawing/2014/main" val="20004"/>
                    </a:ext>
                  </a:extLst>
                </a:gridCol>
                <a:gridCol w="679731">
                  <a:extLst>
                    <a:ext uri="{9D8B030D-6E8A-4147-A177-3AD203B41FA5}">
                      <a16:colId xmlns:a16="http://schemas.microsoft.com/office/drawing/2014/main" val="20005"/>
                    </a:ext>
                  </a:extLst>
                </a:gridCol>
                <a:gridCol w="788974">
                  <a:extLst>
                    <a:ext uri="{9D8B030D-6E8A-4147-A177-3AD203B41FA5}">
                      <a16:colId xmlns:a16="http://schemas.microsoft.com/office/drawing/2014/main" val="20006"/>
                    </a:ext>
                  </a:extLst>
                </a:gridCol>
                <a:gridCol w="2443794">
                  <a:extLst>
                    <a:ext uri="{9D8B030D-6E8A-4147-A177-3AD203B41FA5}">
                      <a16:colId xmlns:a16="http://schemas.microsoft.com/office/drawing/2014/main" val="20007"/>
                    </a:ext>
                  </a:extLst>
                </a:gridCol>
              </a:tblGrid>
              <a:tr h="579120">
                <a:tc>
                  <a:txBody>
                    <a:bodyPr/>
                    <a:lstStyle/>
                    <a:p>
                      <a:r>
                        <a:rPr lang="en-US" sz="1600" dirty="0"/>
                        <a:t>District-entered in MUNIS</a:t>
                      </a:r>
                    </a:p>
                  </a:txBody>
                  <a:tcPr/>
                </a:tc>
                <a:tc>
                  <a:txBody>
                    <a:bodyPr/>
                    <a:lstStyle/>
                    <a:p>
                      <a:r>
                        <a:rPr lang="en-US" sz="1600" dirty="0"/>
                        <a:t>Account</a:t>
                      </a:r>
                    </a:p>
                  </a:txBody>
                  <a:tcPr/>
                </a:tc>
                <a:tc>
                  <a:txBody>
                    <a:bodyPr/>
                    <a:lstStyle/>
                    <a:p>
                      <a:pPr algn="ctr"/>
                      <a:r>
                        <a:rPr lang="en-US" sz="1400" dirty="0"/>
                        <a:t>Org</a:t>
                      </a:r>
                    </a:p>
                  </a:txBody>
                  <a:tcPr/>
                </a:tc>
                <a:tc>
                  <a:txBody>
                    <a:bodyPr/>
                    <a:lstStyle/>
                    <a:p>
                      <a:pPr algn="ctr"/>
                      <a:r>
                        <a:rPr lang="en-US" sz="1400" dirty="0"/>
                        <a:t>Dept.</a:t>
                      </a:r>
                    </a:p>
                  </a:txBody>
                  <a:tcPr/>
                </a:tc>
                <a:tc>
                  <a:txBody>
                    <a:bodyPr/>
                    <a:lstStyle/>
                    <a:p>
                      <a:pPr algn="ctr"/>
                      <a:r>
                        <a:rPr lang="en-US" sz="1400" dirty="0"/>
                        <a:t>School</a:t>
                      </a:r>
                    </a:p>
                  </a:txBody>
                  <a:tcPr/>
                </a:tc>
                <a:tc>
                  <a:txBody>
                    <a:bodyPr/>
                    <a:lstStyle/>
                    <a:p>
                      <a:pPr algn="ctr"/>
                      <a:r>
                        <a:rPr lang="en-US" sz="1400" dirty="0"/>
                        <a:t>Object</a:t>
                      </a:r>
                    </a:p>
                    <a:p>
                      <a:pPr algn="ctr"/>
                      <a:r>
                        <a:rPr lang="en-US" sz="1400" dirty="0"/>
                        <a:t>Code</a:t>
                      </a:r>
                    </a:p>
                  </a:txBody>
                  <a:tcPr/>
                </a:tc>
                <a:tc>
                  <a:txBody>
                    <a:bodyPr/>
                    <a:lstStyle/>
                    <a:p>
                      <a:pPr algn="ctr"/>
                      <a:r>
                        <a:rPr lang="en-US" sz="1400" dirty="0"/>
                        <a:t>Project #</a:t>
                      </a:r>
                    </a:p>
                  </a:txBody>
                  <a:tcPr/>
                </a:tc>
                <a:tc>
                  <a:txBody>
                    <a:bodyPr/>
                    <a:lstStyle/>
                    <a:p>
                      <a:r>
                        <a:rPr lang="en-US" sz="1600" dirty="0"/>
                        <a:t>Notes</a:t>
                      </a:r>
                    </a:p>
                  </a:txBody>
                  <a:tcPr/>
                </a:tc>
                <a:extLst>
                  <a:ext uri="{0D108BD9-81ED-4DB2-BD59-A6C34878D82A}">
                    <a16:rowId xmlns:a16="http://schemas.microsoft.com/office/drawing/2014/main" val="10000"/>
                  </a:ext>
                </a:extLst>
              </a:tr>
              <a:tr h="731520">
                <a:tc>
                  <a:txBody>
                    <a:bodyPr/>
                    <a:lstStyle/>
                    <a:p>
                      <a:endParaRPr lang="en-US" dirty="0"/>
                    </a:p>
                  </a:txBody>
                  <a:tcPr/>
                </a:tc>
                <a:tc>
                  <a:txBody>
                    <a:bodyPr/>
                    <a:lstStyle/>
                    <a:p>
                      <a:r>
                        <a:rPr lang="en-US" sz="1600" b="1" dirty="0"/>
                        <a:t>School-based</a:t>
                      </a:r>
                      <a:r>
                        <a:rPr lang="en-US" sz="1600" b="1" baseline="0" dirty="0"/>
                        <a:t> Grants</a:t>
                      </a:r>
                      <a:endParaRPr lang="en-US" sz="1600" b="1" dirty="0"/>
                    </a:p>
                  </a:txBody>
                  <a:tcPr/>
                </a:tc>
                <a:tc>
                  <a:txBody>
                    <a:bodyPr/>
                    <a:lstStyle/>
                    <a:p>
                      <a:pPr algn="ctr"/>
                      <a:r>
                        <a:rPr lang="en-US" sz="1400" b="1" dirty="0"/>
                        <a:t>02</a:t>
                      </a:r>
                      <a:endParaRPr lang="en-US" sz="1400" b="1" dirty="0">
                        <a:solidFill>
                          <a:schemeClr val="accent2">
                            <a:lumMod val="75000"/>
                          </a:schemeClr>
                        </a:solidFill>
                      </a:endParaRPr>
                    </a:p>
                  </a:txBody>
                  <a:tcPr/>
                </a:tc>
                <a:tc>
                  <a:txBody>
                    <a:bodyPr/>
                    <a:lstStyle/>
                    <a:p>
                      <a:pPr algn="ctr"/>
                      <a:r>
                        <a:rPr lang="en-US" sz="1400" dirty="0"/>
                        <a:t>851</a:t>
                      </a:r>
                    </a:p>
                  </a:txBody>
                  <a:tcPr/>
                </a:tc>
                <a:tc>
                  <a:txBody>
                    <a:bodyPr/>
                    <a:lstStyle/>
                    <a:p>
                      <a:pPr algn="ctr"/>
                      <a:r>
                        <a:rPr lang="en-US" sz="1400" dirty="0"/>
                        <a:t>8_</a:t>
                      </a:r>
                      <a:r>
                        <a:rPr lang="en-US" sz="1400" baseline="0" dirty="0"/>
                        <a:t> _</a:t>
                      </a:r>
                      <a:endParaRPr lang="en-US" sz="1400" dirty="0"/>
                    </a:p>
                  </a:txBody>
                  <a:tcPr/>
                </a:tc>
                <a:tc>
                  <a:txBody>
                    <a:bodyPr/>
                    <a:lstStyle/>
                    <a:p>
                      <a:pPr algn="ctr"/>
                      <a:endParaRPr lang="en-US" sz="1400" dirty="0"/>
                    </a:p>
                  </a:txBody>
                  <a:tcPr>
                    <a:solidFill>
                      <a:schemeClr val="accent4">
                        <a:lumMod val="50000"/>
                      </a:schemeClr>
                    </a:solidFill>
                  </a:tcPr>
                </a:tc>
                <a:tc>
                  <a:txBody>
                    <a:bodyPr/>
                    <a:lstStyle/>
                    <a:p>
                      <a:pPr algn="ctr"/>
                      <a:r>
                        <a:rPr lang="en-US" sz="1400" b="1" dirty="0"/>
                        <a:t>_ _ _ _ _</a:t>
                      </a:r>
                    </a:p>
                  </a:txBody>
                  <a:tcPr/>
                </a:tc>
                <a:tc>
                  <a:txBody>
                    <a:bodyPr/>
                    <a:lstStyle/>
                    <a:p>
                      <a:r>
                        <a:rPr lang="en-US" sz="1400" dirty="0"/>
                        <a:t>Subject to funder guidelines; </a:t>
                      </a:r>
                      <a:r>
                        <a:rPr lang="en-US" sz="1400" b="1" dirty="0"/>
                        <a:t>P-9S</a:t>
                      </a:r>
                      <a:r>
                        <a:rPr lang="en-US" sz="1400" b="1" baseline="0" dirty="0"/>
                        <a:t>: SCHOOL-DISTRICT ORDER </a:t>
                      </a:r>
                      <a:r>
                        <a:rPr lang="en-US" sz="1400" baseline="0" dirty="0"/>
                        <a:t>process</a:t>
                      </a:r>
                      <a:endParaRPr lang="en-US" sz="1400" dirty="0"/>
                    </a:p>
                  </a:txBody>
                  <a:tcPr/>
                </a:tc>
                <a:extLst>
                  <a:ext uri="{0D108BD9-81ED-4DB2-BD59-A6C34878D82A}">
                    <a16:rowId xmlns:a16="http://schemas.microsoft.com/office/drawing/2014/main" val="10001"/>
                  </a:ext>
                </a:extLst>
              </a:tr>
            </a:tbl>
          </a:graphicData>
        </a:graphic>
      </p:graphicFrame>
      <p:sp>
        <p:nvSpPr>
          <p:cNvPr id="9" name="Footer Placeholder 8"/>
          <p:cNvSpPr>
            <a:spLocks noGrp="1"/>
          </p:cNvSpPr>
          <p:nvPr>
            <p:ph type="ftr" sz="quarter" idx="11"/>
          </p:nvPr>
        </p:nvSpPr>
        <p:spPr/>
        <p:txBody>
          <a:bodyPr/>
          <a:lstStyle/>
          <a:p>
            <a:r>
              <a:rPr lang="en-US" dirty="0"/>
              <a:t>Fiscal Management for School Administrators</a:t>
            </a:r>
          </a:p>
        </p:txBody>
      </p:sp>
      <p:sp>
        <p:nvSpPr>
          <p:cNvPr id="10" name="TextBox 9"/>
          <p:cNvSpPr txBox="1"/>
          <p:nvPr/>
        </p:nvSpPr>
        <p:spPr>
          <a:xfrm>
            <a:off x="4369699" y="1790953"/>
            <a:ext cx="3981282" cy="374571"/>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t>Account Code</a:t>
            </a:r>
          </a:p>
        </p:txBody>
      </p:sp>
      <p:sp>
        <p:nvSpPr>
          <p:cNvPr id="11" name="Rounded Rectangle 10"/>
          <p:cNvSpPr/>
          <p:nvPr/>
        </p:nvSpPr>
        <p:spPr>
          <a:xfrm>
            <a:off x="8921469" y="1610399"/>
            <a:ext cx="1302818" cy="436883"/>
          </a:xfrm>
          <a:prstGeom prst="roundRect">
            <a:avLst/>
          </a:prstGeom>
          <a:solidFill>
            <a:schemeClr val="accent2">
              <a:lumMod val="60000"/>
              <a:lumOff val="40000"/>
            </a:schemeClr>
          </a:solidFill>
          <a:ln w="38100">
            <a:solidFill>
              <a:schemeClr val="accent4">
                <a:lumMod val="60000"/>
                <a:lumOff val="40000"/>
              </a:schemeClr>
            </a:solidFill>
            <a:headEnd type="oval" w="med" len="med"/>
            <a:tailEnd type="triangle" w="med" len="med"/>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Every grant has a 5-digit project #.</a:t>
            </a:r>
          </a:p>
        </p:txBody>
      </p:sp>
      <p:sp>
        <p:nvSpPr>
          <p:cNvPr id="13" name="Down Arrow 12"/>
          <p:cNvSpPr/>
          <p:nvPr/>
        </p:nvSpPr>
        <p:spPr>
          <a:xfrm rot="3617223">
            <a:off x="8616607" y="1728133"/>
            <a:ext cx="115401" cy="598088"/>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362854" y="349301"/>
            <a:ext cx="3668562" cy="425511"/>
          </a:xfrm>
          <a:prstGeom prst="roundRect">
            <a:avLst/>
          </a:prstGeom>
          <a:solidFill>
            <a:srgbClr val="FF0000"/>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FISCAL YEAR:  July 1 – June 30</a:t>
            </a:r>
          </a:p>
        </p:txBody>
      </p:sp>
      <p:sp>
        <p:nvSpPr>
          <p:cNvPr id="15" name="TextBox 14"/>
          <p:cNvSpPr txBox="1"/>
          <p:nvPr/>
        </p:nvSpPr>
        <p:spPr>
          <a:xfrm>
            <a:off x="1244331" y="2870456"/>
            <a:ext cx="1432366" cy="307777"/>
          </a:xfrm>
          <a:prstGeom prst="rect">
            <a:avLst/>
          </a:prstGeom>
          <a:scene3d>
            <a:camera prst="orthographicFront">
              <a:rot lat="0" lon="0" rev="0"/>
            </a:camera>
            <a:lightRig rig="threePt" dir="t">
              <a:rot lat="0" lon="0" rev="19800000"/>
            </a:lightRig>
          </a:scene3d>
          <a:sp3d prstMaterial="flat">
            <a:bevelT w="25400" h="31750" prst="slope"/>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a:t>P-8 Order Form</a:t>
            </a:r>
          </a:p>
        </p:txBody>
      </p:sp>
      <p:sp>
        <p:nvSpPr>
          <p:cNvPr id="16" name="TextBox 15"/>
          <p:cNvSpPr txBox="1"/>
          <p:nvPr/>
        </p:nvSpPr>
        <p:spPr>
          <a:xfrm>
            <a:off x="1244331" y="4434293"/>
            <a:ext cx="1432366" cy="307777"/>
          </a:xfrm>
          <a:prstGeom prst="rect">
            <a:avLst/>
          </a:prstGeom>
          <a:scene3d>
            <a:camera prst="orthographicFront">
              <a:rot lat="0" lon="0" rev="0"/>
            </a:camera>
            <a:lightRig rig="threePt" dir="t">
              <a:rot lat="0" lon="0" rev="19800000"/>
            </a:lightRig>
          </a:scene3d>
          <a:sp3d prstMaterial="flat">
            <a:bevelT w="25400" h="31750" prst="slope"/>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a:t>P-10 Order Form</a:t>
            </a:r>
          </a:p>
        </p:txBody>
      </p:sp>
      <p:sp>
        <p:nvSpPr>
          <p:cNvPr id="17" name="TextBox 16"/>
          <p:cNvSpPr txBox="1"/>
          <p:nvPr/>
        </p:nvSpPr>
        <p:spPr>
          <a:xfrm>
            <a:off x="1244331" y="5738156"/>
            <a:ext cx="1432366" cy="307777"/>
          </a:xfrm>
          <a:prstGeom prst="rect">
            <a:avLst/>
          </a:prstGeom>
          <a:scene3d>
            <a:camera prst="orthographicFront">
              <a:rot lat="0" lon="0" rev="0"/>
            </a:camera>
            <a:lightRig rig="threePt" dir="t">
              <a:rot lat="0" lon="0" rev="19800000"/>
            </a:lightRig>
          </a:scene3d>
          <a:sp3d prstMaterial="flat">
            <a:bevelT w="25400" h="31750" prst="slope"/>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a:t>P-9S Order Form</a:t>
            </a:r>
          </a:p>
        </p:txBody>
      </p:sp>
      <p:sp>
        <p:nvSpPr>
          <p:cNvPr id="18" name="TextBox 17"/>
          <p:cNvSpPr txBox="1"/>
          <p:nvPr/>
        </p:nvSpPr>
        <p:spPr>
          <a:xfrm>
            <a:off x="1244331" y="3896844"/>
            <a:ext cx="1432366" cy="307777"/>
          </a:xfrm>
          <a:prstGeom prst="rect">
            <a:avLst/>
          </a:prstGeom>
          <a:scene3d>
            <a:camera prst="orthographicFront">
              <a:rot lat="0" lon="0" rev="0"/>
            </a:camera>
            <a:lightRig rig="threePt" dir="t">
              <a:rot lat="0" lon="0" rev="19800000"/>
            </a:lightRig>
          </a:scene3d>
          <a:sp3d prstMaterial="flat">
            <a:bevelT w="25400" h="31750" prst="slope"/>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a:t>P-8 Order Form</a:t>
            </a:r>
          </a:p>
        </p:txBody>
      </p:sp>
    </p:spTree>
    <p:extLst>
      <p:ext uri="{BB962C8B-B14F-4D97-AF65-F5344CB8AC3E}">
        <p14:creationId xmlns:p14="http://schemas.microsoft.com/office/powerpoint/2010/main" val="744498305"/>
      </p:ext>
    </p:extLst>
  </p:cSld>
  <p:clrMapOvr>
    <a:masterClrMapping/>
  </p:clrMapOvr>
  <p:transition spd="slow">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213"/>
            <a:ext cx="10058400" cy="1450757"/>
          </a:xfrm>
          <a:solidFill>
            <a:schemeClr val="accent4">
              <a:lumMod val="20000"/>
              <a:lumOff val="80000"/>
            </a:schemeClr>
          </a:solidFill>
        </p:spPr>
        <p:txBody>
          <a:bodyPr>
            <a:normAutofit/>
          </a:bodyPr>
          <a:lstStyle/>
          <a:p>
            <a:r>
              <a:rPr lang="en-US" sz="4400" b="1" dirty="0"/>
              <a:t>FMX System</a:t>
            </a:r>
            <a:br>
              <a:rPr lang="en-US" sz="4400" b="1" dirty="0"/>
            </a:br>
            <a:r>
              <a:rPr lang="en-US" sz="3600" b="1" dirty="0">
                <a:solidFill>
                  <a:schemeClr val="accent2">
                    <a:lumMod val="75000"/>
                  </a:schemeClr>
                </a:solidFill>
              </a:rPr>
              <a:t>Parent Engagement Activities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80</a:t>
            </a:fld>
            <a:endParaRPr lang="en-US" dirty="0"/>
          </a:p>
        </p:txBody>
      </p:sp>
      <p:sp>
        <p:nvSpPr>
          <p:cNvPr id="6" name="TextBox 5"/>
          <p:cNvSpPr txBox="1"/>
          <p:nvPr/>
        </p:nvSpPr>
        <p:spPr>
          <a:xfrm>
            <a:off x="1729319" y="4470066"/>
            <a:ext cx="8585802"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spcBef>
                <a:spcPts val="600"/>
              </a:spcBef>
              <a:buClr>
                <a:schemeClr val="accent2">
                  <a:lumMod val="75000"/>
                </a:schemeClr>
              </a:buClr>
              <a:buFont typeface="Arial" panose="020B0604020202020204" pitchFamily="34" charset="0"/>
              <a:buChar char="•"/>
            </a:pPr>
            <a:r>
              <a:rPr lang="en-US" sz="1400" dirty="0"/>
              <a:t>Submit at least seven (7) work days in advance of the event.</a:t>
            </a:r>
          </a:p>
          <a:p>
            <a:pPr marL="285750" indent="-285750">
              <a:buClr>
                <a:schemeClr val="accent2">
                  <a:lumMod val="75000"/>
                </a:schemeClr>
              </a:buClr>
              <a:buFont typeface="Arial" panose="020B0604020202020204" pitchFamily="34" charset="0"/>
              <a:buChar char="•"/>
            </a:pPr>
            <a:r>
              <a:rPr lang="en-US" sz="1400" dirty="0"/>
              <a:t>Timely submission is essential -- to assure that all parties are notified and staffing needs can be met before the event takes place.</a:t>
            </a:r>
          </a:p>
          <a:p>
            <a:pPr marL="285750" indent="-285750">
              <a:buClr>
                <a:schemeClr val="accent2">
                  <a:lumMod val="75000"/>
                </a:schemeClr>
              </a:buClr>
              <a:buFont typeface="Arial" panose="020B0604020202020204" pitchFamily="34" charset="0"/>
              <a:buChar char="•"/>
            </a:pPr>
            <a:r>
              <a:rPr lang="en-US" sz="1400" dirty="0"/>
              <a:t>The FMX form will be routed, for approval, to:  </a:t>
            </a:r>
            <a:r>
              <a:rPr lang="en-US" sz="1400" b="1" dirty="0">
                <a:solidFill>
                  <a:schemeClr val="accent2">
                    <a:lumMod val="75000"/>
                  </a:schemeClr>
                </a:solidFill>
              </a:rPr>
              <a:t>Principal, Business Office, Facilities, Security</a:t>
            </a:r>
          </a:p>
          <a:p>
            <a:pPr marL="285750" indent="-285750">
              <a:buClr>
                <a:schemeClr val="accent2">
                  <a:lumMod val="75000"/>
                </a:schemeClr>
              </a:buClr>
              <a:buFont typeface="Arial" panose="020B0604020202020204" pitchFamily="34" charset="0"/>
              <a:buChar char="•"/>
            </a:pPr>
            <a:r>
              <a:rPr lang="en-US" sz="1400" dirty="0"/>
              <a:t>The FMX system will send notification of approval to the school submitter and custodian.</a:t>
            </a:r>
          </a:p>
          <a:p>
            <a:pPr marL="285750" indent="-285750">
              <a:buClr>
                <a:schemeClr val="accent2">
                  <a:lumMod val="75000"/>
                </a:schemeClr>
              </a:buClr>
              <a:buFont typeface="Arial" panose="020B0604020202020204" pitchFamily="34" charset="0"/>
              <a:buChar char="•"/>
            </a:pPr>
            <a:r>
              <a:rPr lang="en-US" sz="1400" dirty="0"/>
              <a:t>The Security Office will arrange for security guard coverage.</a:t>
            </a:r>
          </a:p>
        </p:txBody>
      </p:sp>
      <p:sp>
        <p:nvSpPr>
          <p:cNvPr id="10" name="TextBox 9"/>
          <p:cNvSpPr txBox="1"/>
          <p:nvPr/>
        </p:nvSpPr>
        <p:spPr>
          <a:xfrm>
            <a:off x="1417148" y="3767768"/>
            <a:ext cx="9532269" cy="55399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500" b="1" dirty="0"/>
              <a:t>The custodial/security services for eligible school events will be charged to a district Title I account.</a:t>
            </a:r>
          </a:p>
          <a:p>
            <a:pPr marL="285750" indent="-285750">
              <a:buFont typeface="Arial" panose="020B0604020202020204" pitchFamily="34" charset="0"/>
              <a:buChar char="•"/>
            </a:pPr>
            <a:r>
              <a:rPr lang="en-US" sz="1500" b="1" dirty="0"/>
              <a:t>The services for Lighthouse parent engagement activities will be charged to a Lighthouse account.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081" y="331511"/>
            <a:ext cx="1340479" cy="1280160"/>
          </a:xfrm>
          <a:prstGeom prst="rect">
            <a:avLst/>
          </a:prstGeom>
        </p:spPr>
      </p:pic>
      <p:sp>
        <p:nvSpPr>
          <p:cNvPr id="13" name="TextBox 12"/>
          <p:cNvSpPr txBox="1"/>
          <p:nvPr/>
        </p:nvSpPr>
        <p:spPr>
          <a:xfrm>
            <a:off x="1154083" y="2624049"/>
            <a:ext cx="100584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500" b="1" dirty="0">
                <a:solidFill>
                  <a:schemeClr val="bg1"/>
                </a:solidFill>
              </a:rPr>
              <a:t>Each school is permitted to submit only two (2) </a:t>
            </a:r>
            <a:r>
              <a:rPr lang="en-US" sz="1500" b="1" u="sng" dirty="0">
                <a:solidFill>
                  <a:schemeClr val="bg1"/>
                </a:solidFill>
              </a:rPr>
              <a:t>FMX</a:t>
            </a:r>
            <a:r>
              <a:rPr lang="en-US" sz="1500" b="1" dirty="0">
                <a:solidFill>
                  <a:schemeClr val="bg1"/>
                </a:solidFill>
              </a:rPr>
              <a:t> requests per month to request custodial/security services for parent engagement events to be funded by the district’s centralized Title I account.  </a:t>
            </a:r>
          </a:p>
          <a:p>
            <a:pPr marL="285750" indent="-285750">
              <a:buClr>
                <a:schemeClr val="bg1"/>
              </a:buClr>
              <a:buFont typeface="Arial" panose="020B0604020202020204" pitchFamily="34" charset="0"/>
              <a:buChar char="•"/>
            </a:pPr>
            <a:r>
              <a:rPr lang="en-US" sz="1500" b="1" dirty="0">
                <a:solidFill>
                  <a:schemeClr val="bg1"/>
                </a:solidFill>
              </a:rPr>
              <a:t>The event must be specified in the school’s approved parent engagement Action Plan, and fulfill the specific criteria for Title I funding (refer to slide 77).</a:t>
            </a:r>
          </a:p>
        </p:txBody>
      </p:sp>
      <p:sp>
        <p:nvSpPr>
          <p:cNvPr id="8" name="TextBox 7">
            <a:extLst>
              <a:ext uri="{FF2B5EF4-FFF2-40B4-BE49-F238E27FC236}">
                <a16:creationId xmlns:a16="http://schemas.microsoft.com/office/drawing/2014/main" id="{AF1A995B-F599-A613-C375-BC102862F390}"/>
              </a:ext>
            </a:extLst>
          </p:cNvPr>
          <p:cNvSpPr txBox="1"/>
          <p:nvPr/>
        </p:nvSpPr>
        <p:spPr>
          <a:xfrm>
            <a:off x="1236460" y="1861734"/>
            <a:ext cx="4666182" cy="6001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spcBef>
                <a:spcPts val="600"/>
              </a:spcBef>
              <a:buClr>
                <a:schemeClr val="accent2">
                  <a:lumMod val="75000"/>
                </a:schemeClr>
              </a:buClr>
              <a:buFont typeface="Arial" panose="020B0604020202020204" pitchFamily="34" charset="0"/>
              <a:buChar char="•"/>
            </a:pPr>
            <a:r>
              <a:rPr lang="en-US" sz="1400" b="1" dirty="0">
                <a:highlight>
                  <a:srgbClr val="FFFF00"/>
                </a:highlight>
              </a:rPr>
              <a:t>TITLE I:</a:t>
            </a:r>
            <a:r>
              <a:rPr lang="en-US" sz="1400" b="1" dirty="0"/>
              <a:t> funded by the district’s central account</a:t>
            </a:r>
          </a:p>
          <a:p>
            <a:pPr marL="285750" indent="-285750">
              <a:spcBef>
                <a:spcPts val="600"/>
              </a:spcBef>
              <a:buClr>
                <a:schemeClr val="accent2">
                  <a:lumMod val="75000"/>
                </a:schemeClr>
              </a:buClr>
              <a:buFont typeface="Arial" panose="020B0604020202020204" pitchFamily="34" charset="0"/>
              <a:buChar char="•"/>
            </a:pPr>
            <a:r>
              <a:rPr lang="en-US" sz="1400" b="1" dirty="0">
                <a:highlight>
                  <a:srgbClr val="FFFF00"/>
                </a:highlight>
              </a:rPr>
              <a:t>LIGHTHOUSE:</a:t>
            </a:r>
            <a:r>
              <a:rPr lang="en-US" sz="1400" b="1" dirty="0"/>
              <a:t> funded by Lighthouse grant accounts</a:t>
            </a:r>
          </a:p>
        </p:txBody>
      </p:sp>
    </p:spTree>
    <p:extLst>
      <p:ext uri="{BB962C8B-B14F-4D97-AF65-F5344CB8AC3E}">
        <p14:creationId xmlns:p14="http://schemas.microsoft.com/office/powerpoint/2010/main" val="2850769807"/>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213"/>
            <a:ext cx="10058400" cy="1450757"/>
          </a:xfrm>
          <a:solidFill>
            <a:schemeClr val="accent4">
              <a:lumMod val="20000"/>
              <a:lumOff val="80000"/>
            </a:schemeClr>
          </a:solidFill>
        </p:spPr>
        <p:txBody>
          <a:bodyPr>
            <a:normAutofit/>
          </a:bodyPr>
          <a:lstStyle/>
          <a:p>
            <a:r>
              <a:rPr lang="en-US" sz="4400" b="1" dirty="0"/>
              <a:t>FMX System</a:t>
            </a:r>
            <a:br>
              <a:rPr lang="en-US" sz="4400" b="1" dirty="0"/>
            </a:br>
            <a:r>
              <a:rPr lang="en-US" sz="3600" b="1" dirty="0">
                <a:solidFill>
                  <a:schemeClr val="accent2">
                    <a:lumMod val="75000"/>
                  </a:schemeClr>
                </a:solidFill>
              </a:rPr>
              <a:t>Parent Engagement: SCHOOL FUNDED</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81</a:t>
            </a:fld>
            <a:endParaRPr lang="en-US" dirty="0"/>
          </a:p>
        </p:txBody>
      </p:sp>
      <p:sp>
        <p:nvSpPr>
          <p:cNvPr id="7" name="TextBox 6"/>
          <p:cNvSpPr txBox="1"/>
          <p:nvPr/>
        </p:nvSpPr>
        <p:spPr>
          <a:xfrm>
            <a:off x="1595251" y="1845853"/>
            <a:ext cx="8831284"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b="1" dirty="0"/>
              <a:t>A school that wishes to conduct events exceeding the monthly limit for district Title I funding may fund the additional events from the school’s parent engagement budget or school operating budget, and is required to submit the FMX request for each additional event.</a:t>
            </a:r>
          </a:p>
        </p:txBody>
      </p:sp>
      <p:sp>
        <p:nvSpPr>
          <p:cNvPr id="10" name="TextBox 9"/>
          <p:cNvSpPr txBox="1"/>
          <p:nvPr/>
        </p:nvSpPr>
        <p:spPr>
          <a:xfrm>
            <a:off x="2085059" y="4697359"/>
            <a:ext cx="7142070" cy="3231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500" b="1" dirty="0"/>
              <a:t>The custodial/security services will be charged to the designated school account.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081" y="331511"/>
            <a:ext cx="1340479" cy="1280160"/>
          </a:xfrm>
          <a:prstGeom prst="rect">
            <a:avLst/>
          </a:prstGeom>
        </p:spPr>
      </p:pic>
      <p:sp>
        <p:nvSpPr>
          <p:cNvPr id="8" name="TextBox 7">
            <a:extLst>
              <a:ext uri="{FF2B5EF4-FFF2-40B4-BE49-F238E27FC236}">
                <a16:creationId xmlns:a16="http://schemas.microsoft.com/office/drawing/2014/main" id="{F0E5048F-EC8B-BC9C-B073-880C541E99D3}"/>
              </a:ext>
            </a:extLst>
          </p:cNvPr>
          <p:cNvSpPr txBox="1"/>
          <p:nvPr/>
        </p:nvSpPr>
        <p:spPr>
          <a:xfrm>
            <a:off x="1677859" y="2939682"/>
            <a:ext cx="8585802"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spcBef>
                <a:spcPts val="600"/>
              </a:spcBef>
              <a:buClr>
                <a:schemeClr val="accent2">
                  <a:lumMod val="75000"/>
                </a:schemeClr>
              </a:buClr>
              <a:buFont typeface="Arial" panose="020B0604020202020204" pitchFamily="34" charset="0"/>
              <a:buChar char="•"/>
            </a:pPr>
            <a:r>
              <a:rPr lang="en-US" sz="1400" dirty="0"/>
              <a:t>Submit at least seven (7) work days in advance of the event.</a:t>
            </a:r>
          </a:p>
          <a:p>
            <a:pPr marL="285750" indent="-285750">
              <a:buClr>
                <a:schemeClr val="accent2">
                  <a:lumMod val="75000"/>
                </a:schemeClr>
              </a:buClr>
              <a:buFont typeface="Arial" panose="020B0604020202020204" pitchFamily="34" charset="0"/>
              <a:buChar char="•"/>
            </a:pPr>
            <a:r>
              <a:rPr lang="en-US" sz="1400" dirty="0"/>
              <a:t>Timely submission is essential -- to assure that all parties are notified and staffing needs can be met before the event takes place.</a:t>
            </a:r>
          </a:p>
          <a:p>
            <a:pPr marL="285750" indent="-285750">
              <a:buClr>
                <a:schemeClr val="accent2">
                  <a:lumMod val="75000"/>
                </a:schemeClr>
              </a:buClr>
              <a:buFont typeface="Arial" panose="020B0604020202020204" pitchFamily="34" charset="0"/>
              <a:buChar char="•"/>
            </a:pPr>
            <a:r>
              <a:rPr lang="en-US" sz="1400" dirty="0"/>
              <a:t>The FMX form will be routed, for approval, to:</a:t>
            </a:r>
            <a:r>
              <a:rPr lang="en-US" sz="1400" b="1" dirty="0">
                <a:solidFill>
                  <a:schemeClr val="accent2">
                    <a:lumMod val="75000"/>
                  </a:schemeClr>
                </a:solidFill>
              </a:rPr>
              <a:t> Principal, Business Office, Facilities, Security.</a:t>
            </a:r>
          </a:p>
          <a:p>
            <a:pPr marL="285750" indent="-285750">
              <a:buClr>
                <a:schemeClr val="accent2">
                  <a:lumMod val="75000"/>
                </a:schemeClr>
              </a:buClr>
              <a:buFont typeface="Arial" panose="020B0604020202020204" pitchFamily="34" charset="0"/>
              <a:buChar char="•"/>
            </a:pPr>
            <a:r>
              <a:rPr lang="en-US" sz="1400" dirty="0"/>
              <a:t>The FMX system will send notification of approval to the school submitter and custodian.</a:t>
            </a:r>
          </a:p>
          <a:p>
            <a:pPr marL="285750" indent="-285750">
              <a:buClr>
                <a:schemeClr val="accent2">
                  <a:lumMod val="75000"/>
                </a:schemeClr>
              </a:buClr>
              <a:buFont typeface="Arial" panose="020B0604020202020204" pitchFamily="34" charset="0"/>
              <a:buChar char="•"/>
            </a:pPr>
            <a:r>
              <a:rPr lang="en-US" sz="1400" dirty="0"/>
              <a:t>The Security Office will arrange for security guard coverage.</a:t>
            </a:r>
          </a:p>
        </p:txBody>
      </p:sp>
    </p:spTree>
    <p:extLst>
      <p:ext uri="{BB962C8B-B14F-4D97-AF65-F5344CB8AC3E}">
        <p14:creationId xmlns:p14="http://schemas.microsoft.com/office/powerpoint/2010/main" val="1357543458"/>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6213"/>
            <a:ext cx="10058400" cy="1450757"/>
          </a:xfrm>
          <a:solidFill>
            <a:schemeClr val="accent4">
              <a:lumMod val="20000"/>
              <a:lumOff val="80000"/>
            </a:schemeClr>
          </a:solidFill>
        </p:spPr>
        <p:txBody>
          <a:bodyPr>
            <a:normAutofit/>
          </a:bodyPr>
          <a:lstStyle/>
          <a:p>
            <a:r>
              <a:rPr lang="en-US" sz="4400" b="1" dirty="0"/>
              <a:t>FMX System</a:t>
            </a:r>
            <a:br>
              <a:rPr lang="en-US" sz="4400" b="1" dirty="0"/>
            </a:br>
            <a:r>
              <a:rPr lang="en-US" sz="3600" b="1" dirty="0">
                <a:solidFill>
                  <a:schemeClr val="accent2">
                    <a:lumMod val="75000"/>
                  </a:schemeClr>
                </a:solidFill>
              </a:rPr>
              <a:t>Parent Engagement: Title I-funding Criteria</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82</a:t>
            </a:fld>
            <a:endParaRPr lang="en-US" dirty="0"/>
          </a:p>
        </p:txBody>
      </p:sp>
      <p:sp>
        <p:nvSpPr>
          <p:cNvPr id="9" name="TextBox 8"/>
          <p:cNvSpPr txBox="1"/>
          <p:nvPr/>
        </p:nvSpPr>
        <p:spPr>
          <a:xfrm>
            <a:off x="1726439" y="2692526"/>
            <a:ext cx="8742295"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Clr>
                <a:schemeClr val="accent2">
                  <a:lumMod val="75000"/>
                </a:schemeClr>
              </a:buClr>
            </a:pPr>
            <a:r>
              <a:rPr lang="en-US" b="1" dirty="0">
                <a:solidFill>
                  <a:schemeClr val="accent2">
                    <a:lumMod val="50000"/>
                  </a:schemeClr>
                </a:solidFill>
              </a:rPr>
              <a:t>Parent engagement activities </a:t>
            </a:r>
            <a:r>
              <a:rPr lang="en-US" dirty="0"/>
              <a:t>are defined as activities, involving parents, that are designed to build the capacity of parents to support the academic success of their children.  Specifically, one or more of the following  goals will be met:</a:t>
            </a:r>
          </a:p>
          <a:p>
            <a:pPr>
              <a:buClr>
                <a:schemeClr val="accent2">
                  <a:lumMod val="75000"/>
                </a:schemeClr>
              </a:buClr>
            </a:pPr>
            <a:endParaRPr lang="en-US" dirty="0"/>
          </a:p>
          <a:p>
            <a:pPr marL="285750" indent="-285750">
              <a:buClr>
                <a:schemeClr val="accent2">
                  <a:lumMod val="75000"/>
                </a:schemeClr>
              </a:buClr>
              <a:buFont typeface="Arial" panose="020B0604020202020204" pitchFamily="34" charset="0"/>
              <a:buChar char="•"/>
            </a:pPr>
            <a:r>
              <a:rPr lang="en-US" b="1" dirty="0">
                <a:solidFill>
                  <a:schemeClr val="accent2">
                    <a:lumMod val="50000"/>
                  </a:schemeClr>
                </a:solidFill>
              </a:rPr>
              <a:t>Assist parents to play an integral role in assisting their child’s learning.</a:t>
            </a:r>
          </a:p>
          <a:p>
            <a:pPr marL="285750" indent="-285750">
              <a:buClr>
                <a:schemeClr val="accent2">
                  <a:lumMod val="75000"/>
                </a:schemeClr>
              </a:buClr>
              <a:buFont typeface="Arial" panose="020B0604020202020204" pitchFamily="34" charset="0"/>
              <a:buChar char="•"/>
            </a:pPr>
            <a:r>
              <a:rPr lang="en-US" b="1" dirty="0">
                <a:solidFill>
                  <a:schemeClr val="accent2">
                    <a:lumMod val="50000"/>
                  </a:schemeClr>
                </a:solidFill>
              </a:rPr>
              <a:t>Encourage parents to be actively involved in their child’s education at school.</a:t>
            </a:r>
          </a:p>
          <a:p>
            <a:pPr marL="285750" indent="-285750">
              <a:buClr>
                <a:schemeClr val="accent2">
                  <a:lumMod val="75000"/>
                </a:schemeClr>
              </a:buClr>
              <a:buFont typeface="Arial" panose="020B0604020202020204" pitchFamily="34" charset="0"/>
              <a:buChar char="•"/>
            </a:pPr>
            <a:r>
              <a:rPr lang="en-US" b="1" dirty="0">
                <a:solidFill>
                  <a:schemeClr val="accent2">
                    <a:lumMod val="50000"/>
                  </a:schemeClr>
                </a:solidFill>
              </a:rPr>
              <a:t>Promote family literacy and parenting skills.</a:t>
            </a:r>
          </a:p>
          <a:p>
            <a:pPr marL="285750" indent="-285750">
              <a:buClr>
                <a:schemeClr val="accent2">
                  <a:lumMod val="75000"/>
                </a:schemeClr>
              </a:buClr>
              <a:buFont typeface="Arial" panose="020B0604020202020204" pitchFamily="34" charset="0"/>
              <a:buChar char="•"/>
            </a:pPr>
            <a:r>
              <a:rPr lang="en-US" b="1" dirty="0">
                <a:solidFill>
                  <a:schemeClr val="accent2">
                    <a:lumMod val="50000"/>
                  </a:schemeClr>
                </a:solidFill>
              </a:rPr>
              <a:t>Strengthen the home-school partnership for helping children achieve high academic standards.</a:t>
            </a:r>
          </a:p>
        </p:txBody>
      </p:sp>
      <p:sp>
        <p:nvSpPr>
          <p:cNvPr id="10" name="TextBox 9"/>
          <p:cNvSpPr txBox="1"/>
          <p:nvPr/>
        </p:nvSpPr>
        <p:spPr>
          <a:xfrm>
            <a:off x="1726439" y="5548717"/>
            <a:ext cx="874229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b="1" dirty="0"/>
              <a:t>An activity must fulfill the above-stated criteria, in order to qualify for Title I funding.</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081" y="331511"/>
            <a:ext cx="1340479" cy="1280160"/>
          </a:xfrm>
          <a:prstGeom prst="rect">
            <a:avLst/>
          </a:prstGeom>
        </p:spPr>
      </p:pic>
      <p:sp>
        <p:nvSpPr>
          <p:cNvPr id="13" name="TextBox 12"/>
          <p:cNvSpPr txBox="1"/>
          <p:nvPr/>
        </p:nvSpPr>
        <p:spPr>
          <a:xfrm>
            <a:off x="1299161" y="1827624"/>
            <a:ext cx="949551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b="1" dirty="0">
                <a:solidFill>
                  <a:schemeClr val="bg1"/>
                </a:solidFill>
              </a:rPr>
              <a:t>“PARENT ENGAGMENT” Events:  Criteria for funding by Title I, either through the district account </a:t>
            </a:r>
          </a:p>
          <a:p>
            <a:pPr>
              <a:buClr>
                <a:schemeClr val="accent2">
                  <a:lumMod val="75000"/>
                </a:schemeClr>
              </a:buClr>
            </a:pPr>
            <a:r>
              <a:rPr lang="en-US" b="1" dirty="0">
                <a:solidFill>
                  <a:schemeClr val="bg1"/>
                </a:solidFill>
              </a:rPr>
              <a:t>or the school parent engagement account </a:t>
            </a:r>
          </a:p>
        </p:txBody>
      </p:sp>
    </p:spTree>
    <p:extLst>
      <p:ext uri="{BB962C8B-B14F-4D97-AF65-F5344CB8AC3E}">
        <p14:creationId xmlns:p14="http://schemas.microsoft.com/office/powerpoint/2010/main" val="1124522369"/>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821"/>
            <a:ext cx="10058400" cy="1450757"/>
          </a:xfrm>
          <a:solidFill>
            <a:schemeClr val="accent4">
              <a:lumMod val="20000"/>
              <a:lumOff val="80000"/>
            </a:schemeClr>
          </a:solidFill>
        </p:spPr>
        <p:txBody>
          <a:bodyPr>
            <a:normAutofit/>
          </a:bodyPr>
          <a:lstStyle/>
          <a:p>
            <a:r>
              <a:rPr lang="en-US" sz="4200" b="1" dirty="0"/>
              <a:t>FMX System</a:t>
            </a:r>
            <a:br>
              <a:rPr lang="en-US" sz="4200" b="1" dirty="0"/>
            </a:br>
            <a:r>
              <a:rPr lang="en-US" sz="4000" b="1" dirty="0">
                <a:solidFill>
                  <a:schemeClr val="accent2">
                    <a:lumMod val="75000"/>
                  </a:schemeClr>
                </a:solidFill>
              </a:rPr>
              <a:t>(activities </a:t>
            </a:r>
            <a:r>
              <a:rPr lang="en-US" sz="4000" b="1" dirty="0">
                <a:solidFill>
                  <a:srgbClr val="FF0000"/>
                </a:solidFill>
              </a:rPr>
              <a:t>OTHER THAN </a:t>
            </a:r>
            <a:r>
              <a:rPr lang="en-US" sz="4000" b="1" dirty="0">
                <a:solidFill>
                  <a:schemeClr val="accent2">
                    <a:lumMod val="75000"/>
                  </a:schemeClr>
                </a:solidFill>
              </a:rPr>
              <a:t>parent engagement)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83</a:t>
            </a:fld>
            <a:endParaRPr lang="en-US" dirty="0"/>
          </a:p>
        </p:txBody>
      </p:sp>
      <p:sp>
        <p:nvSpPr>
          <p:cNvPr id="11" name="TextBox 10"/>
          <p:cNvSpPr txBox="1"/>
          <p:nvPr/>
        </p:nvSpPr>
        <p:spPr>
          <a:xfrm>
            <a:off x="1733277" y="4719696"/>
            <a:ext cx="8622006" cy="10926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Wingdings" panose="05000000000000000000" pitchFamily="2" charset="2"/>
              <a:buChar char="v"/>
            </a:pPr>
            <a:r>
              <a:rPr lang="en-US" sz="1300" b="1" dirty="0"/>
              <a:t>For school-sponsored activities, the school is responsible for payment of the security/custodial costs, from its operating budget, parent engagement budget or a school-specific grant (if in compliance with the approved grant).</a:t>
            </a:r>
            <a:endParaRPr lang="en-US" sz="1300" dirty="0"/>
          </a:p>
          <a:p>
            <a:pPr marL="285750" indent="-285750">
              <a:buFont typeface="Wingdings" panose="05000000000000000000" pitchFamily="2" charset="2"/>
              <a:buChar char="v"/>
            </a:pPr>
            <a:r>
              <a:rPr lang="en-US" sz="1300" b="1" dirty="0"/>
              <a:t>If the District Office directly coordinates and sponsors an activity, the District Office will fund the costs.</a:t>
            </a:r>
            <a:endParaRPr lang="en-US" sz="1300" dirty="0"/>
          </a:p>
          <a:p>
            <a:pPr marL="285750" indent="-285750">
              <a:buFont typeface="Wingdings" panose="05000000000000000000" pitchFamily="2" charset="2"/>
              <a:buChar char="v"/>
            </a:pPr>
            <a:r>
              <a:rPr lang="en-US" sz="1300" b="1" dirty="0"/>
              <a:t>For school funding in the operating budget, confirm that the OVERTIME object code 51108 is in the school’s operating budget (in MUNIS).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296" y="350081"/>
            <a:ext cx="930348" cy="64008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526" y="358650"/>
            <a:ext cx="930348" cy="640080"/>
          </a:xfrm>
          <a:prstGeom prst="rect">
            <a:avLst/>
          </a:prstGeom>
        </p:spPr>
      </p:pic>
      <p:sp>
        <p:nvSpPr>
          <p:cNvPr id="16" name="TextBox 15"/>
          <p:cNvSpPr txBox="1"/>
          <p:nvPr/>
        </p:nvSpPr>
        <p:spPr>
          <a:xfrm>
            <a:off x="1209153" y="1800838"/>
            <a:ext cx="9713224"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500" b="1" dirty="0">
                <a:solidFill>
                  <a:schemeClr val="bg1"/>
                </a:solidFill>
              </a:rPr>
              <a:t>Use the FMX system to enter a request for custodial/security services for an extended day events that is </a:t>
            </a:r>
            <a:r>
              <a:rPr lang="en-US" sz="1500" b="1" u="sng" dirty="0">
                <a:solidFill>
                  <a:schemeClr val="bg1"/>
                </a:solidFill>
              </a:rPr>
              <a:t>NOT</a:t>
            </a:r>
            <a:r>
              <a:rPr lang="en-US" sz="1500" b="1" dirty="0">
                <a:solidFill>
                  <a:schemeClr val="bg1"/>
                </a:solidFill>
              </a:rPr>
              <a:t> characterized as parent engagement.  </a:t>
            </a:r>
          </a:p>
          <a:p>
            <a:pPr marL="285750" indent="-285750">
              <a:buClr>
                <a:schemeClr val="bg1"/>
              </a:buClr>
              <a:buFont typeface="Arial" panose="020B0604020202020204" pitchFamily="34" charset="0"/>
              <a:buChar char="•"/>
            </a:pPr>
            <a:r>
              <a:rPr lang="en-US" sz="1500" b="1" dirty="0">
                <a:solidFill>
                  <a:schemeClr val="bg1"/>
                </a:solidFill>
              </a:rPr>
              <a:t>Such events may be district-funded, if directly sponsored or coordinated by the district (e.g., report card conferences) or school-funded, if organized by the school (e.g., music recital).</a:t>
            </a:r>
          </a:p>
        </p:txBody>
      </p:sp>
      <p:sp>
        <p:nvSpPr>
          <p:cNvPr id="6" name="TextBox 5">
            <a:extLst>
              <a:ext uri="{FF2B5EF4-FFF2-40B4-BE49-F238E27FC236}">
                <a16:creationId xmlns:a16="http://schemas.microsoft.com/office/drawing/2014/main" id="{FC283B4D-9AE6-6AB2-1152-27D19AB7CE63}"/>
              </a:ext>
            </a:extLst>
          </p:cNvPr>
          <p:cNvSpPr txBox="1"/>
          <p:nvPr/>
        </p:nvSpPr>
        <p:spPr>
          <a:xfrm>
            <a:off x="1733277" y="2971540"/>
            <a:ext cx="8585802"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spcBef>
                <a:spcPts val="600"/>
              </a:spcBef>
              <a:buClr>
                <a:schemeClr val="accent2">
                  <a:lumMod val="75000"/>
                </a:schemeClr>
              </a:buClr>
              <a:buFont typeface="Arial" panose="020B0604020202020204" pitchFamily="34" charset="0"/>
              <a:buChar char="•"/>
            </a:pPr>
            <a:r>
              <a:rPr lang="en-US" sz="1400" dirty="0"/>
              <a:t>Submit at least seven (7) work days in advance of the event.</a:t>
            </a:r>
          </a:p>
          <a:p>
            <a:pPr marL="285750" indent="-285750">
              <a:buClr>
                <a:schemeClr val="accent2">
                  <a:lumMod val="75000"/>
                </a:schemeClr>
              </a:buClr>
              <a:buFont typeface="Arial" panose="020B0604020202020204" pitchFamily="34" charset="0"/>
              <a:buChar char="•"/>
            </a:pPr>
            <a:r>
              <a:rPr lang="en-US" sz="1400" dirty="0"/>
              <a:t>Timely submission is essential -- to assure that all parties are notified and staffing needs can be met before the event takes place.</a:t>
            </a:r>
          </a:p>
          <a:p>
            <a:pPr marL="285750" indent="-285750">
              <a:buClr>
                <a:schemeClr val="accent2">
                  <a:lumMod val="75000"/>
                </a:schemeClr>
              </a:buClr>
              <a:buFont typeface="Arial" panose="020B0604020202020204" pitchFamily="34" charset="0"/>
              <a:buChar char="•"/>
            </a:pPr>
            <a:r>
              <a:rPr lang="en-US" sz="1400" dirty="0"/>
              <a:t>The FMX form will be routed, for approval, to:  </a:t>
            </a:r>
            <a:r>
              <a:rPr lang="en-US" sz="1400" b="1" dirty="0">
                <a:solidFill>
                  <a:schemeClr val="accent2">
                    <a:lumMod val="75000"/>
                  </a:schemeClr>
                </a:solidFill>
              </a:rPr>
              <a:t>Facilities, Security, Business Office, Grants Office.</a:t>
            </a:r>
          </a:p>
          <a:p>
            <a:pPr marL="285750" indent="-285750">
              <a:buClr>
                <a:schemeClr val="accent2">
                  <a:lumMod val="75000"/>
                </a:schemeClr>
              </a:buClr>
              <a:buFont typeface="Arial" panose="020B0604020202020204" pitchFamily="34" charset="0"/>
              <a:buChar char="•"/>
            </a:pPr>
            <a:r>
              <a:rPr lang="en-US" sz="1400" dirty="0"/>
              <a:t>The FMX system will send notification of approval to the school submitter and custodian.</a:t>
            </a:r>
          </a:p>
          <a:p>
            <a:pPr marL="285750" indent="-285750">
              <a:buClr>
                <a:schemeClr val="accent2">
                  <a:lumMod val="75000"/>
                </a:schemeClr>
              </a:buClr>
              <a:buFont typeface="Arial" panose="020B0604020202020204" pitchFamily="34" charset="0"/>
              <a:buChar char="•"/>
            </a:pPr>
            <a:r>
              <a:rPr lang="en-US" sz="1400" dirty="0"/>
              <a:t>The Security Office will arrange for security guard coverage.</a:t>
            </a:r>
          </a:p>
        </p:txBody>
      </p:sp>
    </p:spTree>
    <p:extLst>
      <p:ext uri="{BB962C8B-B14F-4D97-AF65-F5344CB8AC3E}">
        <p14:creationId xmlns:p14="http://schemas.microsoft.com/office/powerpoint/2010/main" val="965000761"/>
      </p:ext>
    </p:extLst>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7024"/>
            <a:ext cx="10058400" cy="1450757"/>
          </a:xfrm>
          <a:solidFill>
            <a:schemeClr val="accent4">
              <a:lumMod val="20000"/>
              <a:lumOff val="80000"/>
            </a:schemeClr>
          </a:solidFill>
        </p:spPr>
        <p:txBody>
          <a:bodyPr/>
          <a:lstStyle/>
          <a:p>
            <a:r>
              <a:rPr lang="en-US" b="1" dirty="0"/>
              <a:t>	Challenge </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84</a:t>
            </a:fld>
            <a:endParaRPr lang="en-US" dirty="0"/>
          </a:p>
        </p:txBody>
      </p:sp>
      <p:sp>
        <p:nvSpPr>
          <p:cNvPr id="6" name="TextBox 5"/>
          <p:cNvSpPr txBox="1"/>
          <p:nvPr/>
        </p:nvSpPr>
        <p:spPr>
          <a:xfrm>
            <a:off x="1225942" y="1804046"/>
            <a:ext cx="8468737"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a:pPr>
            <a:r>
              <a:rPr lang="en-US" sz="1400" b="1" dirty="0"/>
              <a:t>What should you do if you receive a vendor invoice for an encumbered P-8 order at the school?</a:t>
            </a:r>
          </a:p>
          <a:p>
            <a:pPr marL="800100" lvl="1" indent="-342900">
              <a:buFont typeface="+mj-lt"/>
              <a:buAutoNum type="alphaLcParenR"/>
            </a:pPr>
            <a:r>
              <a:rPr lang="en-US" sz="1400" dirty="0"/>
              <a:t>Discard the invoice.</a:t>
            </a:r>
          </a:p>
          <a:p>
            <a:pPr marL="800100" lvl="1" indent="-342900">
              <a:buFont typeface="+mj-lt"/>
              <a:buAutoNum type="alphaLcParenR"/>
            </a:pPr>
            <a:r>
              <a:rPr lang="en-US" sz="1400" dirty="0"/>
              <a:t>File the invoice in the school records and take no further action.</a:t>
            </a:r>
          </a:p>
          <a:p>
            <a:pPr marL="800100" lvl="1" indent="-342900">
              <a:buFont typeface="+mj-lt"/>
              <a:buAutoNum type="alphaLcParenR"/>
            </a:pPr>
            <a:r>
              <a:rPr lang="en-US" sz="1400" dirty="0"/>
              <a:t>Certify the invoice and transmit to the Business Office promptly.</a:t>
            </a:r>
          </a:p>
        </p:txBody>
      </p:sp>
      <p:sp>
        <p:nvSpPr>
          <p:cNvPr id="9" name="TextBox 8"/>
          <p:cNvSpPr txBox="1"/>
          <p:nvPr/>
        </p:nvSpPr>
        <p:spPr>
          <a:xfrm>
            <a:off x="1225940" y="2765223"/>
            <a:ext cx="8468737"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00050" indent="-400050"/>
            <a:r>
              <a:rPr lang="en-US" sz="1400" b="1" dirty="0"/>
              <a:t>(2)</a:t>
            </a:r>
            <a:r>
              <a:rPr lang="en-US" sz="1600" dirty="0"/>
              <a:t>	</a:t>
            </a:r>
            <a:r>
              <a:rPr lang="en-US" sz="1400" b="1" dirty="0"/>
              <a:t>What is the first step if a school wants to utilize operating funds for hourly tutoring services?</a:t>
            </a:r>
          </a:p>
          <a:p>
            <a:pPr marL="800100" lvl="1" indent="-342900">
              <a:buFont typeface="+mj-lt"/>
              <a:buAutoNum type="alphaLcParenR"/>
            </a:pPr>
            <a:r>
              <a:rPr lang="en-US" sz="1400" dirty="0"/>
              <a:t>Ensure that the operating budget has the correct line and object codes.</a:t>
            </a:r>
          </a:p>
          <a:p>
            <a:pPr marL="800100" lvl="1" indent="-342900">
              <a:buFont typeface="+mj-lt"/>
              <a:buAutoNum type="alphaLcParenR"/>
            </a:pPr>
            <a:r>
              <a:rPr lang="en-US" sz="1400" dirty="0"/>
              <a:t>Submit the HRC-2PT form, Request for Part-time Employee, Per Diem or Hourly</a:t>
            </a:r>
          </a:p>
          <a:p>
            <a:pPr marL="800100" lvl="1" indent="-342900">
              <a:buFont typeface="+mj-lt"/>
              <a:buAutoNum type="alphaLcParenR"/>
            </a:pPr>
            <a:r>
              <a:rPr lang="en-US" sz="1400" dirty="0"/>
              <a:t>Verify the budget can support the service, after accounting for the need for essential operating supplies.</a:t>
            </a:r>
          </a:p>
        </p:txBody>
      </p:sp>
      <p:sp>
        <p:nvSpPr>
          <p:cNvPr id="10" name="TextBox 9"/>
          <p:cNvSpPr txBox="1"/>
          <p:nvPr/>
        </p:nvSpPr>
        <p:spPr>
          <a:xfrm>
            <a:off x="1225939" y="3913776"/>
            <a:ext cx="846873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a:t>(3)</a:t>
            </a:r>
            <a:r>
              <a:rPr lang="en-US" sz="1600" dirty="0"/>
              <a:t>	</a:t>
            </a:r>
            <a:r>
              <a:rPr lang="en-US" sz="1400" b="1" dirty="0"/>
              <a:t>Which MUNIS function is accessed to monitor the balances in the school accounts?</a:t>
            </a:r>
            <a:endParaRPr lang="en-US" sz="1400" dirty="0"/>
          </a:p>
          <a:p>
            <a:pPr marL="800100" lvl="1" indent="-342900">
              <a:buFont typeface="+mj-lt"/>
              <a:buAutoNum type="alphaLcParenR"/>
            </a:pPr>
            <a:r>
              <a:rPr lang="en-US" sz="1400" dirty="0"/>
              <a:t>Vendor Inquiry</a:t>
            </a:r>
          </a:p>
          <a:p>
            <a:pPr marL="800100" lvl="1" indent="-342900">
              <a:buFont typeface="+mj-lt"/>
              <a:buAutoNum type="alphaLcParenR"/>
            </a:pPr>
            <a:r>
              <a:rPr lang="en-US" sz="1400" dirty="0"/>
              <a:t>Account Inquiry</a:t>
            </a:r>
          </a:p>
          <a:p>
            <a:pPr marL="800100" lvl="1" indent="-342900">
              <a:buFont typeface="+mj-lt"/>
              <a:buAutoNum type="alphaLcParenR"/>
            </a:pPr>
            <a:r>
              <a:rPr lang="en-US" sz="1400" dirty="0"/>
              <a:t>Purchase Order Receiving</a:t>
            </a:r>
          </a:p>
          <a:p>
            <a:pPr marL="800100" lvl="1" indent="-342900">
              <a:buFont typeface="+mj-lt"/>
              <a:buAutoNum type="alphaLcParenR"/>
            </a:pPr>
            <a:endParaRPr lang="en-US" sz="1400" dirty="0"/>
          </a:p>
        </p:txBody>
      </p:sp>
      <p:sp>
        <p:nvSpPr>
          <p:cNvPr id="11" name="TextBox 10"/>
          <p:cNvSpPr txBox="1"/>
          <p:nvPr/>
        </p:nvSpPr>
        <p:spPr>
          <a:xfrm>
            <a:off x="1225939" y="4981218"/>
            <a:ext cx="8468738" cy="110799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startAt="4"/>
            </a:pPr>
            <a:r>
              <a:rPr lang="en-US" sz="1400" b="1" dirty="0"/>
              <a:t>  Which statement is true about submission of FMX extended day activity requests?</a:t>
            </a:r>
          </a:p>
          <a:p>
            <a:pPr marL="800100" lvl="1" indent="-342900">
              <a:buFont typeface="+mj-lt"/>
              <a:buAutoNum type="alphaLcParenR"/>
            </a:pPr>
            <a:r>
              <a:rPr lang="en-US" sz="1300" dirty="0"/>
              <a:t>Requests may be submitted on short notice; e.g., within 2 school days of an event.</a:t>
            </a:r>
          </a:p>
          <a:p>
            <a:pPr marL="800100" lvl="1" indent="-342900">
              <a:buFont typeface="+mj-lt"/>
              <a:buAutoNum type="alphaLcParenR"/>
            </a:pPr>
            <a:r>
              <a:rPr lang="en-US" sz="1300" dirty="0"/>
              <a:t>For school-sponsored activities, the school is responsible for payment of the security and custodial costs, from its operating budget, parent engagement budget or a school-specific grant (if allowable under the guidelines).</a:t>
            </a:r>
          </a:p>
          <a:p>
            <a:pPr marL="800100" lvl="1" indent="-342900">
              <a:buFont typeface="+mj-lt"/>
              <a:buAutoNum type="alphaLcParenR"/>
            </a:pPr>
            <a:r>
              <a:rPr lang="en-US" sz="1300" dirty="0"/>
              <a:t>The district will fund up to three (3) parent engagement activities per school per month.</a:t>
            </a:r>
          </a:p>
        </p:txBody>
      </p:sp>
      <p:sp>
        <p:nvSpPr>
          <p:cNvPr id="12" name="Oval 11"/>
          <p:cNvSpPr/>
          <p:nvPr/>
        </p:nvSpPr>
        <p:spPr>
          <a:xfrm>
            <a:off x="6498313" y="562453"/>
            <a:ext cx="1005840" cy="1005840"/>
          </a:xfrm>
          <a:prstGeom prst="ellipse">
            <a:avLst/>
          </a:prstGeom>
          <a:ln w="28575">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031" y="286602"/>
            <a:ext cx="1245414" cy="1371600"/>
          </a:xfrm>
          <a:prstGeom prst="rect">
            <a:avLst/>
          </a:prstGeom>
        </p:spPr>
      </p:pic>
      <p:sp>
        <p:nvSpPr>
          <p:cNvPr id="7" name="Rectangle 6"/>
          <p:cNvSpPr/>
          <p:nvPr/>
        </p:nvSpPr>
        <p:spPr>
          <a:xfrm>
            <a:off x="4586747" y="764570"/>
            <a:ext cx="162736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QUIZ</a:t>
            </a:r>
          </a:p>
        </p:txBody>
      </p:sp>
      <p:sp>
        <p:nvSpPr>
          <p:cNvPr id="13" name="Rectangle 12"/>
          <p:cNvSpPr/>
          <p:nvPr/>
        </p:nvSpPr>
        <p:spPr>
          <a:xfrm>
            <a:off x="1048632" y="247024"/>
            <a:ext cx="1745158" cy="923330"/>
          </a:xfrm>
          <a:prstGeom prst="rect">
            <a:avLst/>
          </a:prstGeom>
          <a:noFill/>
          <a:scene3d>
            <a:camera prst="isometricOffAxis1Right"/>
            <a:lightRig rig="threePt" dir="t"/>
          </a:scene3d>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Fiscal</a:t>
            </a:r>
          </a:p>
        </p:txBody>
      </p:sp>
    </p:spTree>
    <p:extLst>
      <p:ext uri="{BB962C8B-B14F-4D97-AF65-F5344CB8AC3E}">
        <p14:creationId xmlns:p14="http://schemas.microsoft.com/office/powerpoint/2010/main" val="3098549906"/>
      </p:ext>
    </p:extLst>
  </p:cSld>
  <p:clrMapOvr>
    <a:masterClrMapping/>
  </p:clrMapOvr>
  <p:transition spd="slow">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9583"/>
            <a:ext cx="10058400" cy="2419438"/>
          </a:xfrm>
          <a:solidFill>
            <a:schemeClr val="accent4">
              <a:lumMod val="20000"/>
              <a:lumOff val="80000"/>
            </a:schemeClr>
          </a:solidFill>
        </p:spPr>
        <p:txBody>
          <a:bodyPr>
            <a:normAutofit/>
          </a:bodyPr>
          <a:lstStyle/>
          <a:p>
            <a:r>
              <a:rPr lang="en-US" sz="7600" b="1" dirty="0"/>
              <a:t>Conference/Travel</a:t>
            </a:r>
          </a:p>
        </p:txBody>
      </p:sp>
      <p:sp>
        <p:nvSpPr>
          <p:cNvPr id="3" name="Text Placeholder 2"/>
          <p:cNvSpPr>
            <a:spLocks noGrp="1"/>
          </p:cNvSpPr>
          <p:nvPr>
            <p:ph type="body" idx="1"/>
          </p:nvPr>
        </p:nvSpPr>
        <p:spPr>
          <a:xfrm>
            <a:off x="1097280" y="4453127"/>
            <a:ext cx="10058400" cy="1285199"/>
          </a:xfrm>
        </p:spPr>
        <p:txBody>
          <a:bodyPr>
            <a:normAutofit fontScale="92500" lnSpcReduction="10000"/>
          </a:bodyPr>
          <a:lstStyle/>
          <a:p>
            <a:pPr marL="342900" indent="-342900">
              <a:buFont typeface="Arial" panose="020B0604020202020204" pitchFamily="34" charset="0"/>
              <a:buChar char="•"/>
            </a:pPr>
            <a:r>
              <a:rPr lang="en-US" b="1" dirty="0"/>
              <a:t>Conference/Travel AUTHORIZATION REQUEST</a:t>
            </a:r>
          </a:p>
          <a:p>
            <a:pPr marL="342900" indent="-342900">
              <a:buFont typeface="Arial" panose="020B0604020202020204" pitchFamily="34" charset="0"/>
              <a:buChar char="•"/>
            </a:pPr>
            <a:r>
              <a:rPr lang="en-US" b="1" dirty="0"/>
              <a:t>CoNFERENCE/TRAVEL REIMBURSEMENT REQUEST</a:t>
            </a:r>
          </a:p>
          <a:p>
            <a:pPr marL="342900" indent="-342900">
              <a:buFont typeface="Arial" panose="020B0604020202020204" pitchFamily="34" charset="0"/>
              <a:buChar char="•"/>
            </a:pPr>
            <a:r>
              <a:rPr lang="en-US" b="1" dirty="0"/>
              <a:t>CONFERENCE REPORT</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85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787" y="87716"/>
            <a:ext cx="1737360" cy="1737360"/>
          </a:xfrm>
          <a:prstGeom prst="rect">
            <a:avLst/>
          </a:prstGeom>
        </p:spPr>
      </p:pic>
      <p:sp>
        <p:nvSpPr>
          <p:cNvPr id="9" name="TextBox 8"/>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3" action="ppaction://hlinksldjump"/>
              </a:rPr>
              <a:t>TC</a:t>
            </a:r>
            <a:endParaRPr lang="en-US" sz="1600" b="1" dirty="0">
              <a:solidFill>
                <a:schemeClr val="bg1"/>
              </a:solidFill>
            </a:endParaRPr>
          </a:p>
        </p:txBody>
      </p:sp>
      <p:sp>
        <p:nvSpPr>
          <p:cNvPr id="10" name="Rounded Rectangle 9"/>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14</a:t>
            </a:r>
          </a:p>
        </p:txBody>
      </p:sp>
    </p:spTree>
    <p:extLst>
      <p:ext uri="{BB962C8B-B14F-4D97-AF65-F5344CB8AC3E}">
        <p14:creationId xmlns:p14="http://schemas.microsoft.com/office/powerpoint/2010/main" val="503800630"/>
      </p:ext>
    </p:extLst>
  </p:cSld>
  <p:clrMapOvr>
    <a:masterClrMapping/>
  </p:clrMapOvr>
  <p:transition spd="slow">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64822"/>
            <a:ext cx="10058400" cy="1450757"/>
          </a:xfrm>
          <a:solidFill>
            <a:schemeClr val="accent5">
              <a:lumMod val="20000"/>
              <a:lumOff val="80000"/>
            </a:schemeClr>
          </a:solidFill>
        </p:spPr>
        <p:txBody>
          <a:bodyPr/>
          <a:lstStyle/>
          <a:p>
            <a:r>
              <a:rPr lang="en-US" b="1" dirty="0"/>
              <a:t>Conference/Travel</a:t>
            </a:r>
            <a:br>
              <a:rPr lang="en-US" b="1" dirty="0"/>
            </a:br>
            <a:r>
              <a:rPr lang="en-US" b="1" dirty="0"/>
              <a:t>Authorization Request (CTR-1)</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86</a:t>
            </a:fld>
            <a:endParaRPr lang="en-US" dirty="0"/>
          </a:p>
        </p:txBody>
      </p:sp>
      <p:sp>
        <p:nvSpPr>
          <p:cNvPr id="7" name="TextBox 6"/>
          <p:cNvSpPr txBox="1"/>
          <p:nvPr/>
        </p:nvSpPr>
        <p:spPr>
          <a:xfrm>
            <a:off x="1097280" y="1826370"/>
            <a:ext cx="10058400" cy="2554545"/>
          </a:xfrm>
          <a:prstGeom prst="rect">
            <a:avLst/>
          </a:prstGeom>
          <a:noFill/>
        </p:spPr>
        <p:txBody>
          <a:bodyPr wrap="square" rtlCol="0">
            <a:spAutoFit/>
          </a:bodyPr>
          <a:lstStyle/>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buClr>
                <a:schemeClr val="accent2">
                  <a:lumMod val="75000"/>
                </a:schemeClr>
              </a:buClr>
              <a:buFont typeface="Arial" panose="020B0604020202020204" pitchFamily="34" charset="0"/>
              <a:buChar char="•"/>
            </a:pPr>
            <a:endParaRPr lang="en-US" sz="1500" dirty="0"/>
          </a:p>
          <a:p>
            <a:pPr marL="285750" indent="-285750">
              <a:spcBef>
                <a:spcPts val="1200"/>
              </a:spcBef>
              <a:buClr>
                <a:schemeClr val="accent2">
                  <a:lumMod val="75000"/>
                </a:schemeClr>
              </a:buClr>
              <a:buFont typeface="Arial" panose="020B0604020202020204" pitchFamily="34" charset="0"/>
              <a:buChar char="•"/>
            </a:pPr>
            <a:r>
              <a:rPr lang="en-US" sz="1250" dirty="0"/>
              <a:t>If expenses are involved, the designated fund source must have sufficient funds.</a:t>
            </a:r>
          </a:p>
          <a:p>
            <a:pPr marL="285750" indent="-285750">
              <a:buClr>
                <a:schemeClr val="accent2">
                  <a:lumMod val="75000"/>
                </a:schemeClr>
              </a:buClr>
              <a:buFont typeface="Arial" panose="020B0604020202020204" pitchFamily="34" charset="0"/>
              <a:buChar char="•"/>
            </a:pPr>
            <a:r>
              <a:rPr lang="en-US" sz="1250" dirty="0"/>
              <a:t>District accounts may </a:t>
            </a:r>
            <a:r>
              <a:rPr lang="en-US" sz="1250" b="1" u="sng" dirty="0"/>
              <a:t>not</a:t>
            </a:r>
            <a:r>
              <a:rPr lang="en-US" sz="1250" dirty="0"/>
              <a:t> be indicated, unless the CFO has given prior approval.</a:t>
            </a:r>
          </a:p>
          <a:p>
            <a:pPr marL="285750" indent="-285750">
              <a:buClr>
                <a:schemeClr val="accent2">
                  <a:lumMod val="75000"/>
                </a:schemeClr>
              </a:buClr>
              <a:buFont typeface="Arial" panose="020B0604020202020204" pitchFamily="34" charset="0"/>
              <a:buChar char="•"/>
            </a:pPr>
            <a:r>
              <a:rPr lang="en-US" sz="1250" dirty="0"/>
              <a:t>If a school-controlled account is designated, the applicant must receive approval from the principal in advance.</a:t>
            </a:r>
          </a:p>
          <a:p>
            <a:pPr marL="285750" indent="-285750">
              <a:buClr>
                <a:schemeClr val="accent2">
                  <a:lumMod val="75000"/>
                </a:schemeClr>
              </a:buClr>
              <a:buFont typeface="Arial" panose="020B0604020202020204" pitchFamily="34" charset="0"/>
              <a:buChar char="•"/>
            </a:pPr>
            <a:r>
              <a:rPr lang="en-US" sz="1250" dirty="0"/>
              <a:t>The applicant is required to inform the principal or supervisor of the request for authorization to attend the conference.   </a:t>
            </a:r>
          </a:p>
          <a:p>
            <a:pPr marL="285750" indent="-285750">
              <a:buClr>
                <a:schemeClr val="accent2">
                  <a:lumMod val="75000"/>
                </a:schemeClr>
              </a:buClr>
              <a:buFont typeface="Arial" panose="020B0604020202020204" pitchFamily="34" charset="0"/>
              <a:buChar char="•"/>
            </a:pPr>
            <a:r>
              <a:rPr lang="en-US" sz="1250" b="1" dirty="0">
                <a:solidFill>
                  <a:schemeClr val="accent2">
                    <a:lumMod val="75000"/>
                  </a:schemeClr>
                </a:solidFill>
              </a:rPr>
              <a:t>The final approval will rest with the Superintendent or designee.</a:t>
            </a:r>
          </a:p>
          <a:p>
            <a:pPr marL="285750" indent="-285750">
              <a:buClr>
                <a:schemeClr val="accent2">
                  <a:lumMod val="75000"/>
                </a:schemeClr>
              </a:buClr>
              <a:buFont typeface="Arial" panose="020B0604020202020204" pitchFamily="34" charset="0"/>
              <a:buChar char="•"/>
            </a:pPr>
            <a:r>
              <a:rPr lang="en-US" sz="1250" dirty="0"/>
              <a:t>Requests in violation of the required thirty (30) day period may be denied, due to insufficient processing time. </a:t>
            </a:r>
            <a:endParaRPr lang="en-US" sz="1250" b="1" dirty="0">
              <a:solidFill>
                <a:schemeClr val="accent2">
                  <a:lumMod val="75000"/>
                </a:schemeClr>
              </a:solidFill>
            </a:endParaRPr>
          </a:p>
        </p:txBody>
      </p:sp>
      <p:sp>
        <p:nvSpPr>
          <p:cNvPr id="9" name="TextBox 8"/>
          <p:cNvSpPr txBox="1"/>
          <p:nvPr/>
        </p:nvSpPr>
        <p:spPr>
          <a:xfrm>
            <a:off x="1444417" y="2184160"/>
            <a:ext cx="5396578" cy="769441"/>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100" b="1" dirty="0">
                <a:solidFill>
                  <a:schemeClr val="accent2">
                    <a:lumMod val="75000"/>
                  </a:schemeClr>
                </a:solidFill>
              </a:rPr>
              <a:t>BPS web site: </a:t>
            </a:r>
            <a:r>
              <a:rPr lang="en-US" sz="1100" dirty="0"/>
              <a:t>Staff; </a:t>
            </a:r>
            <a:r>
              <a:rPr lang="en-US" sz="1100" dirty="0" err="1"/>
              <a:t>MyBPS</a:t>
            </a:r>
            <a:r>
              <a:rPr lang="en-US" sz="1100" dirty="0"/>
              <a:t> for Admins; Forms/Resources</a:t>
            </a:r>
          </a:p>
          <a:p>
            <a:pPr marL="742950" lvl="1" indent="-285750">
              <a:buClr>
                <a:schemeClr val="accent2">
                  <a:lumMod val="75000"/>
                </a:schemeClr>
              </a:buClr>
              <a:buFont typeface="Wingdings" panose="05000000000000000000" pitchFamily="2" charset="2"/>
              <a:buChar char="§"/>
            </a:pPr>
            <a:r>
              <a:rPr lang="en-US" sz="1100" b="1" dirty="0">
                <a:solidFill>
                  <a:schemeClr val="accent2">
                    <a:lumMod val="75000"/>
                  </a:schemeClr>
                </a:solidFill>
                <a:hlinkClick r:id="rId2"/>
              </a:rPr>
              <a:t>BUDGET/BUSINESS FORMS PORTAL</a:t>
            </a:r>
            <a:endParaRPr lang="en-US" sz="11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100" dirty="0"/>
              <a:t>Click: </a:t>
            </a:r>
            <a:r>
              <a:rPr lang="en-US" sz="1100" b="1" dirty="0">
                <a:solidFill>
                  <a:schemeClr val="accent2">
                    <a:lumMod val="75000"/>
                  </a:schemeClr>
                </a:solidFill>
              </a:rPr>
              <a:t>CTR-1: Conference/Travel Request</a:t>
            </a:r>
          </a:p>
          <a:p>
            <a:pPr marL="742950" lvl="1" indent="-285750">
              <a:buClr>
                <a:schemeClr val="accent2">
                  <a:lumMod val="75000"/>
                </a:schemeClr>
              </a:buClr>
              <a:buFont typeface="Wingdings" panose="05000000000000000000" pitchFamily="2" charset="2"/>
              <a:buChar char="§"/>
            </a:pPr>
            <a:r>
              <a:rPr lang="en-US" sz="1100" dirty="0"/>
              <a:t>Complete the form and click SUBMIT.</a:t>
            </a:r>
          </a:p>
        </p:txBody>
      </p:sp>
      <p:sp>
        <p:nvSpPr>
          <p:cNvPr id="10" name="Rectangle 9"/>
          <p:cNvSpPr/>
          <p:nvPr/>
        </p:nvSpPr>
        <p:spPr>
          <a:xfrm>
            <a:off x="1097280" y="4765870"/>
            <a:ext cx="5811370" cy="15361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71450" indent="-171450">
              <a:buClr>
                <a:schemeClr val="accent2">
                  <a:lumMod val="75000"/>
                </a:schemeClr>
              </a:buClr>
              <a:buFont typeface="Arial" panose="020B0604020202020204" pitchFamily="34" charset="0"/>
              <a:buChar char="•"/>
            </a:pPr>
            <a:r>
              <a:rPr lang="en-US" sz="1200" dirty="0"/>
              <a:t>Enter the Conference/Travel Request form.   Upload the registration form.</a:t>
            </a:r>
          </a:p>
          <a:p>
            <a:pPr marL="171450" indent="-171450">
              <a:buClr>
                <a:schemeClr val="accent2">
                  <a:lumMod val="75000"/>
                </a:schemeClr>
              </a:buClr>
              <a:buFont typeface="Arial" panose="020B0604020202020204" pitchFamily="34" charset="0"/>
              <a:buChar char="•"/>
            </a:pPr>
            <a:r>
              <a:rPr lang="en-US" sz="1200" dirty="0"/>
              <a:t>Wait for notification of approval of the Authorization Request.</a:t>
            </a:r>
          </a:p>
          <a:p>
            <a:pPr marL="171450" indent="-171450">
              <a:buClr>
                <a:schemeClr val="accent2">
                  <a:lumMod val="75000"/>
                </a:schemeClr>
              </a:buClr>
              <a:buFont typeface="Arial" panose="020B0604020202020204" pitchFamily="34" charset="0"/>
              <a:buChar char="•"/>
            </a:pPr>
            <a:r>
              <a:rPr lang="en-US" sz="1200" b="1" dirty="0"/>
              <a:t>If approved</a:t>
            </a:r>
            <a:r>
              <a:rPr lang="en-US" sz="1200" dirty="0"/>
              <a:t>, the Grants Office will process the purchase order to the organization for payment of the registration fee.  </a:t>
            </a:r>
          </a:p>
          <a:p>
            <a:pPr marL="461963" lvl="1" indent="-231775">
              <a:buClr>
                <a:schemeClr val="accent2">
                  <a:lumMod val="75000"/>
                </a:schemeClr>
              </a:buClr>
              <a:buFont typeface="Wingdings" panose="05000000000000000000" pitchFamily="2" charset="2"/>
              <a:buChar char="Ø"/>
              <a:tabLst>
                <a:tab pos="461963" algn="l"/>
              </a:tabLst>
            </a:pPr>
            <a:r>
              <a:rPr lang="en-US" sz="1100" dirty="0"/>
              <a:t>If there is not sufficient time to process payment by the specified date, the Grants Office will notify the applicant.   The applicant may  make a payment from personal funds (e.g., personal check) and seek reimbursement subsequently.  Retain a copy of the check or charge statement for the Reimbursement Request.	</a:t>
            </a:r>
          </a:p>
        </p:txBody>
      </p:sp>
      <p:sp>
        <p:nvSpPr>
          <p:cNvPr id="12" name="Rectangle 11"/>
          <p:cNvSpPr/>
          <p:nvPr/>
        </p:nvSpPr>
        <p:spPr>
          <a:xfrm>
            <a:off x="7003119" y="4747619"/>
            <a:ext cx="4407002" cy="15542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71450" indent="-171450">
              <a:buClr>
                <a:schemeClr val="accent2">
                  <a:lumMod val="75000"/>
                </a:schemeClr>
              </a:buClr>
              <a:buFont typeface="Arial" panose="020B0604020202020204" pitchFamily="34" charset="0"/>
              <a:buChar char="•"/>
            </a:pPr>
            <a:r>
              <a:rPr lang="en-US" sz="1200" dirty="0"/>
              <a:t>Contact </a:t>
            </a:r>
            <a:r>
              <a:rPr lang="en-US" sz="1200" b="1" dirty="0">
                <a:solidFill>
                  <a:schemeClr val="accent2">
                    <a:lumMod val="75000"/>
                  </a:schemeClr>
                </a:solidFill>
              </a:rPr>
              <a:t>Sanditz Travel </a:t>
            </a:r>
            <a:r>
              <a:rPr lang="en-US" sz="1200" dirty="0"/>
              <a:t>for a quotation for travel/lodging (lodging for out of state travel only).  Enter the costs in the Authorization Request.</a:t>
            </a:r>
          </a:p>
          <a:p>
            <a:pPr marL="171450" indent="-171450">
              <a:buClr>
                <a:schemeClr val="accent2">
                  <a:lumMod val="75000"/>
                </a:schemeClr>
              </a:buClr>
              <a:buFont typeface="Arial" panose="020B0604020202020204" pitchFamily="34" charset="0"/>
              <a:buChar char="•"/>
            </a:pPr>
            <a:r>
              <a:rPr lang="en-US" sz="1200" dirty="0"/>
              <a:t>Confirm arrangements only after notification of approval of the Conference/Travel Authorization form.</a:t>
            </a:r>
          </a:p>
          <a:p>
            <a:pPr marL="171450" indent="-171450">
              <a:spcBef>
                <a:spcPts val="1200"/>
              </a:spcBef>
              <a:buClr>
                <a:schemeClr val="accent2">
                  <a:lumMod val="75000"/>
                </a:schemeClr>
              </a:buClr>
              <a:buFont typeface="Arial" panose="020B0604020202020204" pitchFamily="34" charset="0"/>
              <a:buChar char="•"/>
            </a:pPr>
            <a:r>
              <a:rPr lang="en-US" sz="1250" b="1" dirty="0">
                <a:solidFill>
                  <a:schemeClr val="accent2">
                    <a:lumMod val="75000"/>
                  </a:schemeClr>
                </a:solidFill>
              </a:rPr>
              <a:t>Telephone: 888-446-5580, 413-846-4400</a:t>
            </a:r>
          </a:p>
          <a:p>
            <a:pPr marL="171450" indent="-171450">
              <a:buClr>
                <a:schemeClr val="accent2">
                  <a:lumMod val="75000"/>
                </a:schemeClr>
              </a:buClr>
              <a:buFont typeface="Arial" panose="020B0604020202020204" pitchFamily="34" charset="0"/>
              <a:buChar char="•"/>
            </a:pPr>
            <a:r>
              <a:rPr lang="en-US" sz="1250" b="1" dirty="0">
                <a:solidFill>
                  <a:schemeClr val="accent2">
                    <a:lumMod val="75000"/>
                  </a:schemeClr>
                </a:solidFill>
              </a:rPr>
              <a:t>Hours:  8:30 am – 5:00 pm M-F; 9:00 am – 1:00 pm Saturdays</a:t>
            </a:r>
          </a:p>
        </p:txBody>
      </p:sp>
      <p:sp>
        <p:nvSpPr>
          <p:cNvPr id="13" name="TextBox 12"/>
          <p:cNvSpPr txBox="1"/>
          <p:nvPr/>
        </p:nvSpPr>
        <p:spPr>
          <a:xfrm>
            <a:off x="1097278" y="4439842"/>
            <a:ext cx="5811371"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400" b="1" dirty="0"/>
              <a:t>Registration</a:t>
            </a:r>
            <a:endParaRPr lang="en-US" sz="1100" b="1" dirty="0">
              <a:solidFill>
                <a:schemeClr val="accent2">
                  <a:lumMod val="75000"/>
                </a:schemeClr>
              </a:solidFill>
            </a:endParaRPr>
          </a:p>
        </p:txBody>
      </p:sp>
      <p:sp>
        <p:nvSpPr>
          <p:cNvPr id="14" name="TextBox 13"/>
          <p:cNvSpPr txBox="1"/>
          <p:nvPr/>
        </p:nvSpPr>
        <p:spPr>
          <a:xfrm>
            <a:off x="7003119" y="4439842"/>
            <a:ext cx="4407002"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400" b="1" dirty="0"/>
              <a:t>Travel Arrangements</a:t>
            </a:r>
            <a:endParaRPr lang="en-US" sz="1100" b="1" dirty="0">
              <a:solidFill>
                <a:schemeClr val="accent2">
                  <a:lumMod val="75000"/>
                </a:schemeClr>
              </a:solidFill>
            </a:endParaRPr>
          </a:p>
        </p:txBody>
      </p:sp>
      <p:pic>
        <p:nvPicPr>
          <p:cNvPr id="15" name="Picture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24454" y="371901"/>
            <a:ext cx="1215341" cy="1280160"/>
          </a:xfrm>
          <a:prstGeom prst="rect">
            <a:avLst/>
          </a:prstGeom>
        </p:spPr>
      </p:pic>
      <p:sp>
        <p:nvSpPr>
          <p:cNvPr id="6" name="Rectangle 5"/>
          <p:cNvSpPr/>
          <p:nvPr/>
        </p:nvSpPr>
        <p:spPr>
          <a:xfrm>
            <a:off x="1097280" y="1766158"/>
            <a:ext cx="10058400" cy="3329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
                <a:schemeClr val="accent2">
                  <a:lumMod val="75000"/>
                </a:schemeClr>
              </a:buClr>
            </a:pPr>
            <a:r>
              <a:rPr lang="en-US" sz="1400" b="1" dirty="0"/>
              <a:t>Submit the </a:t>
            </a:r>
            <a:r>
              <a:rPr lang="en-US" sz="1400" b="1" u="sng" dirty="0"/>
              <a:t>CTR-1:  </a:t>
            </a:r>
            <a:r>
              <a:rPr lang="en-US" sz="1400" b="1" u="sng" dirty="0">
                <a:solidFill>
                  <a:schemeClr val="bg1"/>
                </a:solidFill>
              </a:rPr>
              <a:t>Conference/Travel Request</a:t>
            </a:r>
            <a:r>
              <a:rPr lang="en-US" sz="1400" b="1" dirty="0">
                <a:solidFill>
                  <a:schemeClr val="bg1"/>
                </a:solidFill>
              </a:rPr>
              <a:t> at least thirty (30) business days prior to the registration deadline.</a:t>
            </a:r>
            <a:endParaRPr lang="en-US" sz="1400" dirty="0">
              <a:solidFill>
                <a:schemeClr val="bg1"/>
              </a:solidFill>
            </a:endParaRPr>
          </a:p>
        </p:txBody>
      </p:sp>
    </p:spTree>
    <p:extLst>
      <p:ext uri="{BB962C8B-B14F-4D97-AF65-F5344CB8AC3E}">
        <p14:creationId xmlns:p14="http://schemas.microsoft.com/office/powerpoint/2010/main" val="3678609529"/>
      </p:ext>
    </p:extLst>
  </p:cSld>
  <p:clrMapOvr>
    <a:masterClrMapping/>
  </p:clrMapOvr>
  <p:transition spd="slow">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a:t>Conference/Travel</a:t>
            </a:r>
            <a:br>
              <a:rPr lang="en-US" b="1" dirty="0"/>
            </a:br>
            <a:r>
              <a:rPr lang="en-US" b="1" dirty="0"/>
              <a:t>Reimbursement Request </a:t>
            </a:r>
            <a:r>
              <a:rPr lang="en-US" b="1"/>
              <a:t>(CT-2</a:t>
            </a:r>
            <a:r>
              <a:rPr lang="en-US" b="1" dirty="0"/>
              <a: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87</a:t>
            </a:fld>
            <a:endParaRPr lang="en-US" dirty="0"/>
          </a:p>
        </p:txBody>
      </p:sp>
      <p:sp>
        <p:nvSpPr>
          <p:cNvPr id="9" name="TextBox 8"/>
          <p:cNvSpPr txBox="1"/>
          <p:nvPr/>
        </p:nvSpPr>
        <p:spPr>
          <a:xfrm>
            <a:off x="1097280" y="2188268"/>
            <a:ext cx="4681994" cy="815608"/>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200" b="1" dirty="0">
                <a:solidFill>
                  <a:schemeClr val="accent2">
                    <a:lumMod val="75000"/>
                  </a:schemeClr>
                </a:solidFill>
              </a:rPr>
              <a:t>BPS web site: </a:t>
            </a:r>
            <a:r>
              <a:rPr lang="en-US" sz="1200" dirty="0"/>
              <a:t>Staff; </a:t>
            </a:r>
            <a:r>
              <a:rPr lang="en-US" sz="1200" dirty="0" err="1"/>
              <a:t>MyBPS</a:t>
            </a:r>
            <a:r>
              <a:rPr lang="en-US" sz="1200" dirty="0"/>
              <a:t> for Admins; Forms/Resources</a:t>
            </a:r>
          </a:p>
          <a:p>
            <a:pPr marL="742950" lvl="1" indent="-285750">
              <a:buClr>
                <a:schemeClr val="accent2">
                  <a:lumMod val="75000"/>
                </a:schemeClr>
              </a:buClr>
              <a:buFont typeface="Wingdings" panose="05000000000000000000" pitchFamily="2" charset="2"/>
              <a:buChar char="§"/>
            </a:pPr>
            <a:r>
              <a:rPr lang="en-US" sz="1100" b="1" dirty="0">
                <a:solidFill>
                  <a:schemeClr val="accent2">
                    <a:lumMod val="75000"/>
                  </a:schemeClr>
                </a:solidFill>
                <a:hlinkClick r:id="rId2"/>
              </a:rPr>
              <a:t>http://www.bridgeportedu.com/mybps/admin.html</a:t>
            </a:r>
            <a:endParaRPr lang="en-US" sz="11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200" b="1" dirty="0">
                <a:solidFill>
                  <a:schemeClr val="accent2">
                    <a:lumMod val="75000"/>
                  </a:schemeClr>
                </a:solidFill>
              </a:rPr>
              <a:t>BUDGET/BUSINESS FORMS PORTAL</a:t>
            </a:r>
          </a:p>
          <a:p>
            <a:pPr marL="742950" lvl="1" indent="-285750">
              <a:buClr>
                <a:schemeClr val="accent2">
                  <a:lumMod val="75000"/>
                </a:schemeClr>
              </a:buClr>
              <a:buFont typeface="Wingdings" panose="05000000000000000000" pitchFamily="2" charset="2"/>
              <a:buChar char="§"/>
            </a:pPr>
            <a:r>
              <a:rPr lang="en-US" sz="1200" dirty="0"/>
              <a:t>Click on: </a:t>
            </a:r>
            <a:r>
              <a:rPr lang="en-US" sz="1200" b="1" dirty="0">
                <a:solidFill>
                  <a:schemeClr val="accent2">
                    <a:lumMod val="75000"/>
                  </a:schemeClr>
                </a:solidFill>
              </a:rPr>
              <a:t>CT-2: Conference/Travel Reimbursement Request</a:t>
            </a:r>
          </a:p>
        </p:txBody>
      </p:sp>
      <p:sp>
        <p:nvSpPr>
          <p:cNvPr id="11" name="TextBox 10"/>
          <p:cNvSpPr txBox="1"/>
          <p:nvPr/>
        </p:nvSpPr>
        <p:spPr>
          <a:xfrm>
            <a:off x="1097278" y="3118865"/>
            <a:ext cx="10058401" cy="276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chemeClr val="accent2">
                  <a:lumMod val="75000"/>
                </a:schemeClr>
              </a:buClr>
            </a:pPr>
            <a:r>
              <a:rPr lang="en-US" sz="1200" b="1" dirty="0">
                <a:solidFill>
                  <a:schemeClr val="bg1"/>
                </a:solidFill>
              </a:rPr>
              <a:t>ORIGINAL RECEIPTS: The reimbursement request can be processed, only upon delivery of the original receipts.</a:t>
            </a:r>
            <a:endParaRPr lang="en-US" sz="1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760" y="189021"/>
            <a:ext cx="1645920" cy="1645920"/>
          </a:xfrm>
          <a:prstGeom prst="rect">
            <a:avLst/>
          </a:prstGeom>
        </p:spPr>
      </p:pic>
      <p:sp>
        <p:nvSpPr>
          <p:cNvPr id="10" name="TextBox 9"/>
          <p:cNvSpPr txBox="1"/>
          <p:nvPr/>
        </p:nvSpPr>
        <p:spPr>
          <a:xfrm>
            <a:off x="1097280" y="5594413"/>
            <a:ext cx="100584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200" dirty="0"/>
              <a:t>Attendees (considered “vendors”) are required to enroll in Electronic Fund Transfer (EFT), which enables direct deposit of reimbursement checks.</a:t>
            </a:r>
          </a:p>
          <a:p>
            <a:pPr marL="285750" indent="-285750">
              <a:buClr>
                <a:schemeClr val="accent2">
                  <a:lumMod val="75000"/>
                </a:schemeClr>
              </a:buClr>
              <a:buFont typeface="Arial" panose="020B0604020202020204" pitchFamily="34" charset="0"/>
              <a:buChar char="•"/>
            </a:pPr>
            <a:r>
              <a:rPr lang="en-US" sz="1200" dirty="0"/>
              <a:t>The first reimbursement check for  a “new vendor” will be mailed to the home address (cannot be mailed to the school).</a:t>
            </a:r>
          </a:p>
          <a:p>
            <a:pPr marL="285750" indent="-285750">
              <a:buClr>
                <a:schemeClr val="accent2">
                  <a:lumMod val="75000"/>
                </a:schemeClr>
              </a:buClr>
              <a:buFont typeface="Arial" panose="020B0604020202020204" pitchFamily="34" charset="0"/>
              <a:buChar char="•"/>
            </a:pPr>
            <a:r>
              <a:rPr lang="en-US" sz="1200" dirty="0"/>
              <a:t>Reimbursement will be issued only if the approved Authorization Form specified costs.</a:t>
            </a:r>
          </a:p>
        </p:txBody>
      </p:sp>
      <p:sp>
        <p:nvSpPr>
          <p:cNvPr id="12" name="TextBox 11"/>
          <p:cNvSpPr txBox="1"/>
          <p:nvPr/>
        </p:nvSpPr>
        <p:spPr>
          <a:xfrm>
            <a:off x="1097279" y="3395864"/>
            <a:ext cx="10058400" cy="212365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200" dirty="0"/>
              <a:t>Compile the </a:t>
            </a:r>
            <a:r>
              <a:rPr lang="en-US" sz="1200" b="1" dirty="0">
                <a:solidFill>
                  <a:schemeClr val="accent2">
                    <a:lumMod val="75000"/>
                  </a:schemeClr>
                </a:solidFill>
              </a:rPr>
              <a:t>original receipts</a:t>
            </a:r>
            <a:r>
              <a:rPr lang="en-US" sz="1200" dirty="0"/>
              <a:t>, as described below, and </a:t>
            </a:r>
            <a:r>
              <a:rPr lang="en-US" sz="1200" b="1" dirty="0">
                <a:solidFill>
                  <a:schemeClr val="accent2">
                    <a:lumMod val="75000"/>
                  </a:schemeClr>
                </a:solidFill>
              </a:rPr>
              <a:t>deliver to the Grants Office, City Hall, Room 324.</a:t>
            </a:r>
          </a:p>
          <a:p>
            <a:pPr marL="742950" lvl="1" indent="-285750">
              <a:buClr>
                <a:schemeClr val="accent2">
                  <a:lumMod val="75000"/>
                </a:schemeClr>
              </a:buClr>
              <a:buFont typeface="Wingdings" panose="05000000000000000000" pitchFamily="2" charset="2"/>
              <a:buChar char="§"/>
            </a:pPr>
            <a:r>
              <a:rPr lang="en-US" sz="1200" b="1" dirty="0">
                <a:solidFill>
                  <a:schemeClr val="accent2">
                    <a:lumMod val="75000"/>
                  </a:schemeClr>
                </a:solidFill>
              </a:rPr>
              <a:t>TAPE</a:t>
            </a:r>
            <a:r>
              <a:rPr lang="en-US" sz="1200" dirty="0"/>
              <a:t> all original receipts neatly to 8-1/2” x 11” paper.</a:t>
            </a:r>
          </a:p>
          <a:p>
            <a:pPr marL="1200150" lvl="2" indent="-285750">
              <a:buClr>
                <a:schemeClr val="accent2">
                  <a:lumMod val="75000"/>
                </a:schemeClr>
              </a:buClr>
              <a:buFont typeface="Wingdings" panose="05000000000000000000" pitchFamily="2" charset="2"/>
              <a:buChar char="Ø"/>
            </a:pPr>
            <a:r>
              <a:rPr lang="en-US" sz="1200" dirty="0"/>
              <a:t>For meals (out of state trips only), itemized receipts and charge (credit card) receipt.</a:t>
            </a:r>
          </a:p>
          <a:p>
            <a:pPr marL="1200150" lvl="2" indent="-285750">
              <a:buClr>
                <a:schemeClr val="accent2">
                  <a:lumMod val="75000"/>
                </a:schemeClr>
              </a:buClr>
              <a:buFont typeface="Wingdings" panose="05000000000000000000" pitchFamily="2" charset="2"/>
              <a:buChar char="Ø"/>
            </a:pPr>
            <a:r>
              <a:rPr lang="en-US" sz="1200" dirty="0"/>
              <a:t>Receipts for tolls etc.</a:t>
            </a:r>
          </a:p>
          <a:p>
            <a:pPr marL="742950" lvl="1" indent="-285750">
              <a:buClr>
                <a:schemeClr val="accent2">
                  <a:lumMod val="75000"/>
                </a:schemeClr>
              </a:buClr>
              <a:buFont typeface="Wingdings" panose="05000000000000000000" pitchFamily="2" charset="2"/>
              <a:buChar char="§"/>
            </a:pPr>
            <a:r>
              <a:rPr lang="en-US" sz="1200" dirty="0"/>
              <a:t>Print clearly your full name, address, conference title and conference dates at the top of the </a:t>
            </a:r>
            <a:r>
              <a:rPr lang="en-US" sz="1200" b="1" dirty="0">
                <a:solidFill>
                  <a:schemeClr val="accent2">
                    <a:lumMod val="75000"/>
                  </a:schemeClr>
                </a:solidFill>
              </a:rPr>
              <a:t>first page of the packet.</a:t>
            </a:r>
          </a:p>
          <a:p>
            <a:pPr marL="742950" lvl="1" indent="-285750">
              <a:buClr>
                <a:schemeClr val="accent2">
                  <a:lumMod val="75000"/>
                </a:schemeClr>
              </a:buClr>
              <a:buFont typeface="Wingdings" panose="05000000000000000000" pitchFamily="2" charset="2"/>
              <a:buChar char="§"/>
            </a:pPr>
            <a:r>
              <a:rPr lang="en-US" sz="1200" dirty="0"/>
              <a:t>Staple the sheets to create one package.</a:t>
            </a:r>
          </a:p>
          <a:p>
            <a:pPr marL="285750" indent="-285750">
              <a:buClr>
                <a:schemeClr val="accent2">
                  <a:lumMod val="75000"/>
                </a:schemeClr>
              </a:buClr>
              <a:buFont typeface="Arial" panose="020B0604020202020204" pitchFamily="34" charset="0"/>
              <a:buChar char="•"/>
            </a:pPr>
            <a:r>
              <a:rPr lang="en-US" sz="1200" dirty="0"/>
              <a:t>If the registration fee was paid by personal check, include a copy of the canceled personal check/credit card statement.</a:t>
            </a:r>
          </a:p>
          <a:p>
            <a:pPr marL="285750" indent="-285750">
              <a:buClr>
                <a:schemeClr val="accent2">
                  <a:lumMod val="75000"/>
                </a:schemeClr>
              </a:buClr>
              <a:buFont typeface="Arial" panose="020B0604020202020204" pitchFamily="34" charset="0"/>
              <a:buChar char="•"/>
            </a:pPr>
            <a:r>
              <a:rPr lang="en-US" sz="1200" dirty="0"/>
              <a:t>Total meal reimbursement: limited to $50.00 per day, plus tax and tip.</a:t>
            </a:r>
          </a:p>
          <a:p>
            <a:pPr marL="285750" indent="-285750">
              <a:buClr>
                <a:schemeClr val="accent2">
                  <a:lumMod val="75000"/>
                </a:schemeClr>
              </a:buClr>
              <a:buFont typeface="Arial" panose="020B0604020202020204" pitchFamily="34" charset="0"/>
              <a:buChar char="•"/>
            </a:pPr>
            <a:r>
              <a:rPr lang="en-US" sz="1200" dirty="0"/>
              <a:t>Mileage, if applicable:</a:t>
            </a:r>
          </a:p>
          <a:p>
            <a:pPr marL="742950" lvl="1" indent="-285750">
              <a:buClr>
                <a:schemeClr val="accent2">
                  <a:lumMod val="75000"/>
                </a:schemeClr>
              </a:buClr>
              <a:buFont typeface="Wingdings" panose="05000000000000000000" pitchFamily="2" charset="2"/>
              <a:buChar char="§"/>
            </a:pPr>
            <a:r>
              <a:rPr lang="en-US" sz="1200" dirty="0"/>
              <a:t>Reimbursed at </a:t>
            </a:r>
            <a:r>
              <a:rPr lang="en-US" sz="1200" b="1" dirty="0">
                <a:solidFill>
                  <a:srgbClr val="0070C0"/>
                </a:solidFill>
              </a:rPr>
              <a:t>58.5</a:t>
            </a:r>
            <a:r>
              <a:rPr lang="en-US" sz="1200" dirty="0"/>
              <a:t> cents per mile (rate as of </a:t>
            </a:r>
            <a:r>
              <a:rPr lang="en-US" sz="1200" b="1" dirty="0">
                <a:solidFill>
                  <a:srgbClr val="0070C0"/>
                </a:solidFill>
              </a:rPr>
              <a:t>12-17-21</a:t>
            </a:r>
            <a:r>
              <a:rPr lang="en-US" sz="1200" dirty="0"/>
              <a:t>, per IRS).</a:t>
            </a:r>
          </a:p>
          <a:p>
            <a:pPr marL="742950" lvl="1" indent="-285750">
              <a:buClr>
                <a:schemeClr val="accent2">
                  <a:lumMod val="75000"/>
                </a:schemeClr>
              </a:buClr>
              <a:buFont typeface="Wingdings" panose="05000000000000000000" pitchFamily="2" charset="2"/>
              <a:buChar char="§"/>
            </a:pPr>
            <a:r>
              <a:rPr lang="en-US" sz="1200" dirty="0"/>
              <a:t>Reimbursement is based on electronic map mileage (round trip, from the home address to the destination); attach the printout.</a:t>
            </a:r>
          </a:p>
        </p:txBody>
      </p:sp>
      <p:sp>
        <p:nvSpPr>
          <p:cNvPr id="13" name="Rectangle 12"/>
          <p:cNvSpPr/>
          <p:nvPr/>
        </p:nvSpPr>
        <p:spPr>
          <a:xfrm>
            <a:off x="1097280" y="1811772"/>
            <a:ext cx="10058400" cy="3191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
                <a:schemeClr val="accent2">
                  <a:lumMod val="75000"/>
                </a:schemeClr>
              </a:buClr>
            </a:pPr>
            <a:r>
              <a:rPr lang="en-US" sz="1400" b="1" dirty="0">
                <a:solidFill>
                  <a:schemeClr val="bg1"/>
                </a:solidFill>
              </a:rPr>
              <a:t>Submit the CT-2: </a:t>
            </a:r>
            <a:r>
              <a:rPr lang="en-US" sz="1400" b="1" u="sng" dirty="0">
                <a:solidFill>
                  <a:schemeClr val="bg1"/>
                </a:solidFill>
              </a:rPr>
              <a:t>Conference/Travel Reimbursement Request </a:t>
            </a:r>
            <a:r>
              <a:rPr lang="en-US" sz="1400" b="1" dirty="0">
                <a:solidFill>
                  <a:schemeClr val="bg1"/>
                </a:solidFill>
              </a:rPr>
              <a:t>within thirty (30) business days of returning from the conference.</a:t>
            </a:r>
          </a:p>
        </p:txBody>
      </p:sp>
    </p:spTree>
    <p:extLst>
      <p:ext uri="{BB962C8B-B14F-4D97-AF65-F5344CB8AC3E}">
        <p14:creationId xmlns:p14="http://schemas.microsoft.com/office/powerpoint/2010/main" val="1060164357"/>
      </p:ext>
    </p:extLst>
  </p:cSld>
  <p:clrMapOvr>
    <a:masterClrMapping/>
  </p:clrMapOvr>
  <p:transition spd="slow">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9583"/>
            <a:ext cx="10058400" cy="2419438"/>
          </a:xfrm>
          <a:solidFill>
            <a:schemeClr val="accent4">
              <a:lumMod val="20000"/>
              <a:lumOff val="80000"/>
            </a:schemeClr>
          </a:solidFill>
        </p:spPr>
        <p:txBody>
          <a:bodyPr>
            <a:normAutofit/>
          </a:bodyPr>
          <a:lstStyle/>
          <a:p>
            <a:r>
              <a:rPr lang="en-US" sz="7200" b="1" dirty="0"/>
              <a:t>Grants: Applications</a:t>
            </a:r>
            <a:br>
              <a:rPr lang="en-US" sz="7200" b="1" dirty="0"/>
            </a:br>
            <a:r>
              <a:rPr lang="en-US" sz="7200" b="1" dirty="0"/>
              <a:t>and Management</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b="1" dirty="0"/>
              <a:t>ApplicatIons</a:t>
            </a:r>
          </a:p>
          <a:p>
            <a:pPr marL="342900" indent="-342900">
              <a:buFont typeface="Arial" panose="020B0604020202020204" pitchFamily="34" charset="0"/>
              <a:buChar char="•"/>
            </a:pPr>
            <a:r>
              <a:rPr lang="en-US" b="1" dirty="0"/>
              <a:t>MANAGEMENT</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88</a:t>
            </a:fld>
            <a:endParaRPr lang="en-US" dirty="0"/>
          </a:p>
        </p:txBody>
      </p:sp>
      <p:sp>
        <p:nvSpPr>
          <p:cNvPr id="10" name="TextBox 9"/>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2" action="ppaction://hlinksldjump"/>
              </a:rPr>
              <a:t>TC</a:t>
            </a:r>
            <a:endParaRPr lang="en-US" sz="1600" b="1" dirty="0">
              <a:solidFill>
                <a:schemeClr val="bg1"/>
              </a:solidFill>
            </a:endParaRPr>
          </a:p>
        </p:txBody>
      </p:sp>
      <p:sp>
        <p:nvSpPr>
          <p:cNvPr id="12" name="Flowchart: Multidocument 11"/>
          <p:cNvSpPr/>
          <p:nvPr/>
        </p:nvSpPr>
        <p:spPr>
          <a:xfrm>
            <a:off x="1189530" y="228686"/>
            <a:ext cx="1280160" cy="15544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15</a:t>
            </a:r>
          </a:p>
        </p:txBody>
      </p:sp>
    </p:spTree>
    <p:extLst>
      <p:ext uri="{BB962C8B-B14F-4D97-AF65-F5344CB8AC3E}">
        <p14:creationId xmlns:p14="http://schemas.microsoft.com/office/powerpoint/2010/main" val="2494043224"/>
      </p:ext>
    </p:extLst>
  </p:cSld>
  <p:clrMapOvr>
    <a:masterClrMapping/>
  </p:clrMapOvr>
  <p:transition spd="slow">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a:t>Grant Applications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89</a:t>
            </a:fld>
            <a:endParaRPr lang="en-US" dirty="0"/>
          </a:p>
        </p:txBody>
      </p:sp>
      <p:sp>
        <p:nvSpPr>
          <p:cNvPr id="7" name="TextBox 6"/>
          <p:cNvSpPr txBox="1"/>
          <p:nvPr/>
        </p:nvSpPr>
        <p:spPr>
          <a:xfrm>
            <a:off x="1192694" y="2096271"/>
            <a:ext cx="9962986" cy="18928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300" dirty="0"/>
              <a:t>The district encourages schools to research and develop applications for grant opportunities.</a:t>
            </a:r>
          </a:p>
          <a:p>
            <a:pPr marL="285750" indent="-285750">
              <a:buClr>
                <a:schemeClr val="accent2">
                  <a:lumMod val="75000"/>
                </a:schemeClr>
              </a:buClr>
              <a:buFont typeface="Arial" panose="020B0604020202020204" pitchFamily="34" charset="0"/>
              <a:buChar char="•"/>
            </a:pPr>
            <a:r>
              <a:rPr lang="en-US" sz="1300" dirty="0"/>
              <a:t>Whenever considering an application for a funding opportunity, the </a:t>
            </a:r>
            <a:r>
              <a:rPr lang="en-US" sz="1300" b="1" u="sng" dirty="0">
                <a:solidFill>
                  <a:schemeClr val="accent2">
                    <a:lumMod val="75000"/>
                  </a:schemeClr>
                </a:solidFill>
              </a:rPr>
              <a:t>first step </a:t>
            </a:r>
            <a:r>
              <a:rPr lang="en-US" sz="1300" dirty="0"/>
              <a:t>is to contact the Director or Assistant Director Grants Development and Management.</a:t>
            </a:r>
          </a:p>
          <a:p>
            <a:pPr marL="285750" indent="-285750">
              <a:buClr>
                <a:schemeClr val="accent2">
                  <a:lumMod val="75000"/>
                </a:schemeClr>
              </a:buClr>
              <a:buFont typeface="Arial" panose="020B0604020202020204" pitchFamily="34" charset="0"/>
              <a:buChar char="•"/>
            </a:pPr>
            <a:r>
              <a:rPr lang="en-US" sz="1300" dirty="0"/>
              <a:t>The Grants Office will provide guidance that will be helpful to the applicant in developing a competitive application.</a:t>
            </a:r>
          </a:p>
          <a:p>
            <a:pPr marL="285750" indent="-285750">
              <a:buClr>
                <a:schemeClr val="accent2">
                  <a:lumMod val="75000"/>
                </a:schemeClr>
              </a:buClr>
              <a:buFont typeface="Arial" panose="020B0604020202020204" pitchFamily="34" charset="0"/>
              <a:buChar char="•"/>
            </a:pPr>
            <a:r>
              <a:rPr lang="en-US" sz="1300" dirty="0"/>
              <a:t>In addition, the Grants Office will share the concept with the appropriate District Office staff, in order to assure a coordinated approach consistent with district goals, standards and services.</a:t>
            </a:r>
          </a:p>
          <a:p>
            <a:pPr marL="285750" indent="-285750">
              <a:buClr>
                <a:schemeClr val="accent2">
                  <a:lumMod val="75000"/>
                </a:schemeClr>
              </a:buClr>
              <a:buFont typeface="Arial" panose="020B0604020202020204" pitchFamily="34" charset="0"/>
              <a:buChar char="•"/>
            </a:pPr>
            <a:r>
              <a:rPr lang="en-US" sz="1300" b="1" dirty="0">
                <a:solidFill>
                  <a:schemeClr val="accent2">
                    <a:lumMod val="75000"/>
                  </a:schemeClr>
                </a:solidFill>
              </a:rPr>
              <a:t>The final application will flow through the Grants Office for review, signature of the Superintendent and submission to the fund source.</a:t>
            </a:r>
          </a:p>
          <a:p>
            <a:pPr marL="285750" indent="-285750">
              <a:buClr>
                <a:schemeClr val="accent2">
                  <a:lumMod val="75000"/>
                </a:schemeClr>
              </a:buClr>
              <a:buFont typeface="Arial" panose="020B0604020202020204" pitchFamily="34" charset="0"/>
              <a:buChar char="•"/>
            </a:pPr>
            <a:r>
              <a:rPr lang="en-US" sz="1300" b="1" dirty="0">
                <a:solidFill>
                  <a:schemeClr val="accent2">
                    <a:lumMod val="75000"/>
                  </a:schemeClr>
                </a:solidFill>
              </a:rPr>
              <a:t>The Director/Assist Director and applicant will establish a Timeline designed to assure sufficient time for all phase of the process: development, completion, receipt by the District Office, signatures, submission of the final product to the fund source.</a:t>
            </a:r>
          </a:p>
        </p:txBody>
      </p:sp>
      <p:graphicFrame>
        <p:nvGraphicFramePr>
          <p:cNvPr id="6" name="Diagram 5"/>
          <p:cNvGraphicFramePr/>
          <p:nvPr>
            <p:extLst>
              <p:ext uri="{D42A27DB-BD31-4B8C-83A1-F6EECF244321}">
                <p14:modId xmlns:p14="http://schemas.microsoft.com/office/powerpoint/2010/main" val="2410353489"/>
              </p:ext>
            </p:extLst>
          </p:nvPr>
        </p:nvGraphicFramePr>
        <p:xfrm>
          <a:off x="1097280" y="4591283"/>
          <a:ext cx="10058400" cy="1555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11"/>
          <p:cNvSpPr/>
          <p:nvPr/>
        </p:nvSpPr>
        <p:spPr>
          <a:xfrm>
            <a:off x="1444430" y="4153068"/>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3" name="Oval 12"/>
          <p:cNvSpPr/>
          <p:nvPr/>
        </p:nvSpPr>
        <p:spPr>
          <a:xfrm>
            <a:off x="8442692" y="4153068"/>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14" name="Oval 13"/>
          <p:cNvSpPr/>
          <p:nvPr/>
        </p:nvSpPr>
        <p:spPr>
          <a:xfrm>
            <a:off x="6722513" y="4153068"/>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5" name="Oval 14"/>
          <p:cNvSpPr/>
          <p:nvPr/>
        </p:nvSpPr>
        <p:spPr>
          <a:xfrm>
            <a:off x="4963152" y="4153068"/>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6" name="Oval 15"/>
          <p:cNvSpPr/>
          <p:nvPr/>
        </p:nvSpPr>
        <p:spPr>
          <a:xfrm>
            <a:off x="3203791" y="4153068"/>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7" name="Oval 16"/>
          <p:cNvSpPr/>
          <p:nvPr/>
        </p:nvSpPr>
        <p:spPr>
          <a:xfrm>
            <a:off x="10124219" y="4153068"/>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18" name="TextBox 17"/>
          <p:cNvSpPr txBox="1"/>
          <p:nvPr/>
        </p:nvSpPr>
        <p:spPr>
          <a:xfrm>
            <a:off x="1192694" y="1788494"/>
            <a:ext cx="3077155"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a:t>Application Process</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4100" y="417621"/>
            <a:ext cx="1789648" cy="1188720"/>
          </a:xfrm>
          <a:prstGeom prst="rect">
            <a:avLst/>
          </a:prstGeom>
        </p:spPr>
      </p:pic>
    </p:spTree>
    <p:extLst>
      <p:ext uri="{BB962C8B-B14F-4D97-AF65-F5344CB8AC3E}">
        <p14:creationId xmlns:p14="http://schemas.microsoft.com/office/powerpoint/2010/main" val="18479094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8051"/>
            <a:ext cx="10058400" cy="1450757"/>
          </a:xfrm>
          <a:solidFill>
            <a:schemeClr val="accent4">
              <a:lumMod val="20000"/>
              <a:lumOff val="80000"/>
            </a:schemeClr>
          </a:solidFill>
        </p:spPr>
        <p:txBody>
          <a:bodyPr>
            <a:normAutofit/>
          </a:bodyPr>
          <a:lstStyle/>
          <a:p>
            <a:r>
              <a:rPr lang="en-US" b="1" dirty="0"/>
              <a:t>Operating Account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070127328"/>
              </p:ext>
            </p:extLst>
          </p:nvPr>
        </p:nvGraphicFramePr>
        <p:xfrm>
          <a:off x="1126375" y="1768281"/>
          <a:ext cx="10029305" cy="4564232"/>
        </p:xfrm>
        <a:graphic>
          <a:graphicData uri="http://schemas.openxmlformats.org/drawingml/2006/table">
            <a:tbl>
              <a:tblPr firstRow="1" firstCol="1" bandRow="1">
                <a:tableStyleId>{5C22544A-7EE6-4342-B048-85BDC9FD1C3A}</a:tableStyleId>
              </a:tblPr>
              <a:tblGrid>
                <a:gridCol w="1334192">
                  <a:extLst>
                    <a:ext uri="{9D8B030D-6E8A-4147-A177-3AD203B41FA5}">
                      <a16:colId xmlns:a16="http://schemas.microsoft.com/office/drawing/2014/main" val="327647067"/>
                    </a:ext>
                  </a:extLst>
                </a:gridCol>
                <a:gridCol w="8695113">
                  <a:extLst>
                    <a:ext uri="{9D8B030D-6E8A-4147-A177-3AD203B41FA5}">
                      <a16:colId xmlns:a16="http://schemas.microsoft.com/office/drawing/2014/main" val="2932132361"/>
                    </a:ext>
                  </a:extLst>
                </a:gridCol>
              </a:tblGrid>
              <a:tr h="318214">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AREA</a:t>
                      </a:r>
                    </a:p>
                  </a:txBody>
                  <a:tcPr marL="32039" marR="32039" marT="0" marB="0"/>
                </a:tc>
                <a:tc>
                  <a:txBody>
                    <a:bodyPr/>
                    <a:lstStyle/>
                    <a:p>
                      <a:pPr marL="0" marR="0" lvl="0" indent="0">
                        <a:lnSpc>
                          <a:spcPct val="107000"/>
                        </a:lnSpc>
                        <a:spcBef>
                          <a:spcPts val="0"/>
                        </a:spcBef>
                        <a:spcAft>
                          <a:spcPts val="0"/>
                        </a:spcAft>
                        <a:buFont typeface="Symbol" panose="05050102010706020507" pitchFamily="18" charset="2"/>
                        <a:buNone/>
                      </a:pPr>
                      <a:r>
                        <a:rPr lang="en-US" sz="1350" dirty="0">
                          <a:effectLst/>
                          <a:latin typeface="Calibri" panose="020F0502020204030204" pitchFamily="34" charset="0"/>
                          <a:ea typeface="Calibri" panose="020F0502020204030204" pitchFamily="34" charset="0"/>
                          <a:cs typeface="Times New Roman" panose="02020603050405020304" pitchFamily="18" charset="0"/>
                        </a:rPr>
                        <a:t>       Directions</a:t>
                      </a:r>
                    </a:p>
                  </a:txBody>
                  <a:tcPr marL="32039" marR="32039" marT="0" marB="0"/>
                </a:tc>
                <a:extLst>
                  <a:ext uri="{0D108BD9-81ED-4DB2-BD59-A6C34878D82A}">
                    <a16:rowId xmlns:a16="http://schemas.microsoft.com/office/drawing/2014/main" val="4013285309"/>
                  </a:ext>
                </a:extLst>
              </a:tr>
              <a:tr h="754261">
                <a:tc>
                  <a:txBody>
                    <a:bodyPr/>
                    <a:lstStyle/>
                    <a:p>
                      <a:pPr marL="0" marR="0">
                        <a:lnSpc>
                          <a:spcPct val="107000"/>
                        </a:lnSpc>
                        <a:spcBef>
                          <a:spcPts val="0"/>
                        </a:spcBef>
                        <a:spcAft>
                          <a:spcPts val="0"/>
                        </a:spcAft>
                      </a:pPr>
                      <a:r>
                        <a:rPr lang="en-US" sz="1600" dirty="0">
                          <a:effectLst/>
                        </a:rPr>
                        <a:t>Priorities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9" marR="32039" marT="0" marB="0"/>
                </a:tc>
                <a:tc>
                  <a:txBody>
                    <a:bodyPr/>
                    <a:lstStyle/>
                    <a:p>
                      <a:pPr marL="0" marR="0">
                        <a:lnSpc>
                          <a:spcPct val="107000"/>
                        </a:lnSpc>
                        <a:spcBef>
                          <a:spcPts val="0"/>
                        </a:spcBef>
                        <a:spcAft>
                          <a:spcPts val="0"/>
                        </a:spcAft>
                      </a:pPr>
                      <a:r>
                        <a:rPr lang="en-US" sz="1350" dirty="0">
                          <a:effectLst/>
                        </a:rPr>
                        <a:t>The first priority is to order essential supplies and services for which the school is responsible; e.g.,</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basic operating supplies, including technology-related</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art and music supplies</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copier paper (supplemental to the district-delivered paper)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32039" marR="32039" marT="0" marB="0"/>
                </a:tc>
                <a:extLst>
                  <a:ext uri="{0D108BD9-81ED-4DB2-BD59-A6C34878D82A}">
                    <a16:rowId xmlns:a16="http://schemas.microsoft.com/office/drawing/2014/main" val="2778421471"/>
                  </a:ext>
                </a:extLst>
              </a:tr>
              <a:tr h="1027468">
                <a:tc>
                  <a:txBody>
                    <a:bodyPr/>
                    <a:lstStyle/>
                    <a:p>
                      <a:pPr marL="0" marR="0">
                        <a:lnSpc>
                          <a:spcPct val="107000"/>
                        </a:lnSpc>
                        <a:spcBef>
                          <a:spcPts val="0"/>
                        </a:spcBef>
                        <a:spcAft>
                          <a:spcPts val="0"/>
                        </a:spcAft>
                      </a:pPr>
                      <a:r>
                        <a:rPr lang="en-US" sz="1600" dirty="0">
                          <a:effectLst/>
                        </a:rPr>
                        <a:t>Rollover from Prior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9" marR="32039"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350" b="1" dirty="0">
                          <a:effectLst/>
                        </a:rPr>
                        <a:t>As of July 1, the school’s operating budget will roll over with the object codes used and amounts expended in the prior fiscal year.  </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The Business Office will adjust the amount in instructional supplies only, so that the total of all lines equals the allocated budget.</a:t>
                      </a:r>
                    </a:p>
                    <a:p>
                      <a:pPr marL="342900" marR="0" lvl="0" indent="-342900">
                        <a:lnSpc>
                          <a:spcPct val="107000"/>
                        </a:lnSpc>
                        <a:spcBef>
                          <a:spcPts val="0"/>
                        </a:spcBef>
                        <a:spcAft>
                          <a:spcPts val="0"/>
                        </a:spcAft>
                        <a:buFont typeface="Symbol" panose="05050102010706020507" pitchFamily="18" charset="2"/>
                        <a:buChar char=""/>
                      </a:pPr>
                      <a:r>
                        <a:rPr lang="en-US" sz="1350" dirty="0">
                          <a:effectLst/>
                        </a:rPr>
                        <a:t>Budget transfers may not be submitted to reduce the rollover amounts in the September – December period.  In January, based on an assessment of usage to date and projection of usage in the remainder of the fiscal year, the principal may enter budget transfers for consideration by the Finance Office.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32039" marR="32039" marT="0" marB="0"/>
                </a:tc>
                <a:extLst>
                  <a:ext uri="{0D108BD9-81ED-4DB2-BD59-A6C34878D82A}">
                    <a16:rowId xmlns:a16="http://schemas.microsoft.com/office/drawing/2014/main" val="2325446418"/>
                  </a:ext>
                </a:extLst>
              </a:tr>
              <a:tr h="1843749">
                <a:tc>
                  <a:txBody>
                    <a:bodyPr/>
                    <a:lstStyle/>
                    <a:p>
                      <a:pPr marL="0" marR="0">
                        <a:lnSpc>
                          <a:spcPct val="107000"/>
                        </a:lnSpc>
                        <a:spcBef>
                          <a:spcPts val="0"/>
                        </a:spcBef>
                        <a:spcAft>
                          <a:spcPts val="0"/>
                        </a:spcAft>
                      </a:pPr>
                      <a:r>
                        <a:rPr lang="en-US" sz="1600" dirty="0">
                          <a:effectLst/>
                        </a:rPr>
                        <a:t>Postage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9" marR="32039" marT="0" marB="0"/>
                </a:tc>
                <a:tc>
                  <a:txBody>
                    <a:bodyPr/>
                    <a:lstStyle/>
                    <a:p>
                      <a:pPr marL="0" marR="0">
                        <a:lnSpc>
                          <a:spcPct val="107000"/>
                        </a:lnSpc>
                        <a:spcBef>
                          <a:spcPts val="0"/>
                        </a:spcBef>
                        <a:spcAft>
                          <a:spcPts val="0"/>
                        </a:spcAft>
                      </a:pPr>
                      <a:r>
                        <a:rPr lang="en-US" sz="1250" b="1" dirty="0">
                          <a:effectLst/>
                        </a:rPr>
                        <a:t>Postage is managed through the school’s electronic stamps.com account.   </a:t>
                      </a:r>
                    </a:p>
                    <a:p>
                      <a:pPr marL="342900" marR="0" lvl="0" indent="-342900">
                        <a:lnSpc>
                          <a:spcPct val="107000"/>
                        </a:lnSpc>
                        <a:spcBef>
                          <a:spcPts val="0"/>
                        </a:spcBef>
                        <a:spcAft>
                          <a:spcPts val="0"/>
                        </a:spcAft>
                        <a:buFont typeface="Symbol" panose="05050102010706020507" pitchFamily="18" charset="2"/>
                        <a:buChar char=""/>
                      </a:pPr>
                      <a:r>
                        <a:rPr lang="en-US" sz="1250" dirty="0">
                          <a:effectLst/>
                        </a:rPr>
                        <a:t>As of July 1</a:t>
                      </a:r>
                      <a:r>
                        <a:rPr lang="en-US" sz="1250" baseline="30000" dirty="0">
                          <a:effectLst/>
                        </a:rPr>
                        <a:t>st</a:t>
                      </a:r>
                      <a:r>
                        <a:rPr lang="en-US" sz="1250" dirty="0">
                          <a:effectLst/>
                        </a:rPr>
                        <a:t>, the starting amount in the operating budget will be the amount that rolled over in postage line #54725.  </a:t>
                      </a:r>
                    </a:p>
                    <a:p>
                      <a:pPr marL="342900" marR="0" lvl="0" indent="-342900">
                        <a:lnSpc>
                          <a:spcPct val="107000"/>
                        </a:lnSpc>
                        <a:spcBef>
                          <a:spcPts val="0"/>
                        </a:spcBef>
                        <a:spcAft>
                          <a:spcPts val="0"/>
                        </a:spcAft>
                        <a:buFont typeface="Symbol" panose="05050102010706020507" pitchFamily="18" charset="2"/>
                        <a:buChar char=""/>
                      </a:pPr>
                      <a:r>
                        <a:rPr lang="en-US" sz="1250" dirty="0">
                          <a:effectLst/>
                        </a:rPr>
                        <a:t>When the school makes a purchase at </a:t>
                      </a:r>
                      <a:r>
                        <a:rPr lang="en-US" sz="1250" b="1" dirty="0">
                          <a:effectLst/>
                        </a:rPr>
                        <a:t>SENDPRO</a:t>
                      </a:r>
                      <a:r>
                        <a:rPr lang="en-US" sz="1250" dirty="0">
                          <a:effectLst/>
                        </a:rPr>
                        <a:t> (Pitney-Bowes), the purchase will be recorded in the monthly expense report sent to the Business Office.</a:t>
                      </a:r>
                    </a:p>
                    <a:p>
                      <a:pPr marL="342900" marR="0" lvl="0" indent="-342900">
                        <a:lnSpc>
                          <a:spcPct val="107000"/>
                        </a:lnSpc>
                        <a:spcBef>
                          <a:spcPts val="0"/>
                        </a:spcBef>
                        <a:spcAft>
                          <a:spcPts val="0"/>
                        </a:spcAft>
                        <a:buFont typeface="Symbol" panose="05050102010706020507" pitchFamily="18" charset="2"/>
                        <a:buChar char=""/>
                      </a:pPr>
                      <a:r>
                        <a:rPr lang="en-US" sz="1250" dirty="0">
                          <a:effectLst/>
                        </a:rPr>
                        <a:t>The school is responsible for transferring funds into </a:t>
                      </a:r>
                      <a:r>
                        <a:rPr lang="en-US" sz="1250" b="1" dirty="0">
                          <a:effectLst/>
                        </a:rPr>
                        <a:t>line #54725</a:t>
                      </a:r>
                      <a:r>
                        <a:rPr lang="en-US" sz="1250" dirty="0">
                          <a:effectLst/>
                        </a:rPr>
                        <a:t>, when purchases are made in excess of the initial (rollover) amount.</a:t>
                      </a:r>
                    </a:p>
                    <a:p>
                      <a:pPr marL="342900" marR="0" lvl="0" indent="-342900">
                        <a:lnSpc>
                          <a:spcPct val="107000"/>
                        </a:lnSpc>
                        <a:spcBef>
                          <a:spcPts val="0"/>
                        </a:spcBef>
                        <a:spcAft>
                          <a:spcPts val="0"/>
                        </a:spcAft>
                        <a:buFont typeface="Symbol" panose="05050102010706020507" pitchFamily="18" charset="2"/>
                        <a:buChar char=""/>
                      </a:pPr>
                      <a:r>
                        <a:rPr lang="en-US" sz="1250" dirty="0">
                          <a:effectLst/>
                        </a:rPr>
                        <a:t>Monthly, the Business Office will charge the postage line for school expenses, based on the monthly report.</a:t>
                      </a:r>
                    </a:p>
                    <a:p>
                      <a:pPr marL="342900" marR="0" lvl="0" indent="-342900">
                        <a:lnSpc>
                          <a:spcPct val="107000"/>
                        </a:lnSpc>
                        <a:spcBef>
                          <a:spcPts val="0"/>
                        </a:spcBef>
                        <a:spcAft>
                          <a:spcPts val="0"/>
                        </a:spcAft>
                        <a:buFont typeface="Symbol" panose="05050102010706020507" pitchFamily="18" charset="2"/>
                        <a:buChar char=""/>
                      </a:pPr>
                      <a:r>
                        <a:rPr lang="en-US" sz="1250" dirty="0">
                          <a:effectLst/>
                        </a:rPr>
                        <a:t>The Business office will transfer funds from instructional supplies to line #54725, if line #54725 has insufficient funds to accept charges for postage incurred by the school.</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039" marR="32039" marT="0" marB="0"/>
                </a:tc>
                <a:extLst>
                  <a:ext uri="{0D108BD9-81ED-4DB2-BD59-A6C34878D82A}">
                    <a16:rowId xmlns:a16="http://schemas.microsoft.com/office/drawing/2014/main" val="3411771950"/>
                  </a:ext>
                </a:extLst>
              </a:tr>
            </a:tbl>
          </a:graphicData>
        </a:graphic>
      </p:graphicFrame>
    </p:spTree>
    <p:extLst>
      <p:ext uri="{BB962C8B-B14F-4D97-AF65-F5344CB8AC3E}">
        <p14:creationId xmlns:p14="http://schemas.microsoft.com/office/powerpoint/2010/main" val="779138937"/>
      </p:ext>
    </p:extLst>
  </p:cSld>
  <p:clrMapOvr>
    <a:masterClrMapping/>
  </p:clrMapOvr>
  <p:transition spd="slow">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67163"/>
            <a:ext cx="10058400" cy="1450757"/>
          </a:xfrm>
          <a:solidFill>
            <a:schemeClr val="accent5">
              <a:lumMod val="20000"/>
              <a:lumOff val="80000"/>
            </a:schemeClr>
          </a:solidFill>
        </p:spPr>
        <p:txBody>
          <a:bodyPr/>
          <a:lstStyle/>
          <a:p>
            <a:r>
              <a:rPr lang="en-US" b="1" dirty="0"/>
              <a:t>Grant Management</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90</a:t>
            </a:fld>
            <a:endParaRPr lang="en-US" dirty="0"/>
          </a:p>
        </p:txBody>
      </p:sp>
      <p:sp>
        <p:nvSpPr>
          <p:cNvPr id="7" name="TextBox 6"/>
          <p:cNvSpPr txBox="1"/>
          <p:nvPr/>
        </p:nvSpPr>
        <p:spPr>
          <a:xfrm>
            <a:off x="1192696" y="2109895"/>
            <a:ext cx="5160396" cy="212365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200" dirty="0"/>
              <a:t>When a grant application is funded (awarded), the funds will flow into the district’s financial system (MUNIS).</a:t>
            </a:r>
          </a:p>
          <a:p>
            <a:pPr marL="742950" lvl="1" indent="-285750">
              <a:buClr>
                <a:schemeClr val="accent2">
                  <a:lumMod val="75000"/>
                </a:schemeClr>
              </a:buClr>
              <a:buFont typeface="Wingdings" panose="05000000000000000000" pitchFamily="2" charset="2"/>
              <a:buChar char="Ø"/>
            </a:pPr>
            <a:r>
              <a:rPr lang="en-US" sz="1200" b="1" dirty="0">
                <a:solidFill>
                  <a:schemeClr val="accent2">
                    <a:lumMod val="75000"/>
                  </a:schemeClr>
                </a:solidFill>
              </a:rPr>
              <a:t>The Grants Office will set up a reimbursable account in MUNIS, denoted by a </a:t>
            </a:r>
            <a:r>
              <a:rPr lang="en-US" sz="1200" b="1" u="sng" dirty="0">
                <a:solidFill>
                  <a:schemeClr val="accent2">
                    <a:lumMod val="75000"/>
                  </a:schemeClr>
                </a:solidFill>
              </a:rPr>
              <a:t>Project Number </a:t>
            </a:r>
            <a:r>
              <a:rPr lang="en-US" sz="1200" b="1" dirty="0">
                <a:solidFill>
                  <a:schemeClr val="accent2">
                    <a:lumMod val="75000"/>
                  </a:schemeClr>
                </a:solidFill>
              </a:rPr>
              <a:t>(5 digits).  </a:t>
            </a:r>
          </a:p>
          <a:p>
            <a:pPr marL="742950" lvl="1" indent="-285750">
              <a:buClr>
                <a:schemeClr val="accent2">
                  <a:lumMod val="75000"/>
                </a:schemeClr>
              </a:buClr>
              <a:buFont typeface="Wingdings" panose="05000000000000000000" pitchFamily="2" charset="2"/>
              <a:buChar char="Ø"/>
            </a:pPr>
            <a:r>
              <a:rPr lang="en-US" sz="1200" dirty="0"/>
              <a:t>The Grants Office will deposit the funds in MUNIS, or in the case of a Federal /State fund source, draw down the funds.</a:t>
            </a:r>
          </a:p>
          <a:p>
            <a:pPr marL="285750" indent="-285750">
              <a:buClr>
                <a:schemeClr val="accent2">
                  <a:lumMod val="75000"/>
                </a:schemeClr>
              </a:buClr>
              <a:buFont typeface="Arial" panose="020B0604020202020204" pitchFamily="34" charset="0"/>
              <a:buChar char="•"/>
            </a:pPr>
            <a:r>
              <a:rPr lang="en-US" sz="1200" dirty="0"/>
              <a:t>The school will expend funds in accordance with the district’s procurement and payroll processes.   Always select the </a:t>
            </a:r>
            <a:r>
              <a:rPr lang="en-US" sz="1200" b="1" u="sng" dirty="0">
                <a:solidFill>
                  <a:schemeClr val="accent2">
                    <a:lumMod val="75000"/>
                  </a:schemeClr>
                </a:solidFill>
              </a:rPr>
              <a:t>Project Number</a:t>
            </a:r>
            <a:r>
              <a:rPr lang="en-US" sz="1200" dirty="0"/>
              <a:t>.</a:t>
            </a:r>
          </a:p>
          <a:p>
            <a:pPr marL="285750" indent="-285750">
              <a:buClr>
                <a:schemeClr val="accent2">
                  <a:lumMod val="75000"/>
                </a:schemeClr>
              </a:buClr>
              <a:buFont typeface="Arial" panose="020B0604020202020204" pitchFamily="34" charset="0"/>
              <a:buChar char="•"/>
            </a:pPr>
            <a:r>
              <a:rPr lang="en-US" sz="1200" dirty="0"/>
              <a:t>Adhere to the </a:t>
            </a:r>
            <a:r>
              <a:rPr lang="en-US" sz="1200" b="1" dirty="0"/>
              <a:t>Fiscal Management Calendar.</a:t>
            </a:r>
          </a:p>
          <a:p>
            <a:pPr marL="285750" indent="-285750">
              <a:buClr>
                <a:schemeClr val="accent2">
                  <a:lumMod val="75000"/>
                </a:schemeClr>
              </a:buClr>
              <a:buFont typeface="Arial" panose="020B0604020202020204" pitchFamily="34" charset="0"/>
              <a:buChar char="•"/>
            </a:pPr>
            <a:r>
              <a:rPr lang="en-US" sz="1200" b="1" dirty="0">
                <a:solidFill>
                  <a:schemeClr val="accent2">
                    <a:lumMod val="75000"/>
                  </a:schemeClr>
                </a:solidFill>
              </a:rPr>
              <a:t>All funds must be fully expended by the end date.</a:t>
            </a:r>
          </a:p>
          <a:p>
            <a:pPr marL="285750" indent="-285750">
              <a:buClr>
                <a:schemeClr val="accent2">
                  <a:lumMod val="75000"/>
                </a:schemeClr>
              </a:buClr>
              <a:buFont typeface="Arial" panose="020B0604020202020204" pitchFamily="34" charset="0"/>
              <a:buChar char="•"/>
            </a:pPr>
            <a:r>
              <a:rPr lang="en-US" sz="1200" dirty="0"/>
              <a:t>The Grants Office will monitor accounts and </a:t>
            </a:r>
            <a:r>
              <a:rPr lang="en-US" sz="1200" b="1" dirty="0">
                <a:solidFill>
                  <a:schemeClr val="tx1"/>
                </a:solidFill>
              </a:rPr>
              <a:t>issue</a:t>
            </a:r>
            <a:r>
              <a:rPr lang="en-US" sz="1200" b="1" dirty="0">
                <a:solidFill>
                  <a:schemeClr val="accent2">
                    <a:lumMod val="75000"/>
                  </a:schemeClr>
                </a:solidFill>
              </a:rPr>
              <a:t> Fiscal Grant Reports.</a:t>
            </a:r>
          </a:p>
        </p:txBody>
      </p:sp>
      <p:graphicFrame>
        <p:nvGraphicFramePr>
          <p:cNvPr id="6" name="Diagram 5"/>
          <p:cNvGraphicFramePr/>
          <p:nvPr>
            <p:extLst>
              <p:ext uri="{D42A27DB-BD31-4B8C-83A1-F6EECF244321}">
                <p14:modId xmlns:p14="http://schemas.microsoft.com/office/powerpoint/2010/main" val="3652852997"/>
              </p:ext>
            </p:extLst>
          </p:nvPr>
        </p:nvGraphicFramePr>
        <p:xfrm>
          <a:off x="1097280" y="4756801"/>
          <a:ext cx="10058400" cy="1515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11"/>
          <p:cNvSpPr/>
          <p:nvPr/>
        </p:nvSpPr>
        <p:spPr>
          <a:xfrm>
            <a:off x="1444430" y="4373385"/>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3" name="Oval 12"/>
          <p:cNvSpPr/>
          <p:nvPr/>
        </p:nvSpPr>
        <p:spPr>
          <a:xfrm>
            <a:off x="8423101" y="4373385"/>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14" name="Oval 13"/>
          <p:cNvSpPr/>
          <p:nvPr/>
        </p:nvSpPr>
        <p:spPr>
          <a:xfrm>
            <a:off x="6683331" y="4373385"/>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5" name="Oval 14"/>
          <p:cNvSpPr/>
          <p:nvPr/>
        </p:nvSpPr>
        <p:spPr>
          <a:xfrm>
            <a:off x="4923970" y="4373385"/>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6" name="Oval 15"/>
          <p:cNvSpPr/>
          <p:nvPr/>
        </p:nvSpPr>
        <p:spPr>
          <a:xfrm>
            <a:off x="3203791" y="4373385"/>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7" name="Oval 16"/>
          <p:cNvSpPr/>
          <p:nvPr/>
        </p:nvSpPr>
        <p:spPr>
          <a:xfrm>
            <a:off x="10162871" y="4373385"/>
            <a:ext cx="365760" cy="365760"/>
          </a:xfrm>
          <a:prstGeom prst="ellipse">
            <a:avLst/>
          </a:prstGeom>
          <a:ln w="28575">
            <a:solidFill>
              <a:schemeClr val="accent3">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19" name="TextBox 18"/>
          <p:cNvSpPr txBox="1"/>
          <p:nvPr/>
        </p:nvSpPr>
        <p:spPr>
          <a:xfrm>
            <a:off x="6551875" y="2110223"/>
            <a:ext cx="4452730" cy="169277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2">
                  <a:lumMod val="75000"/>
                </a:schemeClr>
              </a:buClr>
              <a:buFont typeface="Arial" panose="020B0604020202020204" pitchFamily="34" charset="0"/>
              <a:buChar char="•"/>
            </a:pPr>
            <a:r>
              <a:rPr lang="en-US" sz="1300" dirty="0"/>
              <a:t>Donations exceeding $1,000 must be reported to and deposited (in MUNIS) by the Grants Office.</a:t>
            </a:r>
          </a:p>
          <a:p>
            <a:pPr marL="285750" indent="-285750">
              <a:buClr>
                <a:schemeClr val="accent2">
                  <a:lumMod val="75000"/>
                </a:schemeClr>
              </a:buClr>
              <a:buFont typeface="Arial" panose="020B0604020202020204" pitchFamily="34" charset="0"/>
              <a:buChar char="•"/>
            </a:pPr>
            <a:r>
              <a:rPr lang="en-US" sz="1300" dirty="0"/>
              <a:t>Deliver the check to the Grants Office, accompanied by a cover letter explaining the purpose of the donation and applicable guidelines.</a:t>
            </a:r>
          </a:p>
          <a:p>
            <a:pPr marL="285750" indent="-285750">
              <a:buClr>
                <a:schemeClr val="accent2">
                  <a:lumMod val="75000"/>
                </a:schemeClr>
              </a:buClr>
              <a:buFont typeface="Arial" panose="020B0604020202020204" pitchFamily="34" charset="0"/>
              <a:buChar char="•"/>
            </a:pPr>
            <a:r>
              <a:rPr lang="en-US" sz="1300" dirty="0"/>
              <a:t>A </a:t>
            </a:r>
            <a:r>
              <a:rPr lang="en-US" sz="1300" b="1" u="sng" dirty="0">
                <a:solidFill>
                  <a:schemeClr val="accent2">
                    <a:lumMod val="75000"/>
                  </a:schemeClr>
                </a:solidFill>
              </a:rPr>
              <a:t>Project Number </a:t>
            </a:r>
            <a:r>
              <a:rPr lang="en-US" sz="1300" dirty="0"/>
              <a:t>will be established.  The school will follow the standard procedures for expenditure, against the Project Number.</a:t>
            </a:r>
          </a:p>
        </p:txBody>
      </p:sp>
      <p:sp>
        <p:nvSpPr>
          <p:cNvPr id="20" name="TextBox 19"/>
          <p:cNvSpPr txBox="1"/>
          <p:nvPr/>
        </p:nvSpPr>
        <p:spPr>
          <a:xfrm>
            <a:off x="6551875" y="1802118"/>
            <a:ext cx="2296069"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a:t>DONATIONS</a:t>
            </a:r>
          </a:p>
        </p:txBody>
      </p:sp>
      <p:sp>
        <p:nvSpPr>
          <p:cNvPr id="18" name="TextBox 17"/>
          <p:cNvSpPr txBox="1"/>
          <p:nvPr/>
        </p:nvSpPr>
        <p:spPr>
          <a:xfrm>
            <a:off x="1192696" y="1799289"/>
            <a:ext cx="3077155"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a:t>GRANT AWARD (Funded Application)</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2056" y="346320"/>
            <a:ext cx="991473" cy="1371600"/>
          </a:xfrm>
          <a:prstGeom prst="rect">
            <a:avLst/>
          </a:prstGeom>
        </p:spPr>
      </p:pic>
      <p:sp>
        <p:nvSpPr>
          <p:cNvPr id="21" name="TextBox 20"/>
          <p:cNvSpPr txBox="1"/>
          <p:nvPr/>
        </p:nvSpPr>
        <p:spPr>
          <a:xfrm>
            <a:off x="8222468" y="547326"/>
            <a:ext cx="1677990" cy="919401"/>
          </a:xfrm>
          <a:prstGeom prst="round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b="1" dirty="0"/>
              <a:t>Each grant has a start date and end date.</a:t>
            </a:r>
          </a:p>
        </p:txBody>
      </p:sp>
    </p:spTree>
    <p:extLst>
      <p:ext uri="{BB962C8B-B14F-4D97-AF65-F5344CB8AC3E}">
        <p14:creationId xmlns:p14="http://schemas.microsoft.com/office/powerpoint/2010/main" val="3470366284"/>
      </p:ext>
    </p:extLst>
  </p:cSld>
  <p:clrMapOvr>
    <a:masterClrMapping/>
  </p:clrMapOvr>
  <p:transition spd="slow">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9583"/>
            <a:ext cx="10058400" cy="2419438"/>
          </a:xfrm>
          <a:solidFill>
            <a:schemeClr val="accent4">
              <a:lumMod val="20000"/>
              <a:lumOff val="80000"/>
            </a:schemeClr>
          </a:solidFill>
        </p:spPr>
        <p:txBody>
          <a:bodyPr>
            <a:normAutofit/>
          </a:bodyPr>
          <a:lstStyle/>
          <a:p>
            <a:r>
              <a:rPr lang="en-US" sz="7600" b="1" dirty="0"/>
              <a:t>Monitoring </a:t>
            </a:r>
            <a:br>
              <a:rPr lang="en-US" sz="7600" b="1" dirty="0"/>
            </a:br>
            <a:r>
              <a:rPr lang="en-US" sz="7600" b="1" dirty="0"/>
              <a:t>the Accounts</a:t>
            </a:r>
          </a:p>
        </p:txBody>
      </p:sp>
      <p:sp>
        <p:nvSpPr>
          <p:cNvPr id="3" name="Text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2800" b="1" dirty="0"/>
              <a:t>View BUDGET BALANCES REGULARLY</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91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783" y="315103"/>
            <a:ext cx="2073768" cy="1554480"/>
          </a:xfrm>
          <a:prstGeom prst="rect">
            <a:avLst/>
          </a:prstGeom>
        </p:spPr>
      </p:pic>
      <p:graphicFrame>
        <p:nvGraphicFramePr>
          <p:cNvPr id="9" name="Diagram 8"/>
          <p:cNvGraphicFramePr/>
          <p:nvPr>
            <p:extLst>
              <p:ext uri="{D42A27DB-BD31-4B8C-83A1-F6EECF244321}">
                <p14:modId xmlns:p14="http://schemas.microsoft.com/office/powerpoint/2010/main" val="3971363720"/>
              </p:ext>
            </p:extLst>
          </p:nvPr>
        </p:nvGraphicFramePr>
        <p:xfrm>
          <a:off x="7997570" y="1451582"/>
          <a:ext cx="3200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8" action="ppaction://hlinksldjump"/>
              </a:rPr>
              <a:t>TC</a:t>
            </a:r>
            <a:endParaRPr lang="en-US" sz="1600" b="1" dirty="0">
              <a:solidFill>
                <a:schemeClr val="bg1"/>
              </a:solidFill>
            </a:endParaRPr>
          </a:p>
        </p:txBody>
      </p:sp>
      <p:sp>
        <p:nvSpPr>
          <p:cNvPr id="11" name="Rounded Rectangle 10"/>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16</a:t>
            </a:r>
          </a:p>
        </p:txBody>
      </p:sp>
    </p:spTree>
    <p:extLst>
      <p:ext uri="{BB962C8B-B14F-4D97-AF65-F5344CB8AC3E}">
        <p14:creationId xmlns:p14="http://schemas.microsoft.com/office/powerpoint/2010/main" val="4262185891"/>
      </p:ext>
    </p:extLst>
  </p:cSld>
  <p:clrMapOvr>
    <a:masterClrMapping/>
  </p:clrMapOvr>
  <p:transition spd="slow">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8051"/>
            <a:ext cx="10058400" cy="1450757"/>
          </a:xfrm>
          <a:solidFill>
            <a:schemeClr val="accent4">
              <a:lumMod val="20000"/>
              <a:lumOff val="80000"/>
            </a:schemeClr>
          </a:solidFill>
        </p:spPr>
        <p:txBody>
          <a:bodyPr>
            <a:normAutofit/>
          </a:bodyPr>
          <a:lstStyle/>
          <a:p>
            <a:r>
              <a:rPr lang="en-US" sz="4400" b="1" dirty="0"/>
              <a:t>View Account Balances </a:t>
            </a:r>
            <a:br>
              <a:rPr lang="en-US" sz="4400" b="1" dirty="0"/>
            </a:br>
            <a:r>
              <a:rPr lang="en-US" sz="4400" b="1" dirty="0"/>
              <a:t>Regularly</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92</a:t>
            </a:fld>
            <a:endParaRPr lang="en-US" dirty="0"/>
          </a:p>
        </p:txBody>
      </p:sp>
      <p:pic>
        <p:nvPicPr>
          <p:cNvPr id="7" name="Picture 2" descr="C:\Users\Marlene\AppData\Local\Microsoft\Windows\Temporary Internet Files\Content.IE5\GLY9XXSK\MC900434828[1].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703316" y="410712"/>
            <a:ext cx="1371600" cy="137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743885133"/>
              </p:ext>
            </p:extLst>
          </p:nvPr>
        </p:nvGraphicFramePr>
        <p:xfrm>
          <a:off x="1160889" y="1697101"/>
          <a:ext cx="10018259" cy="3463296"/>
        </p:xfrm>
        <a:graphic>
          <a:graphicData uri="http://schemas.openxmlformats.org/drawingml/2006/table">
            <a:tbl>
              <a:tblPr firstRow="1" bandRow="1">
                <a:tableStyleId>{5C22544A-7EE6-4342-B048-85BDC9FD1C3A}</a:tableStyleId>
              </a:tblPr>
              <a:tblGrid>
                <a:gridCol w="320836">
                  <a:extLst>
                    <a:ext uri="{9D8B030D-6E8A-4147-A177-3AD203B41FA5}">
                      <a16:colId xmlns:a16="http://schemas.microsoft.com/office/drawing/2014/main" val="20000"/>
                    </a:ext>
                  </a:extLst>
                </a:gridCol>
                <a:gridCol w="7598727">
                  <a:extLst>
                    <a:ext uri="{9D8B030D-6E8A-4147-A177-3AD203B41FA5}">
                      <a16:colId xmlns:a16="http://schemas.microsoft.com/office/drawing/2014/main" val="20001"/>
                    </a:ext>
                  </a:extLst>
                </a:gridCol>
                <a:gridCol w="2098696">
                  <a:extLst>
                    <a:ext uri="{9D8B030D-6E8A-4147-A177-3AD203B41FA5}">
                      <a16:colId xmlns:a16="http://schemas.microsoft.com/office/drawing/2014/main" val="20002"/>
                    </a:ext>
                  </a:extLst>
                </a:gridCol>
              </a:tblGrid>
              <a:tr h="365760">
                <a:tc>
                  <a:txBody>
                    <a:bodyPr/>
                    <a:lstStyle/>
                    <a:p>
                      <a:r>
                        <a:rPr lang="en-US" dirty="0"/>
                        <a:t>#</a:t>
                      </a:r>
                    </a:p>
                  </a:txBody>
                  <a:tcPr/>
                </a:tc>
                <a:tc>
                  <a:txBody>
                    <a:bodyPr/>
                    <a:lstStyle/>
                    <a:p>
                      <a:r>
                        <a:rPr lang="en-US" dirty="0"/>
                        <a:t>KEY GUIDING</a:t>
                      </a:r>
                      <a:r>
                        <a:rPr lang="en-US" baseline="0" dirty="0"/>
                        <a:t> QUESTIONS</a:t>
                      </a:r>
                      <a:endParaRPr lang="en-US" dirty="0"/>
                    </a:p>
                  </a:txBody>
                  <a:tcPr/>
                </a:tc>
                <a:tc>
                  <a:txBody>
                    <a:bodyPr/>
                    <a:lstStyle/>
                    <a:p>
                      <a:r>
                        <a:rPr lang="en-US" dirty="0"/>
                        <a:t>NOTES</a:t>
                      </a:r>
                    </a:p>
                  </a:txBody>
                  <a:tcPr/>
                </a:tc>
                <a:extLst>
                  <a:ext uri="{0D108BD9-81ED-4DB2-BD59-A6C34878D82A}">
                    <a16:rowId xmlns:a16="http://schemas.microsoft.com/office/drawing/2014/main" val="10000"/>
                  </a:ext>
                </a:extLst>
              </a:tr>
              <a:tr h="7974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t>
                      </a:r>
                    </a:p>
                  </a:txBody>
                  <a:tcPr/>
                </a:tc>
                <a:tc>
                  <a:txBody>
                    <a:bodyPr/>
                    <a:lstStyle/>
                    <a:p>
                      <a:r>
                        <a:rPr lang="en-US" sz="1500" dirty="0"/>
                        <a:t>Is a procedure in place to monitor the</a:t>
                      </a:r>
                      <a:r>
                        <a:rPr lang="en-US" sz="1500" baseline="0" dirty="0"/>
                        <a:t> s</a:t>
                      </a:r>
                      <a:r>
                        <a:rPr lang="en-US" sz="1500" dirty="0"/>
                        <a:t>chool accounts regularly, at least biweekly?</a:t>
                      </a:r>
                    </a:p>
                    <a:p>
                      <a:pPr marL="285750" indent="-285750">
                        <a:buFont typeface="Wingdings" panose="05000000000000000000" pitchFamily="2" charset="2"/>
                        <a:buChar char="Ø"/>
                      </a:pPr>
                      <a:r>
                        <a:rPr lang="en-US" sz="1500" dirty="0"/>
                        <a:t>What are the balances?</a:t>
                      </a:r>
                    </a:p>
                    <a:p>
                      <a:pPr marL="285750" indent="-285750">
                        <a:buFont typeface="Wingdings" panose="05000000000000000000" pitchFamily="2" charset="2"/>
                        <a:buChar char="Ø"/>
                      </a:pPr>
                      <a:r>
                        <a:rPr lang="en-US" sz="1500" dirty="0"/>
                        <a:t>Are the balances consistent with the school’s Fiscal Plan?</a:t>
                      </a:r>
                    </a:p>
                  </a:txBody>
                  <a:tcPr/>
                </a:tc>
                <a:tc>
                  <a:txBody>
                    <a:bodyPr/>
                    <a:lstStyle/>
                    <a:p>
                      <a:endParaRPr lang="en-US" sz="1600" dirty="0"/>
                    </a:p>
                  </a:txBody>
                  <a:tcPr/>
                </a:tc>
                <a:extLst>
                  <a:ext uri="{0D108BD9-81ED-4DB2-BD59-A6C34878D82A}">
                    <a16:rowId xmlns:a16="http://schemas.microsoft.com/office/drawing/2014/main" val="10001"/>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endParaRPr lang="en-US" dirty="0"/>
                    </a:p>
                  </a:txBody>
                  <a:tcPr/>
                </a:tc>
                <a:tc>
                  <a:txBody>
                    <a:bodyPr/>
                    <a:lstStyle/>
                    <a:p>
                      <a:r>
                        <a:rPr lang="en-US" sz="1500" dirty="0"/>
                        <a:t>Have all orders for required supplies, based</a:t>
                      </a:r>
                      <a:r>
                        <a:rPr lang="en-US" sz="1500" baseline="0" dirty="0"/>
                        <a:t> on the Fiscal Plan, been placed and approved?</a:t>
                      </a:r>
                      <a:endParaRPr lang="en-US" sz="1500" dirty="0"/>
                    </a:p>
                  </a:txBody>
                  <a:tcPr/>
                </a:tc>
                <a:tc>
                  <a:txBody>
                    <a:bodyPr/>
                    <a:lstStyle/>
                    <a:p>
                      <a:endParaRPr lang="en-US" sz="1600" dirty="0"/>
                    </a:p>
                  </a:txBody>
                  <a:tcPr/>
                </a:tc>
                <a:extLst>
                  <a:ext uri="{0D108BD9-81ED-4DB2-BD59-A6C34878D82A}">
                    <a16:rowId xmlns:a16="http://schemas.microsoft.com/office/drawing/2014/main" val="10002"/>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endParaRPr lang="en-US" dirty="0"/>
                    </a:p>
                  </a:txBody>
                  <a:tcPr/>
                </a:tc>
                <a:tc>
                  <a:txBody>
                    <a:bodyPr/>
                    <a:lstStyle/>
                    <a:p>
                      <a:r>
                        <a:rPr lang="en-US" sz="1500" dirty="0"/>
                        <a:t>What is the status of the orders?</a:t>
                      </a:r>
                    </a:p>
                  </a:txBody>
                  <a:tcPr/>
                </a:tc>
                <a:tc>
                  <a:txBody>
                    <a:bodyPr/>
                    <a:lstStyle/>
                    <a:p>
                      <a:endParaRPr lang="en-US" sz="1600" dirty="0"/>
                    </a:p>
                  </a:txBody>
                  <a:tcPr/>
                </a:tc>
                <a:extLst>
                  <a:ext uri="{0D108BD9-81ED-4DB2-BD59-A6C34878D82A}">
                    <a16:rowId xmlns:a16="http://schemas.microsoft.com/office/drawing/2014/main" val="10003"/>
                  </a:ext>
                </a:extLst>
              </a:tr>
              <a:tr h="3665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endParaRPr lang="en-US" dirty="0"/>
                    </a:p>
                  </a:txBody>
                  <a:tcPr/>
                </a:tc>
                <a:tc>
                  <a:txBody>
                    <a:bodyPr/>
                    <a:lstStyle/>
                    <a:p>
                      <a:r>
                        <a:rPr lang="en-US" sz="1500" dirty="0"/>
                        <a:t>Has the Business Office been contacted if a delivery has not occurred within 30 calendar days</a:t>
                      </a:r>
                      <a:r>
                        <a:rPr lang="en-US" sz="1500" baseline="0" dirty="0"/>
                        <a:t>?</a:t>
                      </a:r>
                      <a:endParaRPr lang="en-US" sz="1500" dirty="0"/>
                    </a:p>
                  </a:txBody>
                  <a:tcPr/>
                </a:tc>
                <a:tc>
                  <a:txBody>
                    <a:bodyPr/>
                    <a:lstStyle/>
                    <a:p>
                      <a:endParaRPr lang="en-US" sz="1300" dirty="0"/>
                    </a:p>
                  </a:txBody>
                  <a:tcPr/>
                </a:tc>
                <a:extLst>
                  <a:ext uri="{0D108BD9-81ED-4DB2-BD59-A6C34878D82A}">
                    <a16:rowId xmlns:a16="http://schemas.microsoft.com/office/drawing/2014/main" val="10004"/>
                  </a:ext>
                </a:extLst>
              </a:tr>
              <a:tr h="5619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p>
                  </a:txBody>
                  <a:tcPr/>
                </a:tc>
                <a:tc>
                  <a:txBody>
                    <a:bodyPr/>
                    <a:lstStyle/>
                    <a:p>
                      <a:r>
                        <a:rPr lang="en-US" sz="1500" dirty="0"/>
                        <a:t>What are the next steps in the school’s Fiscal Plan, so</a:t>
                      </a:r>
                      <a:r>
                        <a:rPr lang="en-US" sz="1500" baseline="0" dirty="0"/>
                        <a:t> that orders can be placed in a timely manner.</a:t>
                      </a:r>
                      <a:endParaRPr lang="en-US" sz="1500" dirty="0"/>
                    </a:p>
                  </a:txBody>
                  <a:tcPr/>
                </a:tc>
                <a:tc>
                  <a:txBody>
                    <a:bodyPr/>
                    <a:lstStyle/>
                    <a:p>
                      <a:endParaRPr lang="en-US" sz="1600" dirty="0"/>
                    </a:p>
                  </a:txBody>
                  <a:tcPr/>
                </a:tc>
                <a:extLst>
                  <a:ext uri="{0D108BD9-81ED-4DB2-BD59-A6C34878D82A}">
                    <a16:rowId xmlns:a16="http://schemas.microsoft.com/office/drawing/2014/main" val="10005"/>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p>
                  </a:txBody>
                  <a:tcPr/>
                </a:tc>
                <a:tc>
                  <a:txBody>
                    <a:bodyPr/>
                    <a:lstStyle/>
                    <a:p>
                      <a:r>
                        <a:rPr lang="en-US" sz="1500" dirty="0"/>
                        <a:t>Are all actions compliant with the </a:t>
                      </a:r>
                      <a:r>
                        <a:rPr lang="en-US" sz="1500" b="1" dirty="0">
                          <a:solidFill>
                            <a:srgbClr val="FF0000"/>
                          </a:solidFill>
                        </a:rPr>
                        <a:t>FISCAL MANAGEMENT</a:t>
                      </a:r>
                      <a:r>
                        <a:rPr lang="en-US" sz="1500" b="1" baseline="0" dirty="0">
                          <a:solidFill>
                            <a:srgbClr val="FF0000"/>
                          </a:solidFill>
                        </a:rPr>
                        <a:t> CALENDAR</a:t>
                      </a:r>
                      <a:r>
                        <a:rPr lang="en-US" sz="1500" b="1" baseline="0" dirty="0"/>
                        <a:t>?  </a:t>
                      </a:r>
                      <a:r>
                        <a:rPr lang="en-US" sz="1500" b="0" baseline="0" dirty="0"/>
                        <a:t>Is a plan in effect to </a:t>
                      </a:r>
                      <a:r>
                        <a:rPr lang="en-US" sz="1500" b="1" i="1" baseline="0" dirty="0">
                          <a:solidFill>
                            <a:srgbClr val="FF3300"/>
                          </a:solidFill>
                        </a:rPr>
                        <a:t>ensure encumbrance of all OTPS orders by the due date in April</a:t>
                      </a:r>
                      <a:r>
                        <a:rPr lang="en-US" sz="1500" b="1" baseline="0" dirty="0"/>
                        <a:t>?</a:t>
                      </a:r>
                      <a:endParaRPr lang="en-US" sz="1500" b="1" dirty="0"/>
                    </a:p>
                  </a:txBody>
                  <a:tcPr/>
                </a:tc>
                <a:tc>
                  <a:txBody>
                    <a:bodyPr/>
                    <a:lstStyle/>
                    <a:p>
                      <a:endParaRPr lang="en-US" sz="1600" dirty="0"/>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1097280" y="5217686"/>
            <a:ext cx="10195170" cy="1077218"/>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b="1" dirty="0"/>
              <a:t>NOTE:  </a:t>
            </a:r>
          </a:p>
          <a:p>
            <a:pPr marL="171450" indent="-171450">
              <a:buFont typeface="Arial" panose="020B0604020202020204" pitchFamily="34" charset="0"/>
              <a:buChar char="•"/>
            </a:pPr>
            <a:r>
              <a:rPr lang="en-US" sz="1250" b="1" dirty="0"/>
              <a:t>Some grants cross two (2) fiscal years; e.g., a grant may have a start date of July 1</a:t>
            </a:r>
            <a:r>
              <a:rPr lang="en-US" sz="1250" b="1" baseline="30000" dirty="0"/>
              <a:t>st</a:t>
            </a:r>
            <a:r>
              <a:rPr lang="en-US" sz="1250" b="1" dirty="0"/>
              <a:t> and an end date of September 30</a:t>
            </a:r>
            <a:r>
              <a:rPr lang="en-US" sz="1250" b="1" baseline="30000" dirty="0"/>
              <a:t>th</a:t>
            </a:r>
            <a:r>
              <a:rPr lang="en-US" sz="1250" b="1" dirty="0"/>
              <a:t> in the next fiscal year.  </a:t>
            </a:r>
          </a:p>
          <a:p>
            <a:pPr marL="171450" indent="-171450">
              <a:buFont typeface="Arial" panose="020B0604020202020204" pitchFamily="34" charset="0"/>
              <a:buChar char="•"/>
            </a:pPr>
            <a:r>
              <a:rPr lang="en-US" sz="1250" b="1" dirty="0"/>
              <a:t>In this case, the balance as of June 30</a:t>
            </a:r>
            <a:r>
              <a:rPr lang="en-US" sz="1250" b="1" baseline="30000" dirty="0"/>
              <a:t>th</a:t>
            </a:r>
            <a:r>
              <a:rPr lang="en-US" sz="1250" b="1" dirty="0"/>
              <a:t> in the initial fiscal year will roll over into the new fiscal year, to be expended by the end date, September 30</a:t>
            </a:r>
            <a:r>
              <a:rPr lang="en-US" sz="1250" b="1" baseline="30000" dirty="0"/>
              <a:t>th</a:t>
            </a:r>
            <a:r>
              <a:rPr lang="en-US" sz="1250" b="1" dirty="0"/>
              <a:t>.  </a:t>
            </a:r>
          </a:p>
          <a:p>
            <a:pPr marL="171450" indent="-171450">
              <a:buFont typeface="Arial" panose="020B0604020202020204" pitchFamily="34" charset="0"/>
              <a:buChar char="•"/>
            </a:pPr>
            <a:r>
              <a:rPr lang="en-US" sz="1250" b="1" dirty="0"/>
              <a:t>All orders in the first fiscal year must be entered by the April due date and delivered by June 30</a:t>
            </a:r>
            <a:r>
              <a:rPr lang="en-US" sz="1250" b="1" baseline="30000" dirty="0"/>
              <a:t>th</a:t>
            </a:r>
            <a:r>
              <a:rPr lang="en-US" sz="1250" b="1" dirty="0"/>
              <a:t>.</a:t>
            </a:r>
          </a:p>
          <a:p>
            <a:pPr marL="171450" indent="-171450">
              <a:buFont typeface="Arial" panose="020B0604020202020204" pitchFamily="34" charset="0"/>
              <a:buChar char="•"/>
            </a:pPr>
            <a:r>
              <a:rPr lang="en-US" sz="1250" b="1" dirty="0"/>
              <a:t>If a balance is rolled over into the second fiscal year, all orders and services must be processed for delivery by the END DATE.</a:t>
            </a:r>
          </a:p>
        </p:txBody>
      </p:sp>
    </p:spTree>
    <p:extLst>
      <p:ext uri="{BB962C8B-B14F-4D97-AF65-F5344CB8AC3E}">
        <p14:creationId xmlns:p14="http://schemas.microsoft.com/office/powerpoint/2010/main" val="416070531"/>
      </p:ext>
    </p:extLst>
  </p:cSld>
  <p:clrMapOvr>
    <a:masterClrMapping/>
  </p:clrMapOvr>
  <p:transition spd="slow">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13935"/>
            <a:ext cx="10058400" cy="2479311"/>
          </a:xfrm>
          <a:solidFill>
            <a:schemeClr val="accent4">
              <a:lumMod val="20000"/>
              <a:lumOff val="80000"/>
            </a:schemeClr>
          </a:solidFill>
        </p:spPr>
        <p:txBody>
          <a:bodyPr>
            <a:normAutofit/>
          </a:bodyPr>
          <a:lstStyle/>
          <a:p>
            <a:r>
              <a:rPr lang="en-US" sz="7600" b="1" dirty="0"/>
              <a:t>Fiscal Management Calendar</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b="1" dirty="0"/>
              <a:t>Due Dates</a:t>
            </a:r>
          </a:p>
          <a:p>
            <a:pPr marL="342900" indent="-342900">
              <a:buFont typeface="Arial" panose="020B0604020202020204" pitchFamily="34" charset="0"/>
              <a:buChar char="•"/>
            </a:pPr>
            <a:r>
              <a:rPr lang="en-US" b="1" dirty="0"/>
              <a:t>PROACTIVE PLANNing tool</a:t>
            </a:r>
          </a:p>
        </p:txBody>
      </p:sp>
      <p:sp>
        <p:nvSpPr>
          <p:cNvPr id="4" name="Date Placeholder 3"/>
          <p:cNvSpPr>
            <a:spLocks noGrp="1"/>
          </p:cNvSpPr>
          <p:nvPr>
            <p:ph type="dt" sz="half" idx="10"/>
          </p:nvPr>
        </p:nvSpPr>
        <p:spPr/>
        <p:txBody>
          <a:bodyPr/>
          <a:lstStyle/>
          <a:p>
            <a:r>
              <a:rPr lang="en-US"/>
              <a:t>December 2023</a:t>
            </a:r>
            <a:endParaRPr lang="en-US" dirty="0"/>
          </a:p>
        </p:txBody>
      </p:sp>
      <p:sp>
        <p:nvSpPr>
          <p:cNvPr id="5" name="Footer Placeholder 4"/>
          <p:cNvSpPr>
            <a:spLocks noGrp="1"/>
          </p:cNvSpPr>
          <p:nvPr>
            <p:ph type="ftr" sz="quarter" idx="11"/>
          </p:nvPr>
        </p:nvSpPr>
        <p:spPr/>
        <p:txBody>
          <a:bodyPr/>
          <a:lstStyle/>
          <a:p>
            <a:r>
              <a:rPr lang="en-US" dirty="0"/>
              <a:t>Fiscal Management for School Administrators</a:t>
            </a:r>
          </a:p>
        </p:txBody>
      </p:sp>
      <p:sp>
        <p:nvSpPr>
          <p:cNvPr id="6" name="Slide Number Placeholder 5"/>
          <p:cNvSpPr>
            <a:spLocks noGrp="1"/>
          </p:cNvSpPr>
          <p:nvPr>
            <p:ph type="sldNum" sz="quarter" idx="12"/>
          </p:nvPr>
        </p:nvSpPr>
        <p:spPr/>
        <p:txBody>
          <a:bodyPr/>
          <a:lstStyle/>
          <a:p>
            <a:fld id="{4FAB73BC-B049-4115-A692-8D63A059BFB8}" type="slidenum">
              <a:rPr lang="en-US" smtClean="0"/>
              <a:t>93</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061" y="362394"/>
            <a:ext cx="1371600" cy="1371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503" y="282453"/>
            <a:ext cx="4286250" cy="1905000"/>
          </a:xfrm>
          <a:prstGeom prst="rect">
            <a:avLst/>
          </a:prstGeom>
        </p:spPr>
      </p:pic>
      <p:sp>
        <p:nvSpPr>
          <p:cNvPr id="9" name="TextBox 8"/>
          <p:cNvSpPr txBox="1"/>
          <p:nvPr/>
        </p:nvSpPr>
        <p:spPr>
          <a:xfrm>
            <a:off x="11440619" y="6459785"/>
            <a:ext cx="457200" cy="36576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bg1"/>
                </a:solidFill>
                <a:hlinkClick r:id="rId4" action="ppaction://hlinksldjump"/>
              </a:rPr>
              <a:t>TC</a:t>
            </a:r>
            <a:endParaRPr lang="en-US" sz="1600" b="1" dirty="0">
              <a:solidFill>
                <a:schemeClr val="bg1"/>
              </a:solidFill>
            </a:endParaRPr>
          </a:p>
        </p:txBody>
      </p:sp>
      <p:sp>
        <p:nvSpPr>
          <p:cNvPr id="11" name="Rounded Rectangle 10"/>
          <p:cNvSpPr/>
          <p:nvPr/>
        </p:nvSpPr>
        <p:spPr>
          <a:xfrm>
            <a:off x="9732274" y="528890"/>
            <a:ext cx="1188720" cy="118872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Chapter</a:t>
            </a:r>
          </a:p>
          <a:p>
            <a:pPr algn="ctr"/>
            <a:r>
              <a:rPr lang="en-US" b="1" dirty="0"/>
              <a:t>17</a:t>
            </a:r>
          </a:p>
        </p:txBody>
      </p:sp>
    </p:spTree>
    <p:extLst>
      <p:ext uri="{BB962C8B-B14F-4D97-AF65-F5344CB8AC3E}">
        <p14:creationId xmlns:p14="http://schemas.microsoft.com/office/powerpoint/2010/main" val="2145166292"/>
      </p:ext>
    </p:extLst>
  </p:cSld>
  <p:clrMapOvr>
    <a:masterClrMapping/>
  </p:clrMapOvr>
  <p:transition spd="slow">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74" y="243766"/>
            <a:ext cx="10058400" cy="1450757"/>
          </a:xfrm>
          <a:solidFill>
            <a:schemeClr val="accent4">
              <a:lumMod val="20000"/>
              <a:lumOff val="80000"/>
            </a:schemeClr>
          </a:solidFill>
        </p:spPr>
        <p:txBody>
          <a:bodyPr/>
          <a:lstStyle/>
          <a:p>
            <a:r>
              <a:rPr lang="en-US" b="1" dirty="0"/>
              <a:t>Purchasing Due Date - OTPS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94</a:t>
            </a:fld>
            <a:endParaRPr lang="en-US" dirty="0"/>
          </a:p>
        </p:txBody>
      </p:sp>
      <p:sp>
        <p:nvSpPr>
          <p:cNvPr id="7" name="Right Arrow 6"/>
          <p:cNvSpPr/>
          <p:nvPr/>
        </p:nvSpPr>
        <p:spPr>
          <a:xfrm>
            <a:off x="395254" y="3172474"/>
            <a:ext cx="777220" cy="416125"/>
          </a:xfrm>
          <a:prstGeom prst="rightArrow">
            <a:avLst/>
          </a:prstGeom>
          <a:solidFill>
            <a:srgbClr val="FF0000"/>
          </a:solidFill>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158" y="329064"/>
            <a:ext cx="1907022" cy="1280160"/>
          </a:xfrm>
          <a:prstGeom prst="rect">
            <a:avLst/>
          </a:prstGeom>
        </p:spPr>
      </p:pic>
      <p:sp>
        <p:nvSpPr>
          <p:cNvPr id="12" name="TextBox 11"/>
          <p:cNvSpPr txBox="1"/>
          <p:nvPr/>
        </p:nvSpPr>
        <p:spPr>
          <a:xfrm>
            <a:off x="1172475" y="1811566"/>
            <a:ext cx="305474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t>TIMELINE</a:t>
            </a:r>
          </a:p>
        </p:txBody>
      </p:sp>
      <p:sp>
        <p:nvSpPr>
          <p:cNvPr id="14" name="TextBox 13"/>
          <p:cNvSpPr txBox="1"/>
          <p:nvPr/>
        </p:nvSpPr>
        <p:spPr>
          <a:xfrm>
            <a:off x="1172475" y="2183779"/>
            <a:ext cx="7994616"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lvl="0" indent="-285750">
              <a:buClr>
                <a:srgbClr val="0070C0"/>
              </a:buClr>
              <a:buFont typeface="Wingdings" panose="05000000000000000000" pitchFamily="2" charset="2"/>
              <a:buChar char="Ø"/>
            </a:pPr>
            <a:r>
              <a:rPr lang="en-US" sz="1600" b="1" dirty="0"/>
              <a:t>Please mark your calendar with the following </a:t>
            </a:r>
            <a:r>
              <a:rPr lang="en-US" sz="1600" b="1" dirty="0">
                <a:solidFill>
                  <a:schemeClr val="accent2">
                    <a:lumMod val="75000"/>
                  </a:schemeClr>
                </a:solidFill>
              </a:rPr>
              <a:t>due date </a:t>
            </a:r>
            <a:r>
              <a:rPr lang="en-US" sz="1600" b="1" dirty="0"/>
              <a:t>for planning purposes. </a:t>
            </a:r>
          </a:p>
          <a:p>
            <a:pPr marL="285750" lvl="0" indent="-285750">
              <a:buClr>
                <a:srgbClr val="0070C0"/>
              </a:buClr>
              <a:buFont typeface="Wingdings" panose="05000000000000000000" pitchFamily="2" charset="2"/>
              <a:buChar char="Ø"/>
            </a:pPr>
            <a:r>
              <a:rPr lang="en-US" sz="1600" b="1" dirty="0"/>
              <a:t>The date applies to </a:t>
            </a:r>
            <a:r>
              <a:rPr lang="en-US" sz="1600" b="1" u="sng" dirty="0">
                <a:solidFill>
                  <a:srgbClr val="FF0000"/>
                </a:solidFill>
              </a:rPr>
              <a:t>ALL FUND SOURCES</a:t>
            </a:r>
            <a:r>
              <a:rPr lang="en-US" sz="1600" b="1" dirty="0"/>
              <a:t>, including the operating allocation, vending commission, parent engagement and school-based grants.</a:t>
            </a:r>
          </a:p>
        </p:txBody>
      </p:sp>
      <p:sp>
        <p:nvSpPr>
          <p:cNvPr id="16" name="Rounded Rectangle 9"/>
          <p:cNvSpPr/>
          <p:nvPr/>
        </p:nvSpPr>
        <p:spPr>
          <a:xfrm>
            <a:off x="1172474" y="3213405"/>
            <a:ext cx="3054743" cy="466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t>By Tuesday, April 9th</a:t>
            </a:r>
          </a:p>
        </p:txBody>
      </p:sp>
      <p:sp>
        <p:nvSpPr>
          <p:cNvPr id="17" name="TextBox 16"/>
          <p:cNvSpPr txBox="1"/>
          <p:nvPr/>
        </p:nvSpPr>
        <p:spPr>
          <a:xfrm>
            <a:off x="1172473" y="3710673"/>
            <a:ext cx="9810621" cy="240835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spcBef>
                <a:spcPts val="1200"/>
              </a:spcBef>
              <a:buClr>
                <a:schemeClr val="accent2">
                  <a:lumMod val="75000"/>
                </a:schemeClr>
              </a:buClr>
              <a:buFont typeface="Arial" panose="020B0604020202020204" pitchFamily="34" charset="0"/>
              <a:buChar char="•"/>
            </a:pPr>
            <a:r>
              <a:rPr lang="en-US" sz="1450" b="1" dirty="0"/>
              <a:t>All order forms P-8, P-9S and P-10 must be submitted via the Budget/Business Portal and approved by the principal electronically.   </a:t>
            </a:r>
          </a:p>
          <a:p>
            <a:pPr marL="285750" indent="-285750">
              <a:spcBef>
                <a:spcPts val="1200"/>
              </a:spcBef>
              <a:buClr>
                <a:schemeClr val="accent2">
                  <a:lumMod val="75000"/>
                </a:schemeClr>
              </a:buClr>
              <a:buFont typeface="Arial" panose="020B0604020202020204" pitchFamily="34" charset="0"/>
              <a:buChar char="•"/>
            </a:pPr>
            <a:r>
              <a:rPr lang="en-US" sz="1450" dirty="0"/>
              <a:t>After this date, the District Office will no longer process school-submitted forms, as the </a:t>
            </a:r>
            <a:r>
              <a:rPr lang="en-US" sz="1450" b="1" dirty="0">
                <a:solidFill>
                  <a:srgbClr val="0070C0"/>
                </a:solidFill>
              </a:rPr>
              <a:t>“end of year close-out” </a:t>
            </a:r>
            <a:r>
              <a:rPr lang="en-US" sz="1450" dirty="0"/>
              <a:t>process will begin.</a:t>
            </a:r>
          </a:p>
          <a:p>
            <a:pPr marL="285750" indent="-285750">
              <a:spcBef>
                <a:spcPts val="1200"/>
              </a:spcBef>
              <a:buClr>
                <a:schemeClr val="accent2">
                  <a:lumMod val="75000"/>
                </a:schemeClr>
              </a:buClr>
              <a:buFont typeface="Arial" panose="020B0604020202020204" pitchFamily="34" charset="0"/>
              <a:buChar char="•"/>
            </a:pPr>
            <a:r>
              <a:rPr lang="en-US" sz="1450" dirty="0"/>
              <a:t>After the due date, requests for exception will be considered </a:t>
            </a:r>
            <a:r>
              <a:rPr lang="en-US" sz="1450" b="1" i="1" dirty="0"/>
              <a:t>only in exceptional circumstances and only until April 21</a:t>
            </a:r>
            <a:r>
              <a:rPr lang="en-US" sz="1450" dirty="0"/>
              <a:t>.  Any such request will be subject to approval by the Chief Financial Officer (CFO) and will be considered only upon submission of an email request from the Principal to the CFO, copy to the principal’s supervisor.  The written request must include an explanation of the reason for late ordering, the basis for expectation of delivery by June 30</a:t>
            </a:r>
            <a:r>
              <a:rPr lang="en-US" sz="1450" baseline="30000" dirty="0"/>
              <a:t>th</a:t>
            </a:r>
            <a:r>
              <a:rPr lang="en-US" sz="1450" dirty="0"/>
              <a:t> and an affirmation that the school will take steps to ensure adherence to the deadline in the next school year.</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617" y="3014776"/>
            <a:ext cx="1030309" cy="731520"/>
          </a:xfrm>
          <a:prstGeom prst="rect">
            <a:avLst/>
          </a:prstGeom>
        </p:spPr>
      </p:pic>
      <p:pic>
        <p:nvPicPr>
          <p:cNvPr id="13" name="Picture 12"/>
          <p:cNvPicPr>
            <a:picLocks noChangeAspect="1"/>
          </p:cNvPicPr>
          <p:nvPr/>
        </p:nvPicPr>
        <p:blipFill>
          <a:blip r:embed="rId4"/>
          <a:stretch>
            <a:fillRect/>
          </a:stretch>
        </p:blipFill>
        <p:spPr>
          <a:xfrm>
            <a:off x="9319491" y="1888014"/>
            <a:ext cx="1650494" cy="1737360"/>
          </a:xfrm>
          <a:prstGeom prst="rect">
            <a:avLst/>
          </a:prstGeom>
          <a:noFill/>
        </p:spPr>
      </p:pic>
    </p:spTree>
    <p:extLst>
      <p:ext uri="{BB962C8B-B14F-4D97-AF65-F5344CB8AC3E}">
        <p14:creationId xmlns:p14="http://schemas.microsoft.com/office/powerpoint/2010/main" val="3873083153"/>
      </p:ext>
    </p:extLst>
  </p:cSld>
  <p:clrMapOvr>
    <a:masterClrMapping/>
  </p:clrMapOvr>
  <p:transition spd="slow">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09942" y="1832471"/>
            <a:ext cx="7550066" cy="51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Delivery of Goods and Services…by June 30, 2024.</a:t>
            </a:r>
          </a:p>
        </p:txBody>
      </p:sp>
      <p:sp>
        <p:nvSpPr>
          <p:cNvPr id="2" name="Title 1"/>
          <p:cNvSpPr>
            <a:spLocks noGrp="1"/>
          </p:cNvSpPr>
          <p:nvPr>
            <p:ph type="title"/>
          </p:nvPr>
        </p:nvSpPr>
        <p:spPr>
          <a:xfrm>
            <a:off x="1097280" y="229959"/>
            <a:ext cx="10058400" cy="1450757"/>
          </a:xfrm>
          <a:solidFill>
            <a:schemeClr val="accent4">
              <a:lumMod val="20000"/>
              <a:lumOff val="80000"/>
            </a:schemeClr>
          </a:solidFill>
        </p:spPr>
        <p:txBody>
          <a:bodyPr/>
          <a:lstStyle/>
          <a:p>
            <a:r>
              <a:rPr lang="en-US" b="1" dirty="0"/>
              <a:t>Delivery Due Date - OTPS</a:t>
            </a:r>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95</a:t>
            </a:fld>
            <a:endParaRPr lang="en-US" dirty="0"/>
          </a:p>
        </p:txBody>
      </p:sp>
      <p:sp>
        <p:nvSpPr>
          <p:cNvPr id="7" name="Right Arrow 6"/>
          <p:cNvSpPr/>
          <p:nvPr/>
        </p:nvSpPr>
        <p:spPr>
          <a:xfrm>
            <a:off x="451719" y="1918132"/>
            <a:ext cx="645561" cy="4272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p:cNvSpPr txBox="1">
            <a:spLocks/>
          </p:cNvSpPr>
          <p:nvPr/>
        </p:nvSpPr>
        <p:spPr>
          <a:xfrm>
            <a:off x="1066347" y="2501726"/>
            <a:ext cx="10022831" cy="409042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257175">
              <a:buClr>
                <a:schemeClr val="accent2">
                  <a:lumMod val="75000"/>
                </a:schemeClr>
              </a:buClr>
              <a:buFont typeface="Wingdings" panose="05000000000000000000" pitchFamily="2" charset="2"/>
              <a:buChar char="v"/>
            </a:pPr>
            <a:r>
              <a:rPr lang="en-US" sz="2000" b="1" dirty="0"/>
              <a:t>Delivery of goods and services ordered in the fiscal year must occur  prior to June 30th.</a:t>
            </a:r>
          </a:p>
          <a:p>
            <a:pPr marL="457200" lvl="1" indent="-257175">
              <a:buClr>
                <a:schemeClr val="accent2">
                  <a:lumMod val="75000"/>
                </a:schemeClr>
              </a:buClr>
              <a:buFont typeface="Wingdings" panose="05000000000000000000" pitchFamily="2" charset="2"/>
              <a:buChar char="v"/>
            </a:pPr>
            <a:r>
              <a:rPr lang="en-US" sz="2000" b="1" dirty="0"/>
              <a:t>This rule applies to </a:t>
            </a:r>
            <a:r>
              <a:rPr lang="en-US" sz="2000" b="1" dirty="0">
                <a:solidFill>
                  <a:srgbClr val="0070C0"/>
                </a:solidFill>
              </a:rPr>
              <a:t>ALL FUND SOURCES.</a:t>
            </a:r>
            <a:endParaRPr lang="en-US" sz="2000" dirty="0">
              <a:solidFill>
                <a:srgbClr val="0070C0"/>
              </a:solidFill>
            </a:endParaRPr>
          </a:p>
          <a:p>
            <a:pPr marL="227013" indent="-227013">
              <a:buClr>
                <a:schemeClr val="accent2">
                  <a:lumMod val="75000"/>
                </a:schemeClr>
              </a:buClr>
              <a:buFont typeface="Arial" panose="020B0604020202020204" pitchFamily="34" charset="0"/>
              <a:buChar char="•"/>
            </a:pPr>
            <a:r>
              <a:rPr lang="en-US" sz="1800" dirty="0"/>
              <a:t>In order for goods and services ordered in 2023-24 to be charged against the school’s 2023-24 budget, as an allowable expenditure, the order must be received prior to June 30, 2024.  </a:t>
            </a:r>
          </a:p>
          <a:p>
            <a:pPr marL="227013" indent="-227013">
              <a:buClr>
                <a:schemeClr val="accent2">
                  <a:lumMod val="75000"/>
                </a:schemeClr>
              </a:buClr>
              <a:buFont typeface="Arial" panose="020B0604020202020204" pitchFamily="34" charset="0"/>
              <a:buChar char="•"/>
            </a:pPr>
            <a:r>
              <a:rPr lang="en-US" sz="1800" b="1" dirty="0">
                <a:solidFill>
                  <a:schemeClr val="accent2">
                    <a:lumMod val="75000"/>
                  </a:schemeClr>
                </a:solidFill>
              </a:rPr>
              <a:t>The focus should be on securing deliveries by June 1</a:t>
            </a:r>
            <a:r>
              <a:rPr lang="en-US" sz="1800" b="1" baseline="30000" dirty="0">
                <a:solidFill>
                  <a:schemeClr val="accent2">
                    <a:lumMod val="75000"/>
                  </a:schemeClr>
                </a:solidFill>
              </a:rPr>
              <a:t>st</a:t>
            </a:r>
            <a:r>
              <a:rPr lang="en-US" sz="1800" b="1" dirty="0">
                <a:solidFill>
                  <a:schemeClr val="accent2">
                    <a:lumMod val="75000"/>
                  </a:schemeClr>
                </a:solidFill>
              </a:rPr>
              <a:t>, so that materials will definitely be in place on time and receipt of invoices in the Business Office will occur in June.  </a:t>
            </a:r>
          </a:p>
          <a:p>
            <a:pPr marL="227013" indent="-227013">
              <a:buClr>
                <a:schemeClr val="accent2">
                  <a:lumMod val="75000"/>
                </a:schemeClr>
              </a:buClr>
              <a:buFont typeface="Arial" panose="020B0604020202020204" pitchFamily="34" charset="0"/>
              <a:buChar char="•"/>
            </a:pPr>
            <a:r>
              <a:rPr lang="en-US" sz="1800" dirty="0"/>
              <a:t>If the order is delivered and accepted at the school after June 30th, the expenditure will be considered an expense in the new fiscal year.  In this case, the district will process the payment against the school’s FY24 allocation.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008" y="1648428"/>
            <a:ext cx="1030309" cy="7315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58" y="329064"/>
            <a:ext cx="1907022" cy="1280160"/>
          </a:xfrm>
          <a:prstGeom prst="rect">
            <a:avLst/>
          </a:prstGeom>
        </p:spPr>
      </p:pic>
    </p:spTree>
    <p:extLst>
      <p:ext uri="{BB962C8B-B14F-4D97-AF65-F5344CB8AC3E}">
        <p14:creationId xmlns:p14="http://schemas.microsoft.com/office/powerpoint/2010/main" val="3330211357"/>
      </p:ext>
    </p:extLst>
  </p:cSld>
  <p:clrMapOvr>
    <a:masterClrMapping/>
  </p:clrMapOvr>
  <p:transition spd="slow">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005"/>
            <a:ext cx="10058400" cy="1450757"/>
          </a:xfrm>
          <a:solidFill>
            <a:schemeClr val="accent4">
              <a:lumMod val="20000"/>
              <a:lumOff val="80000"/>
            </a:schemeClr>
          </a:solidFill>
        </p:spPr>
        <p:txBody>
          <a:bodyPr/>
          <a:lstStyle/>
          <a:p>
            <a:r>
              <a:rPr lang="en-US" b="1" dirty="0"/>
              <a:t>Proactive Planning Tool</a:t>
            </a:r>
            <a:br>
              <a:rPr lang="en-US" b="1" dirty="0"/>
            </a:br>
            <a:endParaRPr lang="en-US"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06088318"/>
              </p:ext>
            </p:extLst>
          </p:nvPr>
        </p:nvGraphicFramePr>
        <p:xfrm>
          <a:off x="1097280" y="1773866"/>
          <a:ext cx="10029269" cy="4522989"/>
        </p:xfrm>
        <a:graphic>
          <a:graphicData uri="http://schemas.openxmlformats.org/drawingml/2006/table">
            <a:tbl>
              <a:tblPr firstRow="1" bandRow="1">
                <a:tableStyleId>{5C22544A-7EE6-4342-B048-85BDC9FD1C3A}</a:tableStyleId>
              </a:tblPr>
              <a:tblGrid>
                <a:gridCol w="1662104">
                  <a:extLst>
                    <a:ext uri="{9D8B030D-6E8A-4147-A177-3AD203B41FA5}">
                      <a16:colId xmlns:a16="http://schemas.microsoft.com/office/drawing/2014/main" val="20000"/>
                    </a:ext>
                  </a:extLst>
                </a:gridCol>
                <a:gridCol w="3544312">
                  <a:extLst>
                    <a:ext uri="{9D8B030D-6E8A-4147-A177-3AD203B41FA5}">
                      <a16:colId xmlns:a16="http://schemas.microsoft.com/office/drawing/2014/main" val="20001"/>
                    </a:ext>
                  </a:extLst>
                </a:gridCol>
                <a:gridCol w="4822853">
                  <a:extLst>
                    <a:ext uri="{9D8B030D-6E8A-4147-A177-3AD203B41FA5}">
                      <a16:colId xmlns:a16="http://schemas.microsoft.com/office/drawing/2014/main" val="20002"/>
                    </a:ext>
                  </a:extLst>
                </a:gridCol>
              </a:tblGrid>
              <a:tr h="360094">
                <a:tc>
                  <a:txBody>
                    <a:bodyPr/>
                    <a:lstStyle/>
                    <a:p>
                      <a:r>
                        <a:rPr lang="en-US" sz="1600" dirty="0"/>
                        <a:t>Date</a:t>
                      </a:r>
                    </a:p>
                  </a:txBody>
                  <a:tcPr/>
                </a:tc>
                <a:tc>
                  <a:txBody>
                    <a:bodyPr/>
                    <a:lstStyle/>
                    <a:p>
                      <a:r>
                        <a:rPr lang="en-US" sz="1600" dirty="0"/>
                        <a:t>Action</a:t>
                      </a:r>
                    </a:p>
                  </a:txBody>
                  <a:tcPr/>
                </a:tc>
                <a:tc>
                  <a:txBody>
                    <a:bodyPr/>
                    <a:lstStyle/>
                    <a:p>
                      <a:r>
                        <a:rPr lang="en-US" sz="1600" dirty="0"/>
                        <a:t>Notes</a:t>
                      </a:r>
                    </a:p>
                  </a:txBody>
                  <a:tcPr/>
                </a:tc>
                <a:extLst>
                  <a:ext uri="{0D108BD9-81ED-4DB2-BD59-A6C34878D82A}">
                    <a16:rowId xmlns:a16="http://schemas.microsoft.com/office/drawing/2014/main" val="10000"/>
                  </a:ext>
                </a:extLst>
              </a:tr>
              <a:tr h="351332">
                <a:tc>
                  <a:txBody>
                    <a:bodyPr/>
                    <a:lstStyle/>
                    <a:p>
                      <a:r>
                        <a:rPr lang="en-US" sz="1300" b="1" dirty="0"/>
                        <a:t>July</a:t>
                      </a:r>
                      <a:r>
                        <a:rPr lang="en-US" sz="1300" b="1" baseline="0" dirty="0"/>
                        <a:t> 1st</a:t>
                      </a:r>
                      <a:endParaRPr lang="en-US" sz="1300" b="1" dirty="0"/>
                    </a:p>
                  </a:txBody>
                  <a:tcPr/>
                </a:tc>
                <a:tc>
                  <a:txBody>
                    <a:bodyPr/>
                    <a:lstStyle/>
                    <a:p>
                      <a:r>
                        <a:rPr lang="en-US" sz="1250" b="1" dirty="0"/>
                        <a:t>THE NEW FISCAL YEAR BEGINS.</a:t>
                      </a:r>
                    </a:p>
                  </a:txBody>
                  <a:tcPr/>
                </a:tc>
                <a:tc>
                  <a:txBody>
                    <a:bodyPr/>
                    <a:lstStyle/>
                    <a:p>
                      <a:r>
                        <a:rPr lang="en-US" sz="1250" dirty="0"/>
                        <a:t>Expenditures</a:t>
                      </a:r>
                      <a:r>
                        <a:rPr lang="en-US" sz="1250" baseline="0" dirty="0"/>
                        <a:t> are made within the fiscal year.</a:t>
                      </a:r>
                      <a:endParaRPr lang="en-US" sz="1250" dirty="0"/>
                    </a:p>
                  </a:txBody>
                  <a:tcPr/>
                </a:tc>
                <a:extLst>
                  <a:ext uri="{0D108BD9-81ED-4DB2-BD59-A6C34878D82A}">
                    <a16:rowId xmlns:a16="http://schemas.microsoft.com/office/drawing/2014/main" val="10001"/>
                  </a:ext>
                </a:extLst>
              </a:tr>
              <a:tr h="316523">
                <a:tc>
                  <a:txBody>
                    <a:bodyPr/>
                    <a:lstStyle/>
                    <a:p>
                      <a:r>
                        <a:rPr lang="en-US" sz="1300" b="1" dirty="0"/>
                        <a:t>July</a:t>
                      </a:r>
                      <a:r>
                        <a:rPr lang="en-US" sz="1300" b="1" baseline="0" dirty="0"/>
                        <a:t> 6th</a:t>
                      </a:r>
                      <a:endParaRPr lang="en-US" sz="1300" b="1" dirty="0"/>
                    </a:p>
                  </a:txBody>
                  <a:tcPr/>
                </a:tc>
                <a:tc>
                  <a:txBody>
                    <a:bodyPr/>
                    <a:lstStyle/>
                    <a:p>
                      <a:r>
                        <a:rPr lang="en-US" sz="1250" dirty="0"/>
                        <a:t>School operating</a:t>
                      </a:r>
                      <a:r>
                        <a:rPr lang="en-US" sz="1250" baseline="0" dirty="0"/>
                        <a:t> accounts are set up in MUNIS.</a:t>
                      </a:r>
                      <a:endParaRPr lang="en-US" sz="1250" dirty="0"/>
                    </a:p>
                  </a:txBody>
                  <a:tcPr/>
                </a:tc>
                <a:tc>
                  <a:txBody>
                    <a:bodyPr/>
                    <a:lstStyle/>
                    <a:p>
                      <a:endParaRPr lang="en-US" sz="1250" dirty="0"/>
                    </a:p>
                  </a:txBody>
                  <a:tcPr/>
                </a:tc>
                <a:extLst>
                  <a:ext uri="{0D108BD9-81ED-4DB2-BD59-A6C34878D82A}">
                    <a16:rowId xmlns:a16="http://schemas.microsoft.com/office/drawing/2014/main" val="10002"/>
                  </a:ext>
                </a:extLst>
              </a:tr>
              <a:tr h="472440">
                <a:tc>
                  <a:txBody>
                    <a:bodyPr/>
                    <a:lstStyle/>
                    <a:p>
                      <a:r>
                        <a:rPr lang="en-US" sz="1300" b="1" dirty="0"/>
                        <a:t>July/August</a:t>
                      </a:r>
                    </a:p>
                  </a:txBody>
                  <a:tcPr/>
                </a:tc>
                <a:tc>
                  <a:txBody>
                    <a:bodyPr/>
                    <a:lstStyle/>
                    <a:p>
                      <a:r>
                        <a:rPr lang="en-US" sz="1250" dirty="0"/>
                        <a:t>Create your</a:t>
                      </a:r>
                      <a:r>
                        <a:rPr lang="en-US" sz="1250" baseline="0" dirty="0"/>
                        <a:t> Annual Fiscal Plan for the school’s accounts.</a:t>
                      </a:r>
                      <a:endParaRPr lang="en-US" sz="1250" dirty="0"/>
                    </a:p>
                  </a:txBody>
                  <a:tcPr/>
                </a:tc>
                <a:tc>
                  <a:txBody>
                    <a:bodyPr/>
                    <a:lstStyle/>
                    <a:p>
                      <a:r>
                        <a:rPr lang="en-US" sz="1250" dirty="0"/>
                        <a:t>A Fiscal Plan specifies planned purchases</a:t>
                      </a:r>
                      <a:r>
                        <a:rPr lang="en-US" sz="1250" baseline="0" dirty="0"/>
                        <a:t> or activities, with the anticipated amounts.</a:t>
                      </a:r>
                      <a:endParaRPr lang="en-US" sz="1250" dirty="0"/>
                    </a:p>
                  </a:txBody>
                  <a:tcPr/>
                </a:tc>
                <a:extLst>
                  <a:ext uri="{0D108BD9-81ED-4DB2-BD59-A6C34878D82A}">
                    <a16:rowId xmlns:a16="http://schemas.microsoft.com/office/drawing/2014/main" val="10003"/>
                  </a:ext>
                </a:extLst>
              </a:tr>
              <a:tr h="472440">
                <a:tc>
                  <a:txBody>
                    <a:bodyPr/>
                    <a:lstStyle/>
                    <a:p>
                      <a:r>
                        <a:rPr lang="en-US" sz="1300" b="1" dirty="0"/>
                        <a:t>July</a:t>
                      </a:r>
                    </a:p>
                  </a:txBody>
                  <a:tcPr/>
                </a:tc>
                <a:tc>
                  <a:txBody>
                    <a:bodyPr/>
                    <a:lstStyle/>
                    <a:p>
                      <a:r>
                        <a:rPr lang="en-US" sz="1250" dirty="0"/>
                        <a:t>Submit orders for supplies </a:t>
                      </a:r>
                      <a:r>
                        <a:rPr lang="en-US" sz="1250" baseline="0" dirty="0"/>
                        <a:t>needed for the opening of school, if not ordered in the prior fiscal year.</a:t>
                      </a:r>
                      <a:endParaRPr lang="en-US" sz="1250" dirty="0"/>
                    </a:p>
                  </a:txBody>
                  <a:tcPr/>
                </a:tc>
                <a:tc>
                  <a:txBody>
                    <a:bodyPr/>
                    <a:lstStyle/>
                    <a:p>
                      <a:r>
                        <a:rPr lang="en-US" sz="1250" dirty="0"/>
                        <a:t>Ensure adequate</a:t>
                      </a:r>
                      <a:r>
                        <a:rPr lang="en-US" sz="1250" baseline="0" dirty="0"/>
                        <a:t> instructional supplies are available for the start of the new school year.  Order in July, to ensure delivery in time.</a:t>
                      </a:r>
                      <a:endParaRPr lang="en-US" sz="1250" dirty="0"/>
                    </a:p>
                  </a:txBody>
                  <a:tcPr/>
                </a:tc>
                <a:extLst>
                  <a:ext uri="{0D108BD9-81ED-4DB2-BD59-A6C34878D82A}">
                    <a16:rowId xmlns:a16="http://schemas.microsoft.com/office/drawing/2014/main" val="10004"/>
                  </a:ext>
                </a:extLst>
              </a:tr>
              <a:tr h="853440">
                <a:tc>
                  <a:txBody>
                    <a:bodyPr/>
                    <a:lstStyle/>
                    <a:p>
                      <a:r>
                        <a:rPr lang="en-US" sz="1300" b="1" dirty="0"/>
                        <a:t>July</a:t>
                      </a:r>
                    </a:p>
                  </a:txBody>
                  <a:tcPr/>
                </a:tc>
                <a:tc>
                  <a:txBody>
                    <a:bodyPr/>
                    <a:lstStyle/>
                    <a:p>
                      <a:r>
                        <a:rPr lang="en-US" sz="1250" dirty="0"/>
                        <a:t>Order</a:t>
                      </a:r>
                      <a:r>
                        <a:rPr lang="en-US" sz="1250" baseline="0" dirty="0"/>
                        <a:t> textbooks, if needed, after comparing the inventory to projected registers.  Email the completed order workbook to the CFO</a:t>
                      </a:r>
                      <a:r>
                        <a:rPr lang="en-US" sz="1250" b="1" baseline="0" dirty="0"/>
                        <a:t>.</a:t>
                      </a:r>
                      <a:endParaRPr lang="en-US" sz="1250" b="1" dirty="0"/>
                    </a:p>
                  </a:txBody>
                  <a:tcPr/>
                </a:tc>
                <a:tc>
                  <a:txBody>
                    <a:bodyPr/>
                    <a:lstStyle/>
                    <a:p>
                      <a:r>
                        <a:rPr lang="en-US" sz="1250" dirty="0"/>
                        <a:t>Access the Textbook order form in the Budget/Business Portal.</a:t>
                      </a:r>
                    </a:p>
                  </a:txBody>
                  <a:tcPr/>
                </a:tc>
                <a:extLst>
                  <a:ext uri="{0D108BD9-81ED-4DB2-BD59-A6C34878D82A}">
                    <a16:rowId xmlns:a16="http://schemas.microsoft.com/office/drawing/2014/main" val="10005"/>
                  </a:ext>
                </a:extLst>
              </a:tr>
              <a:tr h="472440">
                <a:tc>
                  <a:txBody>
                    <a:bodyPr/>
                    <a:lstStyle/>
                    <a:p>
                      <a:r>
                        <a:rPr lang="en-US" sz="1300" b="1" dirty="0"/>
                        <a:t>July 31st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b="0" dirty="0">
                          <a:solidFill>
                            <a:schemeClr val="tx1"/>
                          </a:solidFill>
                        </a:rPr>
                        <a:t>The </a:t>
                      </a:r>
                      <a:r>
                        <a:rPr lang="en-US" sz="1250" b="1" dirty="0">
                          <a:solidFill>
                            <a:schemeClr val="tx1"/>
                          </a:solidFill>
                        </a:rPr>
                        <a:t>Request for Transfer system</a:t>
                      </a:r>
                      <a:r>
                        <a:rPr lang="en-US" sz="1250" b="1" baseline="0" dirty="0">
                          <a:solidFill>
                            <a:schemeClr val="tx1"/>
                          </a:solidFill>
                        </a:rPr>
                        <a:t> </a:t>
                      </a:r>
                      <a:r>
                        <a:rPr lang="en-US" sz="1250" b="0" baseline="0" dirty="0">
                          <a:solidFill>
                            <a:schemeClr val="tx1"/>
                          </a:solidFill>
                        </a:rPr>
                        <a:t>(HRC-7), for teachers, closes.</a:t>
                      </a:r>
                      <a:endParaRPr lang="en-US" sz="1250" b="1" dirty="0">
                        <a:solidFill>
                          <a:schemeClr val="tx1"/>
                        </a:solidFill>
                      </a:endParaRPr>
                    </a:p>
                  </a:txBody>
                  <a:tcPr/>
                </a:tc>
                <a:tc>
                  <a:txBody>
                    <a:bodyPr/>
                    <a:lstStyle/>
                    <a:p>
                      <a:endParaRPr lang="en-US" sz="1250" dirty="0"/>
                    </a:p>
                  </a:txBody>
                  <a:tcPr/>
                </a:tc>
                <a:extLst>
                  <a:ext uri="{0D108BD9-81ED-4DB2-BD59-A6C34878D82A}">
                    <a16:rowId xmlns:a16="http://schemas.microsoft.com/office/drawing/2014/main" val="10006"/>
                  </a:ext>
                </a:extLst>
              </a:tr>
              <a:tr h="370840">
                <a:tc>
                  <a:txBody>
                    <a:bodyPr/>
                    <a:lstStyle/>
                    <a:p>
                      <a:r>
                        <a:rPr lang="en-US" sz="1300" b="1" dirty="0"/>
                        <a:t>August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b="0" dirty="0">
                          <a:solidFill>
                            <a:schemeClr val="tx1"/>
                          </a:solidFill>
                        </a:rPr>
                        <a:t>A</a:t>
                      </a:r>
                      <a:r>
                        <a:rPr lang="en-US" sz="1250" b="0" baseline="0" dirty="0">
                          <a:solidFill>
                            <a:schemeClr val="tx1"/>
                          </a:solidFill>
                        </a:rPr>
                        <a:t> district paper order arrives at schools.</a:t>
                      </a:r>
                      <a:endParaRPr lang="en-US" sz="1250" b="0" dirty="0">
                        <a:solidFill>
                          <a:schemeClr val="tx1"/>
                        </a:solidFill>
                      </a:endParaRPr>
                    </a:p>
                  </a:txBody>
                  <a:tcPr/>
                </a:tc>
                <a:tc>
                  <a:txBody>
                    <a:bodyPr/>
                    <a:lstStyle/>
                    <a:p>
                      <a:r>
                        <a:rPr lang="en-US" sz="1250" dirty="0"/>
                        <a:t>Last</a:t>
                      </a:r>
                      <a:r>
                        <a:rPr lang="en-US" sz="1250" baseline="0" dirty="0"/>
                        <a:t> 2 weeks of August.   Refer to the Paper Distribution Chart.</a:t>
                      </a:r>
                      <a:endParaRPr lang="en-US" sz="1250" dirty="0"/>
                    </a:p>
                  </a:txBody>
                  <a:tcPr/>
                </a:tc>
                <a:extLst>
                  <a:ext uri="{0D108BD9-81ED-4DB2-BD59-A6C34878D82A}">
                    <a16:rowId xmlns:a16="http://schemas.microsoft.com/office/drawing/2014/main" val="10007"/>
                  </a:ext>
                </a:extLst>
              </a:tr>
              <a:tr h="853440">
                <a:tc>
                  <a:txBody>
                    <a:bodyPr/>
                    <a:lstStyle/>
                    <a:p>
                      <a:r>
                        <a:rPr lang="en-US" sz="1300" b="1" dirty="0"/>
                        <a:t>September 15th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a:t>Submit the</a:t>
                      </a:r>
                      <a:r>
                        <a:rPr lang="en-US" sz="1250" baseline="0" dirty="0"/>
                        <a:t> electronic</a:t>
                      </a:r>
                      <a:r>
                        <a:rPr lang="en-US" sz="1250" dirty="0"/>
                        <a:t> </a:t>
                      </a:r>
                      <a:r>
                        <a:rPr lang="en-US" sz="1250" b="1" u="sng" dirty="0">
                          <a:solidFill>
                            <a:schemeClr val="accent2">
                              <a:lumMod val="75000"/>
                            </a:schemeClr>
                          </a:solidFill>
                          <a:hlinkClick r:id="rId2"/>
                        </a:rPr>
                        <a:t>Parent</a:t>
                      </a:r>
                      <a:r>
                        <a:rPr lang="en-US" sz="1250" b="1" u="sng" baseline="0" dirty="0">
                          <a:solidFill>
                            <a:schemeClr val="accent2">
                              <a:lumMod val="75000"/>
                            </a:schemeClr>
                          </a:solidFill>
                          <a:hlinkClick r:id="rId2"/>
                        </a:rPr>
                        <a:t> Engagement Budget Plan</a:t>
                      </a:r>
                      <a:r>
                        <a:rPr lang="en-US" sz="1250" b="1" baseline="0" dirty="0">
                          <a:solidFill>
                            <a:schemeClr val="accent2">
                              <a:lumMod val="75000"/>
                            </a:schemeClr>
                          </a:solidFill>
                          <a:hlinkClick r:id="rId2"/>
                        </a:rPr>
                        <a:t> </a:t>
                      </a:r>
                      <a:r>
                        <a:rPr lang="en-US" sz="1250" b="0" baseline="0" dirty="0">
                          <a:solidFill>
                            <a:schemeClr val="tx1"/>
                          </a:solidFill>
                        </a:rPr>
                        <a:t>form. </a:t>
                      </a:r>
                      <a:r>
                        <a:rPr lang="en-US" sz="1250" dirty="0"/>
                        <a:t>The PAC/PTSO</a:t>
                      </a:r>
                      <a:r>
                        <a:rPr lang="en-US" sz="1250" baseline="0" dirty="0"/>
                        <a:t> </a:t>
                      </a:r>
                      <a:r>
                        <a:rPr lang="en-US" sz="1250" dirty="0"/>
                        <a:t>and Principal</a:t>
                      </a:r>
                      <a:r>
                        <a:rPr lang="en-US" sz="1250" baseline="0" dirty="0"/>
                        <a:t> reach agreement  on the budget plan for parent engagement funds, consistent with the guidelines.</a:t>
                      </a:r>
                      <a:endParaRPr lang="en-US" sz="1250" b="0" dirty="0">
                        <a:solidFill>
                          <a:schemeClr val="tx1"/>
                        </a:solidFill>
                      </a:endParaRPr>
                    </a:p>
                  </a:txBody>
                  <a:tcPr/>
                </a:tc>
                <a:tc>
                  <a:txBody>
                    <a:bodyPr/>
                    <a:lstStyle/>
                    <a:p>
                      <a:endParaRPr lang="en-US" sz="1250" baseline="0" dirty="0"/>
                    </a:p>
                    <a:p>
                      <a:endParaRPr lang="en-US" sz="1250" dirty="0"/>
                    </a:p>
                  </a:txBody>
                  <a:tcPr/>
                </a:tc>
                <a:extLst>
                  <a:ext uri="{0D108BD9-81ED-4DB2-BD59-A6C34878D82A}">
                    <a16:rowId xmlns:a16="http://schemas.microsoft.com/office/drawing/2014/main" val="10008"/>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3951" y="319303"/>
            <a:ext cx="1919283" cy="1280160"/>
          </a:xfrm>
          <a:prstGeom prst="rect">
            <a:avLst/>
          </a:prstGeom>
        </p:spPr>
      </p:pic>
      <p:sp>
        <p:nvSpPr>
          <p:cNvPr id="11" name="TextBox 10"/>
          <p:cNvSpPr txBox="1"/>
          <p:nvPr/>
        </p:nvSpPr>
        <p:spPr>
          <a:xfrm>
            <a:off x="6362236" y="5495861"/>
            <a:ext cx="4013520" cy="600164"/>
          </a:xfrm>
          <a:prstGeom prst="rect">
            <a:avLst/>
          </a:prstGeom>
          <a:solidFill>
            <a:schemeClr val="accent1">
              <a:lumMod val="20000"/>
              <a:lumOff val="80000"/>
            </a:schemeClr>
          </a:solid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1100" b="1" dirty="0">
                <a:solidFill>
                  <a:schemeClr val="accent2">
                    <a:lumMod val="75000"/>
                  </a:schemeClr>
                </a:solidFill>
              </a:rPr>
              <a:t>BPS web site: </a:t>
            </a:r>
            <a:r>
              <a:rPr lang="en-US" sz="1100" dirty="0"/>
              <a:t>Staff, </a:t>
            </a:r>
            <a:r>
              <a:rPr lang="en-US" sz="1100" dirty="0" err="1"/>
              <a:t>MyBPS</a:t>
            </a:r>
            <a:r>
              <a:rPr lang="en-US" sz="1100" dirty="0"/>
              <a:t> for Admins, Forms/Resources</a:t>
            </a:r>
          </a:p>
          <a:p>
            <a:pPr marL="742950" lvl="1" indent="-285750">
              <a:buClr>
                <a:schemeClr val="accent2">
                  <a:lumMod val="75000"/>
                </a:schemeClr>
              </a:buClr>
              <a:buFont typeface="Wingdings" panose="05000000000000000000" pitchFamily="2" charset="2"/>
              <a:buChar char="§"/>
            </a:pPr>
            <a:r>
              <a:rPr lang="en-US" sz="1100" b="1" dirty="0">
                <a:solidFill>
                  <a:schemeClr val="accent2">
                    <a:lumMod val="75000"/>
                  </a:schemeClr>
                </a:solidFill>
                <a:hlinkClick r:id="rId4"/>
              </a:rPr>
              <a:t>BUDGET/BUSINESS FORMS PORTAL</a:t>
            </a:r>
            <a:endParaRPr lang="en-US" sz="1100" b="1" dirty="0">
              <a:solidFill>
                <a:schemeClr val="accent2">
                  <a:lumMod val="75000"/>
                </a:schemeClr>
              </a:solidFill>
            </a:endParaRPr>
          </a:p>
          <a:p>
            <a:pPr marL="742950" lvl="1" indent="-285750">
              <a:buClr>
                <a:schemeClr val="accent2">
                  <a:lumMod val="75000"/>
                </a:schemeClr>
              </a:buClr>
              <a:buFont typeface="Wingdings" panose="05000000000000000000" pitchFamily="2" charset="2"/>
              <a:buChar char="§"/>
            </a:pPr>
            <a:r>
              <a:rPr lang="en-US" sz="1100" dirty="0"/>
              <a:t>Click: </a:t>
            </a:r>
            <a:r>
              <a:rPr lang="en-US" sz="1100" b="1" dirty="0">
                <a:solidFill>
                  <a:schemeClr val="accent2">
                    <a:lumMod val="75000"/>
                  </a:schemeClr>
                </a:solidFill>
              </a:rPr>
              <a:t>Parent Engagement Budget Plan.</a:t>
            </a:r>
          </a:p>
        </p:txBody>
      </p:sp>
      <p:sp>
        <p:nvSpPr>
          <p:cNvPr id="6" name="TextBox 5"/>
          <p:cNvSpPr txBox="1"/>
          <p:nvPr/>
        </p:nvSpPr>
        <p:spPr>
          <a:xfrm>
            <a:off x="1270002" y="1075954"/>
            <a:ext cx="3329354" cy="408623"/>
          </a:xfrm>
          <a:prstGeom prst="roundRect">
            <a:avLst/>
          </a:prstGeom>
          <a:solidFill>
            <a:srgbClr val="FF33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solidFill>
                  <a:schemeClr val="bg1"/>
                </a:solidFill>
              </a:rPr>
              <a:t>FISCAL YEAR:  July 1 – June 30</a:t>
            </a:r>
          </a:p>
        </p:txBody>
      </p:sp>
    </p:spTree>
    <p:extLst>
      <p:ext uri="{BB962C8B-B14F-4D97-AF65-F5344CB8AC3E}">
        <p14:creationId xmlns:p14="http://schemas.microsoft.com/office/powerpoint/2010/main" val="1073530722"/>
      </p:ext>
    </p:extLst>
  </p:cSld>
  <p:clrMapOvr>
    <a:masterClrMapping/>
  </p:clrMapOvr>
  <p:transition spd="slow">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005"/>
            <a:ext cx="10058400" cy="1450757"/>
          </a:xfrm>
          <a:solidFill>
            <a:schemeClr val="accent4">
              <a:lumMod val="20000"/>
              <a:lumOff val="80000"/>
            </a:schemeClr>
          </a:solidFill>
        </p:spPr>
        <p:txBody>
          <a:bodyPr/>
          <a:lstStyle/>
          <a:p>
            <a:r>
              <a:rPr lang="en-US" b="1" dirty="0"/>
              <a:t>Proactive Planning Tool</a:t>
            </a:r>
            <a:br>
              <a:rPr lang="en-US" b="1" dirty="0"/>
            </a:br>
            <a:endParaRPr lang="en-US"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01425646"/>
              </p:ext>
            </p:extLst>
          </p:nvPr>
        </p:nvGraphicFramePr>
        <p:xfrm>
          <a:off x="1097280" y="1762894"/>
          <a:ext cx="10029269" cy="4272588"/>
        </p:xfrm>
        <a:graphic>
          <a:graphicData uri="http://schemas.openxmlformats.org/drawingml/2006/table">
            <a:tbl>
              <a:tblPr firstRow="1" bandRow="1">
                <a:tableStyleId>{5C22544A-7EE6-4342-B048-85BDC9FD1C3A}</a:tableStyleId>
              </a:tblPr>
              <a:tblGrid>
                <a:gridCol w="1662104">
                  <a:extLst>
                    <a:ext uri="{9D8B030D-6E8A-4147-A177-3AD203B41FA5}">
                      <a16:colId xmlns:a16="http://schemas.microsoft.com/office/drawing/2014/main" val="20000"/>
                    </a:ext>
                  </a:extLst>
                </a:gridCol>
                <a:gridCol w="3544312">
                  <a:extLst>
                    <a:ext uri="{9D8B030D-6E8A-4147-A177-3AD203B41FA5}">
                      <a16:colId xmlns:a16="http://schemas.microsoft.com/office/drawing/2014/main" val="20001"/>
                    </a:ext>
                  </a:extLst>
                </a:gridCol>
                <a:gridCol w="4822853">
                  <a:extLst>
                    <a:ext uri="{9D8B030D-6E8A-4147-A177-3AD203B41FA5}">
                      <a16:colId xmlns:a16="http://schemas.microsoft.com/office/drawing/2014/main" val="20002"/>
                    </a:ext>
                  </a:extLst>
                </a:gridCol>
              </a:tblGrid>
              <a:tr h="360094">
                <a:tc>
                  <a:txBody>
                    <a:bodyPr/>
                    <a:lstStyle/>
                    <a:p>
                      <a:r>
                        <a:rPr lang="en-US" sz="1600" dirty="0"/>
                        <a:t>Date</a:t>
                      </a:r>
                    </a:p>
                  </a:txBody>
                  <a:tcPr/>
                </a:tc>
                <a:tc>
                  <a:txBody>
                    <a:bodyPr/>
                    <a:lstStyle/>
                    <a:p>
                      <a:r>
                        <a:rPr lang="en-US" sz="1600" dirty="0"/>
                        <a:t>Action</a:t>
                      </a:r>
                    </a:p>
                  </a:txBody>
                  <a:tcPr/>
                </a:tc>
                <a:tc>
                  <a:txBody>
                    <a:bodyPr/>
                    <a:lstStyle/>
                    <a:p>
                      <a:r>
                        <a:rPr lang="en-US" sz="1600" dirty="0"/>
                        <a:t>Notes</a:t>
                      </a:r>
                    </a:p>
                  </a:txBody>
                  <a:tcPr/>
                </a:tc>
                <a:extLst>
                  <a:ext uri="{0D108BD9-81ED-4DB2-BD59-A6C34878D82A}">
                    <a16:rowId xmlns:a16="http://schemas.microsoft.com/office/drawing/2014/main" val="10000"/>
                  </a:ext>
                </a:extLst>
              </a:tr>
              <a:tr h="662940">
                <a:tc>
                  <a:txBody>
                    <a:bodyPr/>
                    <a:lstStyle/>
                    <a:p>
                      <a:r>
                        <a:rPr lang="en-US" sz="1300" b="1" dirty="0"/>
                        <a:t>October</a:t>
                      </a:r>
                    </a:p>
                  </a:txBody>
                  <a:tcPr/>
                </a:tc>
                <a:tc>
                  <a:txBody>
                    <a:bodyPr/>
                    <a:lstStyle/>
                    <a:p>
                      <a:r>
                        <a:rPr lang="en-US" sz="1250" dirty="0"/>
                        <a:t>The </a:t>
                      </a:r>
                      <a:r>
                        <a:rPr lang="en-US" sz="1250" b="1" dirty="0">
                          <a:solidFill>
                            <a:srgbClr val="002060"/>
                          </a:solidFill>
                        </a:rPr>
                        <a:t>Teacher’s Choice E-card </a:t>
                      </a:r>
                      <a:r>
                        <a:rPr lang="en-US" sz="1250" dirty="0"/>
                        <a:t>program is announced.</a:t>
                      </a:r>
                      <a:r>
                        <a:rPr lang="en-US" sz="1250" baseline="0" dirty="0"/>
                        <a:t>  All classroom teachers on the </a:t>
                      </a:r>
                      <a:r>
                        <a:rPr lang="en-US" sz="1250" b="1" baseline="0" dirty="0">
                          <a:solidFill>
                            <a:srgbClr val="002060"/>
                          </a:solidFill>
                        </a:rPr>
                        <a:t>first October payroll </a:t>
                      </a:r>
                      <a:r>
                        <a:rPr lang="en-US" sz="1250" baseline="0" dirty="0"/>
                        <a:t>are eligible.</a:t>
                      </a:r>
                      <a:endParaRPr lang="en-US" sz="1250" dirty="0"/>
                    </a:p>
                  </a:txBody>
                  <a:tcPr/>
                </a:tc>
                <a:tc>
                  <a:txBody>
                    <a:bodyPr/>
                    <a:lstStyle/>
                    <a:p>
                      <a:r>
                        <a:rPr lang="en-US" sz="1250" dirty="0"/>
                        <a:t>Each eligible classroom teacher will receive an E-card from</a:t>
                      </a:r>
                      <a:r>
                        <a:rPr lang="en-US" sz="1250" baseline="0" dirty="0"/>
                        <a:t> School Specialty in the district-approved amount.  </a:t>
                      </a:r>
                      <a:r>
                        <a:rPr lang="en-US" sz="1250" b="1" baseline="0" dirty="0"/>
                        <a:t>Minimum = </a:t>
                      </a:r>
                      <a:r>
                        <a:rPr lang="en-US" sz="1250" b="1" u="sng" baseline="0" dirty="0">
                          <a:solidFill>
                            <a:srgbClr val="C00000"/>
                          </a:solidFill>
                        </a:rPr>
                        <a:t>$50</a:t>
                      </a:r>
                      <a:r>
                        <a:rPr lang="en-US" sz="1250" baseline="0" dirty="0"/>
                        <a:t>.</a:t>
                      </a:r>
                      <a:endParaRPr lang="en-US" sz="1250" dirty="0"/>
                    </a:p>
                  </a:txBody>
                  <a:tcPr/>
                </a:tc>
                <a:extLst>
                  <a:ext uri="{0D108BD9-81ED-4DB2-BD59-A6C34878D82A}">
                    <a16:rowId xmlns:a16="http://schemas.microsoft.com/office/drawing/2014/main" val="10001"/>
                  </a:ext>
                </a:extLst>
              </a:tr>
              <a:tr h="327188">
                <a:tc>
                  <a:txBody>
                    <a:bodyPr/>
                    <a:lstStyle/>
                    <a:p>
                      <a:r>
                        <a:rPr lang="en-US" sz="1200" b="1" dirty="0"/>
                        <a:t>November and January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b="0" dirty="0">
                          <a:solidFill>
                            <a:schemeClr val="tx1"/>
                          </a:solidFill>
                        </a:rPr>
                        <a:t>A</a:t>
                      </a:r>
                      <a:r>
                        <a:rPr lang="en-US" sz="1250" b="0" baseline="0" dirty="0">
                          <a:solidFill>
                            <a:schemeClr val="tx1"/>
                          </a:solidFill>
                        </a:rPr>
                        <a:t> district paper order arrives at schools.</a:t>
                      </a:r>
                      <a:endParaRPr lang="en-US" sz="1250" b="0" dirty="0">
                        <a:solidFill>
                          <a:schemeClr val="tx1"/>
                        </a:solidFill>
                      </a:endParaRPr>
                    </a:p>
                  </a:txBody>
                  <a:tcPr/>
                </a:tc>
                <a:tc>
                  <a:txBody>
                    <a:bodyPr/>
                    <a:lstStyle/>
                    <a:p>
                      <a:r>
                        <a:rPr lang="en-US" sz="1250" baseline="0" dirty="0"/>
                        <a:t>First 2 weeks of the month.   Refer to the Paper Distribution Chart.</a:t>
                      </a:r>
                      <a:endParaRPr lang="en-US" sz="1250" dirty="0"/>
                    </a:p>
                  </a:txBody>
                  <a:tcPr/>
                </a:tc>
                <a:extLst>
                  <a:ext uri="{0D108BD9-81ED-4DB2-BD59-A6C34878D82A}">
                    <a16:rowId xmlns:a16="http://schemas.microsoft.com/office/drawing/2014/main" val="10002"/>
                  </a:ext>
                </a:extLst>
              </a:tr>
              <a:tr h="342890">
                <a:tc>
                  <a:txBody>
                    <a:bodyPr/>
                    <a:lstStyle/>
                    <a:p>
                      <a:r>
                        <a:rPr lang="en-US" sz="1300" b="1" dirty="0"/>
                        <a:t>Biweekly</a:t>
                      </a:r>
                    </a:p>
                  </a:txBody>
                  <a:tcPr/>
                </a:tc>
                <a:tc>
                  <a:txBody>
                    <a:bodyPr/>
                    <a:lstStyle/>
                    <a:p>
                      <a:r>
                        <a:rPr lang="en-US" sz="1250" b="1" dirty="0"/>
                        <a:t>View account balances </a:t>
                      </a:r>
                      <a:r>
                        <a:rPr lang="en-US" sz="1250" dirty="0"/>
                        <a:t>in MUNIS.</a:t>
                      </a:r>
                    </a:p>
                  </a:txBody>
                  <a:tcPr/>
                </a:tc>
                <a:tc>
                  <a:txBody>
                    <a:bodyPr/>
                    <a:lstStyle/>
                    <a:p>
                      <a:endParaRPr lang="en-US" sz="1250" dirty="0"/>
                    </a:p>
                  </a:txBody>
                  <a:tcPr/>
                </a:tc>
                <a:extLst>
                  <a:ext uri="{0D108BD9-81ED-4DB2-BD59-A6C34878D82A}">
                    <a16:rowId xmlns:a16="http://schemas.microsoft.com/office/drawing/2014/main" val="10003"/>
                  </a:ext>
                </a:extLst>
              </a:tr>
              <a:tr h="329498">
                <a:tc>
                  <a:txBody>
                    <a:bodyPr/>
                    <a:lstStyle/>
                    <a:p>
                      <a:r>
                        <a:rPr lang="en-US" sz="1300" b="1" dirty="0"/>
                        <a:t>Monthly</a:t>
                      </a:r>
                    </a:p>
                  </a:txBody>
                  <a:tcPr/>
                </a:tc>
                <a:tc>
                  <a:txBody>
                    <a:bodyPr/>
                    <a:lstStyle/>
                    <a:p>
                      <a:r>
                        <a:rPr lang="en-US" sz="1200" dirty="0"/>
                        <a:t>Assess the status</a:t>
                      </a:r>
                      <a:r>
                        <a:rPr lang="en-US" sz="1200" baseline="0" dirty="0"/>
                        <a:t> and effectiveness of the Fiscal Plan.</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Identify</a:t>
                      </a:r>
                      <a:r>
                        <a:rPr lang="en-US" sz="1200" baseline="0" dirty="0"/>
                        <a:t> available funds for deployment or redeployment.</a:t>
                      </a:r>
                      <a:endParaRPr lang="en-US" sz="1200" dirty="0"/>
                    </a:p>
                  </a:txBody>
                  <a:tcPr/>
                </a:tc>
                <a:extLst>
                  <a:ext uri="{0D108BD9-81ED-4DB2-BD59-A6C34878D82A}">
                    <a16:rowId xmlns:a16="http://schemas.microsoft.com/office/drawing/2014/main" val="10005"/>
                  </a:ext>
                </a:extLst>
              </a:tr>
              <a:tr h="472440">
                <a:tc>
                  <a:txBody>
                    <a:bodyPr/>
                    <a:lstStyle/>
                    <a:p>
                      <a:r>
                        <a:rPr lang="en-US" sz="1300" b="1" dirty="0"/>
                        <a:t>February/March</a:t>
                      </a:r>
                    </a:p>
                  </a:txBody>
                  <a:tcPr/>
                </a:tc>
                <a:tc>
                  <a:txBody>
                    <a:bodyPr/>
                    <a:lstStyle/>
                    <a:p>
                      <a:r>
                        <a:rPr lang="en-US" sz="1250" dirty="0"/>
                        <a:t>Enter orders for </a:t>
                      </a:r>
                      <a:r>
                        <a:rPr lang="en-US" sz="1250" baseline="0" dirty="0"/>
                        <a:t>supply needs for the next school year, to the extent possible.</a:t>
                      </a:r>
                      <a:endParaRPr lang="en-US" sz="125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50" dirty="0"/>
                        <a:t>Use</a:t>
                      </a:r>
                      <a:r>
                        <a:rPr lang="en-US" sz="1250" baseline="0" dirty="0"/>
                        <a:t> available funds in the current fiscal year account to order supplies for the opening of school.  PLAN AHEAD.</a:t>
                      </a:r>
                      <a:endParaRPr lang="en-US" sz="1250" dirty="0"/>
                    </a:p>
                  </a:txBody>
                  <a:tcPr/>
                </a:tc>
                <a:extLst>
                  <a:ext uri="{0D108BD9-81ED-4DB2-BD59-A6C34878D82A}">
                    <a16:rowId xmlns:a16="http://schemas.microsoft.com/office/drawing/2014/main" val="10008"/>
                  </a:ext>
                </a:extLst>
              </a:tr>
              <a:tr h="457200">
                <a:tc>
                  <a:txBody>
                    <a:bodyPr/>
                    <a:lstStyle/>
                    <a:p>
                      <a:r>
                        <a:rPr lang="en-US" sz="1300" b="1" dirty="0"/>
                        <a:t>February 3</a:t>
                      </a:r>
                    </a:p>
                  </a:txBody>
                  <a:tcPr/>
                </a:tc>
                <a:tc>
                  <a:txBody>
                    <a:bodyPr/>
                    <a:lstStyle/>
                    <a:p>
                      <a:r>
                        <a:rPr lang="en-US" sz="1200" dirty="0"/>
                        <a:t>The CFO announces the </a:t>
                      </a:r>
                      <a:r>
                        <a:rPr lang="en-US" sz="1200" b="1" dirty="0"/>
                        <a:t>Master Schedule of Allocation</a:t>
                      </a:r>
                      <a:r>
                        <a:rPr lang="en-US" sz="1200" b="1" baseline="0" dirty="0"/>
                        <a:t> Webinars </a:t>
                      </a:r>
                      <a:r>
                        <a:rPr lang="en-US" sz="1200" baseline="0" dirty="0"/>
                        <a:t>for the next school year.</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Register</a:t>
                      </a:r>
                      <a:r>
                        <a:rPr lang="en-US" sz="1200" b="1" baseline="0" dirty="0"/>
                        <a:t> Projections </a:t>
                      </a:r>
                      <a:r>
                        <a:rPr lang="en-US" sz="1200" baseline="0" dirty="0"/>
                        <a:t>for the next school year are also announced, for review by principals.</a:t>
                      </a:r>
                      <a:endParaRPr lang="en-US" sz="1200" dirty="0"/>
                    </a:p>
                  </a:txBody>
                  <a:tcPr/>
                </a:tc>
                <a:extLst>
                  <a:ext uri="{0D108BD9-81ED-4DB2-BD59-A6C34878D82A}">
                    <a16:rowId xmlns:a16="http://schemas.microsoft.com/office/drawing/2014/main" val="1626036657"/>
                  </a:ext>
                </a:extLst>
              </a:tr>
              <a:tr h="344978">
                <a:tc>
                  <a:txBody>
                    <a:bodyPr/>
                    <a:lstStyle/>
                    <a:p>
                      <a:r>
                        <a:rPr lang="en-US" sz="1200" b="1" baseline="0" dirty="0"/>
                        <a:t>March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b="0" dirty="0">
                          <a:solidFill>
                            <a:schemeClr val="tx1"/>
                          </a:solidFill>
                        </a:rPr>
                        <a:t>A</a:t>
                      </a:r>
                      <a:r>
                        <a:rPr lang="en-US" sz="1250" b="0" baseline="0" dirty="0">
                          <a:solidFill>
                            <a:schemeClr val="tx1"/>
                          </a:solidFill>
                        </a:rPr>
                        <a:t> district paper order arrives at schools.</a:t>
                      </a:r>
                      <a:endParaRPr lang="en-US" sz="1250" b="0" dirty="0">
                        <a:solidFill>
                          <a:schemeClr val="tx1"/>
                        </a:solidFill>
                      </a:endParaRPr>
                    </a:p>
                  </a:txBody>
                  <a:tcPr/>
                </a:tc>
                <a:tc>
                  <a:txBody>
                    <a:bodyPr/>
                    <a:lstStyle/>
                    <a:p>
                      <a:r>
                        <a:rPr lang="en-US" sz="1250" baseline="0" dirty="0"/>
                        <a:t>First 2 weeks of the month.   Refer to the Paper Distribution Chart.</a:t>
                      </a:r>
                      <a:endParaRPr lang="en-US" sz="1250" dirty="0"/>
                    </a:p>
                  </a:txBody>
                  <a:tcPr/>
                </a:tc>
                <a:extLst>
                  <a:ext uri="{0D108BD9-81ED-4DB2-BD59-A6C34878D82A}">
                    <a16:rowId xmlns:a16="http://schemas.microsoft.com/office/drawing/2014/main" val="744400701"/>
                  </a:ext>
                </a:extLst>
              </a:tr>
              <a:tr h="457200">
                <a:tc>
                  <a:txBody>
                    <a:bodyPr/>
                    <a:lstStyle/>
                    <a:p>
                      <a:r>
                        <a:rPr lang="en-US" sz="1300" b="1" dirty="0"/>
                        <a:t>February 23 </a:t>
                      </a:r>
                      <a:r>
                        <a:rPr lang="en-US" sz="1300" b="1" baseline="0" dirty="0"/>
                        <a:t>– March 17 (projected)</a:t>
                      </a:r>
                      <a:endParaRPr lang="en-US" sz="1300" b="1" dirty="0"/>
                    </a:p>
                  </a:txBody>
                  <a:tcPr/>
                </a:tc>
                <a:tc>
                  <a:txBody>
                    <a:bodyPr/>
                    <a:lstStyle/>
                    <a:p>
                      <a:r>
                        <a:rPr lang="en-US" sz="1200" dirty="0"/>
                        <a:t>The</a:t>
                      </a:r>
                      <a:r>
                        <a:rPr lang="en-US" sz="1200" baseline="0" dirty="0"/>
                        <a:t> CFO leads School A</a:t>
                      </a:r>
                      <a:r>
                        <a:rPr lang="en-US" sz="1200" dirty="0"/>
                        <a:t>llocation</a:t>
                      </a:r>
                      <a:r>
                        <a:rPr lang="en-US" sz="1200" baseline="0" dirty="0"/>
                        <a:t> Conference webinars with principals for the next school year.</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During</a:t>
                      </a:r>
                      <a:r>
                        <a:rPr lang="en-US" sz="1200" baseline="0" dirty="0"/>
                        <a:t> the webinars, the initial budget allocations for the next school year, encompassing PS and OTPS, are reviewed.</a:t>
                      </a:r>
                      <a:endParaRPr lang="en-US" sz="1200" dirty="0"/>
                    </a:p>
                  </a:txBody>
                  <a:tcPr/>
                </a:tc>
                <a:extLst>
                  <a:ext uri="{0D108BD9-81ED-4DB2-BD59-A6C34878D82A}">
                    <a16:rowId xmlns:a16="http://schemas.microsoft.com/office/drawing/2014/main" val="2939611150"/>
                  </a:ext>
                </a:extLst>
              </a:tr>
              <a:tr h="487680">
                <a:tc>
                  <a:txBody>
                    <a:bodyPr/>
                    <a:lstStyle/>
                    <a:p>
                      <a:r>
                        <a:rPr lang="en-US" sz="1300" b="1" dirty="0"/>
                        <a:t>2 days after webinar</a:t>
                      </a:r>
                    </a:p>
                  </a:txBody>
                  <a:tcPr/>
                </a:tc>
                <a:tc>
                  <a:txBody>
                    <a:bodyPr/>
                    <a:lstStyle/>
                    <a:p>
                      <a:r>
                        <a:rPr lang="en-US" sz="1200" dirty="0"/>
                        <a:t>Submit</a:t>
                      </a:r>
                      <a:r>
                        <a:rPr lang="en-US" sz="1200" baseline="0" dirty="0"/>
                        <a:t> the School Allocation/Organization Workbook.</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The Workbook has 3 tabs:  School Allocation Record, Payroll Report, Table of Organization (for the next school year).</a:t>
                      </a:r>
                    </a:p>
                  </a:txBody>
                  <a:tcPr/>
                </a:tc>
                <a:extLst>
                  <a:ext uri="{0D108BD9-81ED-4DB2-BD59-A6C34878D82A}">
                    <a16:rowId xmlns:a16="http://schemas.microsoft.com/office/drawing/2014/main" val="1852712289"/>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166" y="410743"/>
            <a:ext cx="1645099" cy="1097280"/>
          </a:xfrm>
          <a:prstGeom prst="rect">
            <a:avLst/>
          </a:prstGeom>
        </p:spPr>
      </p:pic>
      <p:sp>
        <p:nvSpPr>
          <p:cNvPr id="9" name="TextBox 8"/>
          <p:cNvSpPr txBox="1"/>
          <p:nvPr/>
        </p:nvSpPr>
        <p:spPr>
          <a:xfrm>
            <a:off x="1270002" y="1075954"/>
            <a:ext cx="3329354" cy="408623"/>
          </a:xfrm>
          <a:prstGeom prst="roundRect">
            <a:avLst/>
          </a:prstGeom>
          <a:solidFill>
            <a:srgbClr val="FF33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solidFill>
                  <a:schemeClr val="bg1"/>
                </a:solidFill>
              </a:rPr>
              <a:t>FISCAL YEAR:  July 1 – June 30</a:t>
            </a:r>
          </a:p>
        </p:txBody>
      </p:sp>
    </p:spTree>
    <p:extLst>
      <p:ext uri="{BB962C8B-B14F-4D97-AF65-F5344CB8AC3E}">
        <p14:creationId xmlns:p14="http://schemas.microsoft.com/office/powerpoint/2010/main" val="3372040371"/>
      </p:ext>
    </p:extLst>
  </p:cSld>
  <p:clrMapOvr>
    <a:masterClrMapping/>
  </p:clrMapOvr>
  <p:transition spd="slow">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005"/>
            <a:ext cx="10058400" cy="1450757"/>
          </a:xfrm>
          <a:solidFill>
            <a:schemeClr val="accent4">
              <a:lumMod val="20000"/>
              <a:lumOff val="80000"/>
            </a:schemeClr>
          </a:solidFill>
        </p:spPr>
        <p:txBody>
          <a:bodyPr/>
          <a:lstStyle/>
          <a:p>
            <a:r>
              <a:rPr lang="en-US" b="1" dirty="0"/>
              <a:t>Proactive Planning Tool</a:t>
            </a:r>
            <a:br>
              <a:rPr lang="en-US" b="1" dirty="0"/>
            </a:br>
            <a:endParaRPr lang="en-US"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04752471"/>
              </p:ext>
            </p:extLst>
          </p:nvPr>
        </p:nvGraphicFramePr>
        <p:xfrm>
          <a:off x="1097280" y="1764384"/>
          <a:ext cx="10029269" cy="4301539"/>
        </p:xfrm>
        <a:graphic>
          <a:graphicData uri="http://schemas.openxmlformats.org/drawingml/2006/table">
            <a:tbl>
              <a:tblPr firstRow="1" bandRow="1">
                <a:tableStyleId>{5C22544A-7EE6-4342-B048-85BDC9FD1C3A}</a:tableStyleId>
              </a:tblPr>
              <a:tblGrid>
                <a:gridCol w="1662104">
                  <a:extLst>
                    <a:ext uri="{9D8B030D-6E8A-4147-A177-3AD203B41FA5}">
                      <a16:colId xmlns:a16="http://schemas.microsoft.com/office/drawing/2014/main" val="20000"/>
                    </a:ext>
                  </a:extLst>
                </a:gridCol>
                <a:gridCol w="3618169">
                  <a:extLst>
                    <a:ext uri="{9D8B030D-6E8A-4147-A177-3AD203B41FA5}">
                      <a16:colId xmlns:a16="http://schemas.microsoft.com/office/drawing/2014/main" val="20001"/>
                    </a:ext>
                  </a:extLst>
                </a:gridCol>
                <a:gridCol w="4748996">
                  <a:extLst>
                    <a:ext uri="{9D8B030D-6E8A-4147-A177-3AD203B41FA5}">
                      <a16:colId xmlns:a16="http://schemas.microsoft.com/office/drawing/2014/main" val="20002"/>
                    </a:ext>
                  </a:extLst>
                </a:gridCol>
              </a:tblGrid>
              <a:tr h="335280">
                <a:tc>
                  <a:txBody>
                    <a:bodyPr/>
                    <a:lstStyle/>
                    <a:p>
                      <a:r>
                        <a:rPr lang="en-US" sz="1600" dirty="0"/>
                        <a:t>Date</a:t>
                      </a:r>
                    </a:p>
                  </a:txBody>
                  <a:tcPr/>
                </a:tc>
                <a:tc>
                  <a:txBody>
                    <a:bodyPr/>
                    <a:lstStyle/>
                    <a:p>
                      <a:r>
                        <a:rPr lang="en-US" sz="1600" dirty="0"/>
                        <a:t>Action</a:t>
                      </a:r>
                    </a:p>
                  </a:txBody>
                  <a:tcPr/>
                </a:tc>
                <a:tc>
                  <a:txBody>
                    <a:bodyPr/>
                    <a:lstStyle/>
                    <a:p>
                      <a:r>
                        <a:rPr lang="en-US" sz="1600" dirty="0"/>
                        <a:t>Notes</a:t>
                      </a:r>
                    </a:p>
                  </a:txBody>
                  <a:tcPr/>
                </a:tc>
                <a:extLst>
                  <a:ext uri="{0D108BD9-81ED-4DB2-BD59-A6C34878D82A}">
                    <a16:rowId xmlns:a16="http://schemas.microsoft.com/office/drawing/2014/main" val="10000"/>
                  </a:ext>
                </a:extLst>
              </a:tr>
              <a:tr h="401446">
                <a:tc>
                  <a:txBody>
                    <a:bodyPr/>
                    <a:lstStyle/>
                    <a:p>
                      <a:r>
                        <a:rPr lang="en-US" sz="1600" b="1" dirty="0"/>
                        <a:t>April</a:t>
                      </a:r>
                      <a:r>
                        <a:rPr lang="en-US" sz="1600" b="1" baseline="0" dirty="0"/>
                        <a:t> 9th</a:t>
                      </a:r>
                      <a:endParaRPr lang="en-US" sz="1600" b="1" dirty="0"/>
                    </a:p>
                  </a:txBody>
                  <a:tcPr/>
                </a:tc>
                <a:tc>
                  <a:txBody>
                    <a:bodyPr/>
                    <a:lstStyle/>
                    <a:p>
                      <a:r>
                        <a:rPr lang="en-US" sz="1200" b="1" dirty="0"/>
                        <a:t>DUE DATE: </a:t>
                      </a:r>
                      <a:r>
                        <a:rPr lang="en-US" sz="1200" baseline="0" dirty="0"/>
                        <a:t>electronic submission of P-8, P-9S and P-10 order forms, approved by the principal.</a:t>
                      </a:r>
                    </a:p>
                    <a:p>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Be sure</a:t>
                      </a:r>
                      <a:r>
                        <a:rPr lang="en-US" sz="1200" b="1" baseline="0" dirty="0"/>
                        <a:t> to plan ahead.  Submit order forms to encumber funds for all planned activities or supply needs in the April – June period.</a:t>
                      </a:r>
                    </a:p>
                  </a:txBody>
                  <a:tcPr/>
                </a:tc>
                <a:extLst>
                  <a:ext uri="{0D108BD9-81ED-4DB2-BD59-A6C34878D82A}">
                    <a16:rowId xmlns:a16="http://schemas.microsoft.com/office/drawing/2014/main" val="3095213934"/>
                  </a:ext>
                </a:extLst>
              </a:tr>
              <a:tr h="401446">
                <a:tc>
                  <a:txBody>
                    <a:bodyPr/>
                    <a:lstStyle/>
                    <a:p>
                      <a:r>
                        <a:rPr lang="en-US" sz="1200" b="1" dirty="0"/>
                        <a:t>On</a:t>
                      </a:r>
                      <a:r>
                        <a:rPr lang="en-US" sz="1200" b="1" baseline="0" dirty="0"/>
                        <a:t> or about April 1st</a:t>
                      </a:r>
                      <a:endParaRPr lang="en-US" sz="1200" b="1" dirty="0"/>
                    </a:p>
                  </a:txBody>
                  <a:tcPr/>
                </a:tc>
                <a:tc>
                  <a:txBody>
                    <a:bodyPr/>
                    <a:lstStyle/>
                    <a:p>
                      <a:pPr marL="171450" indent="-171450">
                        <a:buFont typeface="Arial" panose="020B0604020202020204" pitchFamily="34" charset="0"/>
                        <a:buChar char="•"/>
                      </a:pPr>
                      <a:r>
                        <a:rPr lang="en-US" sz="1200" baseline="0" dirty="0"/>
                        <a:t>The Payroll Office emails the </a:t>
                      </a:r>
                      <a:r>
                        <a:rPr lang="en-US" sz="1200" b="1" baseline="0" dirty="0">
                          <a:solidFill>
                            <a:srgbClr val="0070C0"/>
                          </a:solidFill>
                        </a:rPr>
                        <a:t>“Pay Period Election” letter</a:t>
                      </a:r>
                      <a:r>
                        <a:rPr lang="en-US" sz="1200" baseline="0" dirty="0"/>
                        <a:t> for the new school year to BEA and BCAS IV members.</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t>Timely submission of the Pay Period Election form (in the BPS Payroll Portal) by the </a:t>
                      </a:r>
                      <a:r>
                        <a:rPr lang="en-US" sz="1200" b="1" baseline="0" dirty="0"/>
                        <a:t>due date </a:t>
                      </a:r>
                      <a:r>
                        <a:rPr lang="en-US" sz="1200" b="0" baseline="0" dirty="0"/>
                        <a:t>is essential.</a:t>
                      </a:r>
                    </a:p>
                  </a:txBody>
                  <a:tcPr/>
                </a:tc>
                <a:extLst>
                  <a:ext uri="{0D108BD9-81ED-4DB2-BD59-A6C34878D82A}">
                    <a16:rowId xmlns:a16="http://schemas.microsoft.com/office/drawing/2014/main" val="927782431"/>
                  </a:ext>
                </a:extLst>
              </a:tr>
              <a:tr h="401446">
                <a:tc>
                  <a:txBody>
                    <a:bodyPr/>
                    <a:lstStyle/>
                    <a:p>
                      <a:r>
                        <a:rPr lang="en-US" sz="1200" b="1" dirty="0"/>
                        <a:t>On or about May 1st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Payroll Office emails the “</a:t>
                      </a:r>
                      <a:r>
                        <a:rPr lang="en-US" sz="1200" b="1" dirty="0">
                          <a:solidFill>
                            <a:schemeClr val="accent2">
                              <a:lumMod val="75000"/>
                            </a:schemeClr>
                          </a:solidFill>
                        </a:rPr>
                        <a:t>Annual Salary Agreement” </a:t>
                      </a:r>
                      <a:r>
                        <a:rPr lang="en-US" sz="1200" b="0" dirty="0">
                          <a:solidFill>
                            <a:schemeClr val="tx1"/>
                          </a:solidFill>
                        </a:rPr>
                        <a:t>for the new school year </a:t>
                      </a:r>
                      <a:r>
                        <a:rPr lang="en-US" sz="1200" dirty="0"/>
                        <a:t>to BEA</a:t>
                      </a:r>
                      <a:r>
                        <a:rPr lang="en-US" sz="1200" baseline="0" dirty="0"/>
                        <a:t> and BCAS members.  </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50" b="0" dirty="0"/>
                        <a:t>Timely electronic completion (as per the directions) by the </a:t>
                      </a:r>
                      <a:r>
                        <a:rPr lang="en-US" sz="1250" b="1" dirty="0"/>
                        <a:t>due date </a:t>
                      </a:r>
                      <a:r>
                        <a:rPr lang="en-US" sz="1250" b="0" dirty="0"/>
                        <a:t>is essential.</a:t>
                      </a:r>
                    </a:p>
                  </a:txBody>
                  <a:tcPr/>
                </a:tc>
                <a:extLst>
                  <a:ext uri="{0D108BD9-81ED-4DB2-BD59-A6C34878D82A}">
                    <a16:rowId xmlns:a16="http://schemas.microsoft.com/office/drawing/2014/main" val="3690798187"/>
                  </a:ext>
                </a:extLst>
              </a:tr>
              <a:tr h="457200">
                <a:tc>
                  <a:txBody>
                    <a:bodyPr/>
                    <a:lstStyle/>
                    <a:p>
                      <a:r>
                        <a:rPr lang="en-US" sz="1300" b="1" baseline="0" dirty="0"/>
                        <a:t>May 1st</a:t>
                      </a:r>
                    </a:p>
                  </a:txBody>
                  <a:tcPr/>
                </a:tc>
                <a:tc>
                  <a:txBody>
                    <a:bodyPr/>
                    <a:lstStyle/>
                    <a:p>
                      <a:r>
                        <a:rPr lang="en-US" sz="1200" dirty="0"/>
                        <a:t>The </a:t>
                      </a:r>
                      <a:r>
                        <a:rPr lang="en-US" sz="1200" b="1" dirty="0"/>
                        <a:t>Request for Transfer</a:t>
                      </a:r>
                      <a:r>
                        <a:rPr lang="en-US" sz="1200" b="1" baseline="0" dirty="0"/>
                        <a:t> </a:t>
                      </a:r>
                      <a:r>
                        <a:rPr lang="en-US" sz="1200" baseline="0" dirty="0"/>
                        <a:t>system (HRC-7), for teachers, opens.</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a:p>
                  </a:txBody>
                  <a:tcPr/>
                </a:tc>
                <a:extLst>
                  <a:ext uri="{0D108BD9-81ED-4DB2-BD59-A6C34878D82A}">
                    <a16:rowId xmlns:a16="http://schemas.microsoft.com/office/drawing/2014/main" val="10001"/>
                  </a:ext>
                </a:extLst>
              </a:tr>
              <a:tr h="339139">
                <a:tc>
                  <a:txBody>
                    <a:bodyPr/>
                    <a:lstStyle/>
                    <a:p>
                      <a:r>
                        <a:rPr lang="en-US" sz="1400" b="1" dirty="0"/>
                        <a:t>May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a:t>
                      </a:r>
                      <a:r>
                        <a:rPr lang="en-US" sz="1200" b="0" baseline="0" dirty="0">
                          <a:solidFill>
                            <a:schemeClr val="tx1"/>
                          </a:solidFill>
                        </a:rPr>
                        <a:t> district paper order arrives at schools.</a:t>
                      </a:r>
                      <a:endParaRPr lang="en-US" sz="1200" b="0" dirty="0">
                        <a:solidFill>
                          <a:schemeClr val="tx1"/>
                        </a:solidFill>
                      </a:endParaRPr>
                    </a:p>
                  </a:txBody>
                  <a:tcPr/>
                </a:tc>
                <a:tc>
                  <a:txBody>
                    <a:bodyPr/>
                    <a:lstStyle/>
                    <a:p>
                      <a:r>
                        <a:rPr lang="en-US" sz="1250" baseline="0" dirty="0"/>
                        <a:t>First 2 weeks of the month.   Refer to the Paper Distribution Chart.</a:t>
                      </a:r>
                      <a:endParaRPr lang="en-US" sz="1250" dirty="0"/>
                    </a:p>
                  </a:txBody>
                  <a:tcPr/>
                </a:tc>
                <a:extLst>
                  <a:ext uri="{0D108BD9-81ED-4DB2-BD59-A6C34878D82A}">
                    <a16:rowId xmlns:a16="http://schemas.microsoft.com/office/drawing/2014/main" val="10003"/>
                  </a:ext>
                </a:extLst>
              </a:tr>
              <a:tr h="640080">
                <a:tc>
                  <a:txBody>
                    <a:bodyPr/>
                    <a:lstStyle/>
                    <a:p>
                      <a:r>
                        <a:rPr lang="en-US" sz="1400" b="1" dirty="0"/>
                        <a:t>May - June</a:t>
                      </a:r>
                    </a:p>
                  </a:txBody>
                  <a:tcPr/>
                </a:tc>
                <a:tc>
                  <a:txBody>
                    <a:bodyPr/>
                    <a:lstStyle/>
                    <a:p>
                      <a:r>
                        <a:rPr lang="en-US" sz="1200" b="1" dirty="0">
                          <a:solidFill>
                            <a:schemeClr val="accent2">
                              <a:lumMod val="75000"/>
                            </a:schemeClr>
                          </a:solidFill>
                        </a:rPr>
                        <a:t>Peak Hiring Period:  </a:t>
                      </a:r>
                      <a:r>
                        <a:rPr lang="en-US" sz="1200" dirty="0"/>
                        <a:t>Principals submit </a:t>
                      </a:r>
                      <a:r>
                        <a:rPr lang="en-US" sz="1200" b="1" u="sng" dirty="0">
                          <a:solidFill>
                            <a:schemeClr val="accent2">
                              <a:lumMod val="75000"/>
                            </a:schemeClr>
                          </a:solidFill>
                        </a:rPr>
                        <a:t>Requests to Post (HRC-8)</a:t>
                      </a:r>
                      <a:r>
                        <a:rPr lang="en-US" sz="1200" b="1" dirty="0">
                          <a:solidFill>
                            <a:schemeClr val="accent2">
                              <a:lumMod val="75000"/>
                            </a:schemeClr>
                          </a:solidFill>
                        </a:rPr>
                        <a:t> </a:t>
                      </a:r>
                      <a:r>
                        <a:rPr lang="en-US" sz="1200" dirty="0"/>
                        <a:t>and </a:t>
                      </a:r>
                      <a:r>
                        <a:rPr lang="en-US" sz="1200" b="1" u="sng" dirty="0">
                          <a:solidFill>
                            <a:schemeClr val="accent2">
                              <a:lumMod val="75000"/>
                            </a:schemeClr>
                          </a:solidFill>
                        </a:rPr>
                        <a:t>Requests for NEW HIRE (HRP-61) </a:t>
                      </a:r>
                      <a:r>
                        <a:rPr lang="en-US" sz="1200" dirty="0"/>
                        <a:t>for new</a:t>
                      </a:r>
                      <a:r>
                        <a:rPr lang="en-US" sz="1200" baseline="0" dirty="0"/>
                        <a:t> hires to fill allocated vacancies.</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50" b="0" dirty="0"/>
                    </a:p>
                  </a:txBody>
                  <a:tcPr/>
                </a:tc>
                <a:extLst>
                  <a:ext uri="{0D108BD9-81ED-4DB2-BD59-A6C34878D82A}">
                    <a16:rowId xmlns:a16="http://schemas.microsoft.com/office/drawing/2014/main" val="10006"/>
                  </a:ext>
                </a:extLst>
              </a:tr>
              <a:tr h="304800">
                <a:tc>
                  <a:txBody>
                    <a:bodyPr/>
                    <a:lstStyle/>
                    <a:p>
                      <a:endParaRPr lang="en-US" sz="1400" b="1" dirty="0"/>
                    </a:p>
                  </a:txBody>
                  <a:tcPr/>
                </a:tc>
                <a:tc>
                  <a:txBody>
                    <a:bodyPr/>
                    <a:lstStyle/>
                    <a:p>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50" b="0" dirty="0"/>
                    </a:p>
                  </a:txBody>
                  <a:tcPr/>
                </a:tc>
                <a:extLst>
                  <a:ext uri="{0D108BD9-81ED-4DB2-BD59-A6C34878D82A}">
                    <a16:rowId xmlns:a16="http://schemas.microsoft.com/office/drawing/2014/main" val="10007"/>
                  </a:ext>
                </a:extLst>
              </a:tr>
              <a:tr h="304800">
                <a:tc>
                  <a:txBody>
                    <a:bodyPr/>
                    <a:lstStyle/>
                    <a:p>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50" b="0" dirty="0"/>
                    </a:p>
                  </a:txBody>
                  <a:tcPr/>
                </a:tc>
                <a:extLst>
                  <a:ext uri="{0D108BD9-81ED-4DB2-BD59-A6C34878D82A}">
                    <a16:rowId xmlns:a16="http://schemas.microsoft.com/office/drawing/2014/main" val="326825352"/>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166" y="410743"/>
            <a:ext cx="1782191" cy="1188720"/>
          </a:xfrm>
          <a:prstGeom prst="rect">
            <a:avLst/>
          </a:prstGeom>
        </p:spPr>
      </p:pic>
      <p:sp>
        <p:nvSpPr>
          <p:cNvPr id="13" name="TextBox 12"/>
          <p:cNvSpPr txBox="1"/>
          <p:nvPr/>
        </p:nvSpPr>
        <p:spPr>
          <a:xfrm>
            <a:off x="1270002" y="1075954"/>
            <a:ext cx="3329354" cy="408623"/>
          </a:xfrm>
          <a:prstGeom prst="roundRect">
            <a:avLst/>
          </a:prstGeom>
          <a:solidFill>
            <a:srgbClr val="FF33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solidFill>
                  <a:schemeClr val="bg1"/>
                </a:solidFill>
              </a:rPr>
              <a:t>FISCAL YEAR:  July 1 – June 30</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291" y="2117583"/>
            <a:ext cx="723356" cy="640080"/>
          </a:xfrm>
          <a:prstGeom prst="rect">
            <a:avLst/>
          </a:prstGeom>
        </p:spPr>
      </p:pic>
      <p:sp>
        <p:nvSpPr>
          <p:cNvPr id="10" name="Right Arrow 10"/>
          <p:cNvSpPr/>
          <p:nvPr/>
        </p:nvSpPr>
        <p:spPr>
          <a:xfrm>
            <a:off x="351769" y="2117583"/>
            <a:ext cx="707665" cy="452631"/>
          </a:xfrm>
          <a:prstGeom prst="rightArrow">
            <a:avLst/>
          </a:prstGeom>
          <a:solidFill>
            <a:srgbClr val="FF0000"/>
          </a:solidFill>
          <a:ln cap="rnd"/>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0798439"/>
      </p:ext>
    </p:extLst>
  </p:cSld>
  <p:clrMapOvr>
    <a:masterClrMapping/>
  </p:clrMapOvr>
  <p:transition spd="slow">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005"/>
            <a:ext cx="10058400" cy="1450757"/>
          </a:xfrm>
          <a:solidFill>
            <a:schemeClr val="accent4">
              <a:lumMod val="20000"/>
              <a:lumOff val="80000"/>
            </a:schemeClr>
          </a:solidFill>
        </p:spPr>
        <p:txBody>
          <a:bodyPr/>
          <a:lstStyle/>
          <a:p>
            <a:r>
              <a:rPr lang="en-US" b="1" dirty="0"/>
              <a:t>Proactive Planning Tool</a:t>
            </a:r>
            <a:br>
              <a:rPr lang="en-US" b="1" dirty="0"/>
            </a:br>
            <a:endParaRPr lang="en-US" b="1" dirty="0"/>
          </a:p>
        </p:txBody>
      </p:sp>
      <p:sp>
        <p:nvSpPr>
          <p:cNvPr id="3" name="Date Placeholder 2"/>
          <p:cNvSpPr>
            <a:spLocks noGrp="1"/>
          </p:cNvSpPr>
          <p:nvPr>
            <p:ph type="dt" sz="half" idx="10"/>
          </p:nvPr>
        </p:nvSpPr>
        <p:spPr/>
        <p:txBody>
          <a:bodyPr/>
          <a:lstStyle/>
          <a:p>
            <a:r>
              <a:rPr lang="en-US"/>
              <a:t>December 2023</a:t>
            </a:r>
            <a:endParaRPr lang="en-US" dirty="0"/>
          </a:p>
        </p:txBody>
      </p:sp>
      <p:sp>
        <p:nvSpPr>
          <p:cNvPr id="4" name="Footer Placeholder 3"/>
          <p:cNvSpPr>
            <a:spLocks noGrp="1"/>
          </p:cNvSpPr>
          <p:nvPr>
            <p:ph type="ftr" sz="quarter" idx="11"/>
          </p:nvPr>
        </p:nvSpPr>
        <p:spPr/>
        <p:txBody>
          <a:bodyPr/>
          <a:lstStyle/>
          <a:p>
            <a:r>
              <a:rPr lang="en-US" dirty="0"/>
              <a:t>Fiscal Management for School Administrators</a:t>
            </a:r>
          </a:p>
        </p:txBody>
      </p:sp>
      <p:sp>
        <p:nvSpPr>
          <p:cNvPr id="5" name="Slide Number Placeholder 4"/>
          <p:cNvSpPr>
            <a:spLocks noGrp="1"/>
          </p:cNvSpPr>
          <p:nvPr>
            <p:ph type="sldNum" sz="quarter" idx="12"/>
          </p:nvPr>
        </p:nvSpPr>
        <p:spPr/>
        <p:txBody>
          <a:bodyPr/>
          <a:lstStyle/>
          <a:p>
            <a:fld id="{4FAB73BC-B049-4115-A692-8D63A059BFB8}" type="slidenum">
              <a:rPr lang="en-US" smtClean="0"/>
              <a:t>99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32405024"/>
              </p:ext>
            </p:extLst>
          </p:nvPr>
        </p:nvGraphicFramePr>
        <p:xfrm>
          <a:off x="1097280" y="1764383"/>
          <a:ext cx="10029269" cy="2870982"/>
        </p:xfrm>
        <a:graphic>
          <a:graphicData uri="http://schemas.openxmlformats.org/drawingml/2006/table">
            <a:tbl>
              <a:tblPr firstRow="1" bandRow="1">
                <a:tableStyleId>{5C22544A-7EE6-4342-B048-85BDC9FD1C3A}</a:tableStyleId>
              </a:tblPr>
              <a:tblGrid>
                <a:gridCol w="1605579">
                  <a:extLst>
                    <a:ext uri="{9D8B030D-6E8A-4147-A177-3AD203B41FA5}">
                      <a16:colId xmlns:a16="http://schemas.microsoft.com/office/drawing/2014/main" val="20000"/>
                    </a:ext>
                  </a:extLst>
                </a:gridCol>
                <a:gridCol w="3639670">
                  <a:extLst>
                    <a:ext uri="{9D8B030D-6E8A-4147-A177-3AD203B41FA5}">
                      <a16:colId xmlns:a16="http://schemas.microsoft.com/office/drawing/2014/main" val="20001"/>
                    </a:ext>
                  </a:extLst>
                </a:gridCol>
                <a:gridCol w="4784020">
                  <a:extLst>
                    <a:ext uri="{9D8B030D-6E8A-4147-A177-3AD203B41FA5}">
                      <a16:colId xmlns:a16="http://schemas.microsoft.com/office/drawing/2014/main" val="20002"/>
                    </a:ext>
                  </a:extLst>
                </a:gridCol>
              </a:tblGrid>
              <a:tr h="335280">
                <a:tc>
                  <a:txBody>
                    <a:bodyPr/>
                    <a:lstStyle/>
                    <a:p>
                      <a:r>
                        <a:rPr lang="en-US" sz="1600" dirty="0"/>
                        <a:t>Date</a:t>
                      </a:r>
                    </a:p>
                  </a:txBody>
                  <a:tcPr/>
                </a:tc>
                <a:tc>
                  <a:txBody>
                    <a:bodyPr/>
                    <a:lstStyle/>
                    <a:p>
                      <a:r>
                        <a:rPr lang="en-US" sz="1600" dirty="0"/>
                        <a:t>Action</a:t>
                      </a:r>
                    </a:p>
                  </a:txBody>
                  <a:tcPr/>
                </a:tc>
                <a:tc>
                  <a:txBody>
                    <a:bodyPr/>
                    <a:lstStyle/>
                    <a:p>
                      <a:r>
                        <a:rPr lang="en-US" sz="1600" dirty="0"/>
                        <a:t>Notes</a:t>
                      </a:r>
                    </a:p>
                  </a:txBody>
                  <a:tcPr/>
                </a:tc>
                <a:extLst>
                  <a:ext uri="{0D108BD9-81ED-4DB2-BD59-A6C34878D82A}">
                    <a16:rowId xmlns:a16="http://schemas.microsoft.com/office/drawing/2014/main" val="10000"/>
                  </a:ext>
                </a:extLst>
              </a:tr>
              <a:tr h="0">
                <a:tc>
                  <a:txBody>
                    <a:bodyPr/>
                    <a:lstStyle/>
                    <a:p>
                      <a:r>
                        <a:rPr lang="en-US" sz="1400" b="1" dirty="0"/>
                        <a:t>June 1st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C00000"/>
                          </a:solidFill>
                        </a:rPr>
                        <a:t>“Teachers shall be notified in writing by their principal by June 1 to the extent possible of their tentative assignments for the coming school year.”</a:t>
                      </a:r>
                      <a:endParaRPr lang="en-US" sz="1300" dirty="0"/>
                    </a:p>
                  </a:txBody>
                  <a:tcPr/>
                </a:tc>
                <a:tc>
                  <a:txBody>
                    <a:bodyPr/>
                    <a:lstStyle/>
                    <a:p>
                      <a:pPr algn="l"/>
                      <a:r>
                        <a:rPr lang="en-US" sz="1400" b="1" dirty="0">
                          <a:solidFill>
                            <a:schemeClr val="tx1"/>
                          </a:solidFill>
                        </a:rPr>
                        <a:t>BEA CONTRACT: Page 29… Section 7.4, Teacher Assignment and Transfer, Item # 7.4.3: Assignments</a:t>
                      </a:r>
                    </a:p>
                  </a:txBody>
                  <a:tcPr/>
                </a:tc>
                <a:extLst>
                  <a:ext uri="{0D108BD9-81ED-4DB2-BD59-A6C34878D82A}">
                    <a16:rowId xmlns:a16="http://schemas.microsoft.com/office/drawing/2014/main" val="10001"/>
                  </a:ext>
                </a:extLst>
              </a:tr>
              <a:tr h="510344">
                <a:tc>
                  <a:txBody>
                    <a:bodyPr/>
                    <a:lstStyle/>
                    <a:p>
                      <a:r>
                        <a:rPr lang="en-US" sz="1400" b="1" dirty="0"/>
                        <a:t>June </a:t>
                      </a:r>
                      <a:r>
                        <a:rPr lang="en-US" sz="1400" b="1" baseline="0" dirty="0"/>
                        <a:t>1st</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Submit the</a:t>
                      </a:r>
                      <a:r>
                        <a:rPr lang="en-US" sz="1200" baseline="0" dirty="0"/>
                        <a:t> </a:t>
                      </a:r>
                      <a:r>
                        <a:rPr lang="en-US" sz="1200" b="1" u="sng" baseline="0" dirty="0">
                          <a:solidFill>
                            <a:schemeClr val="accent2">
                              <a:lumMod val="75000"/>
                            </a:schemeClr>
                          </a:solidFill>
                        </a:rPr>
                        <a:t>P-Card Principal’s Agreement</a:t>
                      </a:r>
                      <a:r>
                        <a:rPr lang="en-US" sz="1200" u="sng" baseline="0" dirty="0"/>
                        <a:t> </a:t>
                      </a:r>
                      <a:r>
                        <a:rPr lang="en-US" sz="1200" baseline="0" dirty="0"/>
                        <a:t>form, to request a P-card for the next fiscal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50" dirty="0"/>
                    </a:p>
                  </a:txBody>
                  <a:tcPr/>
                </a:tc>
                <a:extLst>
                  <a:ext uri="{0D108BD9-81ED-4DB2-BD59-A6C34878D82A}">
                    <a16:rowId xmlns:a16="http://schemas.microsoft.com/office/drawing/2014/main" val="10003"/>
                  </a:ext>
                </a:extLst>
              </a:tr>
              <a:tr h="691662">
                <a:tc>
                  <a:txBody>
                    <a:bodyPr/>
                    <a:lstStyle/>
                    <a:p>
                      <a:r>
                        <a:rPr lang="en-US" sz="1400" b="1" dirty="0"/>
                        <a:t>June 10th</a:t>
                      </a:r>
                    </a:p>
                    <a:p>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Submit the </a:t>
                      </a:r>
                      <a:r>
                        <a:rPr lang="en-US" sz="1200" b="1" u="sng" baseline="0" dirty="0">
                          <a:solidFill>
                            <a:schemeClr val="accent2">
                              <a:lumMod val="75000"/>
                            </a:schemeClr>
                          </a:solidFill>
                        </a:rPr>
                        <a:t>SGC-Confirmation of Initial Budget Review</a:t>
                      </a:r>
                      <a:r>
                        <a:rPr lang="en-US" sz="1200" baseline="0" dirty="0"/>
                        <a:t> form.  Confirm review of the budget allocations (operating + grants) with the SGC.</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50" dirty="0"/>
                    </a:p>
                  </a:txBody>
                  <a:tcPr/>
                </a:tc>
                <a:extLst>
                  <a:ext uri="{0D108BD9-81ED-4DB2-BD59-A6C34878D82A}">
                    <a16:rowId xmlns:a16="http://schemas.microsoft.com/office/drawing/2014/main" val="10004"/>
                  </a:ext>
                </a:extLst>
              </a:tr>
              <a:tr h="472440">
                <a:tc>
                  <a:txBody>
                    <a:bodyPr/>
                    <a:lstStyle/>
                    <a:p>
                      <a:r>
                        <a:rPr lang="en-US" sz="1600" b="1" dirty="0"/>
                        <a:t>June 30th</a:t>
                      </a:r>
                    </a:p>
                  </a:txBody>
                  <a:tcPr/>
                </a:tc>
                <a:tc>
                  <a:txBody>
                    <a:bodyPr/>
                    <a:lstStyle/>
                    <a:p>
                      <a:r>
                        <a:rPr lang="en-US" sz="1400" b="1" dirty="0"/>
                        <a:t>Delivery</a:t>
                      </a:r>
                      <a:r>
                        <a:rPr lang="en-US" sz="1400" dirty="0"/>
                        <a:t> of all goods/services ordered in</a:t>
                      </a:r>
                      <a:r>
                        <a:rPr lang="en-US" sz="1400" baseline="0" dirty="0"/>
                        <a:t> the fiscal year must occur by June 30</a:t>
                      </a:r>
                      <a:r>
                        <a:rPr lang="en-US" sz="1400" baseline="30000" dirty="0"/>
                        <a:t>th</a:t>
                      </a:r>
                      <a:r>
                        <a:rPr lang="en-US" sz="1400" baseline="0" dirty="0"/>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baseline="0" dirty="0"/>
                        <a:t>THE FISCAL YEAR ENDS.</a:t>
                      </a:r>
                      <a:endParaRPr lang="en-US" sz="1400" b="1"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166" y="410743"/>
            <a:ext cx="1782191" cy="1188720"/>
          </a:xfrm>
          <a:prstGeom prst="rect">
            <a:avLst/>
          </a:prstGeom>
        </p:spPr>
      </p:pic>
      <p:sp>
        <p:nvSpPr>
          <p:cNvPr id="11" name="TextBox 10"/>
          <p:cNvSpPr txBox="1"/>
          <p:nvPr/>
        </p:nvSpPr>
        <p:spPr>
          <a:xfrm>
            <a:off x="6379625" y="3475457"/>
            <a:ext cx="4597196"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Clr>
                <a:schemeClr val="accent2">
                  <a:lumMod val="75000"/>
                </a:schemeClr>
              </a:buClr>
              <a:buFont typeface="Wingdings" panose="05000000000000000000" pitchFamily="2" charset="2"/>
              <a:buChar char="§"/>
            </a:pPr>
            <a:r>
              <a:rPr lang="en-US" sz="1100" b="1" dirty="0">
                <a:solidFill>
                  <a:schemeClr val="accent2">
                    <a:lumMod val="75000"/>
                  </a:schemeClr>
                </a:solidFill>
                <a:hlinkClick r:id="rId3"/>
              </a:rPr>
              <a:t>BUDGET/BUSINESS FORMS PORTAL</a:t>
            </a:r>
            <a:endParaRPr lang="en-US" sz="1100" b="1" dirty="0">
              <a:solidFill>
                <a:schemeClr val="accent2">
                  <a:lumMod val="75000"/>
                </a:schemeClr>
              </a:solidFill>
            </a:endParaRPr>
          </a:p>
          <a:p>
            <a:pPr marL="285750" indent="-285750">
              <a:buClr>
                <a:schemeClr val="accent2">
                  <a:lumMod val="75000"/>
                </a:schemeClr>
              </a:buClr>
              <a:buFont typeface="Wingdings" panose="05000000000000000000" pitchFamily="2" charset="2"/>
              <a:buChar char="§"/>
            </a:pPr>
            <a:r>
              <a:rPr lang="en-US" sz="1100" dirty="0"/>
              <a:t>Click on: </a:t>
            </a:r>
            <a:r>
              <a:rPr lang="en-US" sz="1100" b="1" dirty="0">
                <a:solidFill>
                  <a:schemeClr val="accent2">
                    <a:lumMod val="75000"/>
                  </a:schemeClr>
                </a:solidFill>
              </a:rPr>
              <a:t>SGC-Confirmation of Initial Budget Review</a:t>
            </a:r>
          </a:p>
        </p:txBody>
      </p:sp>
      <p:sp>
        <p:nvSpPr>
          <p:cNvPr id="12" name="TextBox 11"/>
          <p:cNvSpPr txBox="1"/>
          <p:nvPr/>
        </p:nvSpPr>
        <p:spPr>
          <a:xfrm>
            <a:off x="6379625" y="2811317"/>
            <a:ext cx="4597197"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Clr>
                <a:schemeClr val="accent2">
                  <a:lumMod val="75000"/>
                </a:schemeClr>
              </a:buClr>
              <a:buFont typeface="Wingdings" panose="05000000000000000000" pitchFamily="2" charset="2"/>
              <a:buChar char="§"/>
            </a:pPr>
            <a:r>
              <a:rPr lang="en-US" sz="1100" b="1" dirty="0">
                <a:solidFill>
                  <a:schemeClr val="accent2">
                    <a:lumMod val="75000"/>
                  </a:schemeClr>
                </a:solidFill>
                <a:hlinkClick r:id="rId3"/>
              </a:rPr>
              <a:t>BUDGET/BUSINESS FORMS PORTAL</a:t>
            </a:r>
            <a:endParaRPr lang="en-US" sz="1100" b="1" dirty="0">
              <a:solidFill>
                <a:schemeClr val="accent2">
                  <a:lumMod val="75000"/>
                </a:schemeClr>
              </a:solidFill>
            </a:endParaRPr>
          </a:p>
          <a:p>
            <a:pPr marL="285750" indent="-285750">
              <a:buClr>
                <a:schemeClr val="accent2">
                  <a:lumMod val="75000"/>
                </a:schemeClr>
              </a:buClr>
              <a:buFont typeface="Wingdings" panose="05000000000000000000" pitchFamily="2" charset="2"/>
              <a:buChar char="§"/>
            </a:pPr>
            <a:r>
              <a:rPr lang="en-US" sz="1100" dirty="0"/>
              <a:t>Click on: </a:t>
            </a:r>
            <a:r>
              <a:rPr lang="en-US" sz="1100" b="1" dirty="0">
                <a:solidFill>
                  <a:schemeClr val="accent2">
                    <a:lumMod val="75000"/>
                  </a:schemeClr>
                </a:solidFill>
              </a:rPr>
              <a:t>P-Card Principal’s Agreement</a:t>
            </a:r>
          </a:p>
        </p:txBody>
      </p:sp>
      <p:sp>
        <p:nvSpPr>
          <p:cNvPr id="13" name="TextBox 12"/>
          <p:cNvSpPr txBox="1"/>
          <p:nvPr/>
        </p:nvSpPr>
        <p:spPr>
          <a:xfrm>
            <a:off x="1270002" y="1075954"/>
            <a:ext cx="3329354" cy="408623"/>
          </a:xfrm>
          <a:prstGeom prst="roundRect">
            <a:avLst/>
          </a:prstGeom>
          <a:solidFill>
            <a:srgbClr val="FF33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solidFill>
                  <a:schemeClr val="bg1"/>
                </a:solidFill>
              </a:rPr>
              <a:t>FISCAL YEAR:  July 1 – June 30</a:t>
            </a:r>
          </a:p>
        </p:txBody>
      </p:sp>
      <p:sp>
        <p:nvSpPr>
          <p:cNvPr id="6" name="Rectangle 5"/>
          <p:cNvSpPr/>
          <p:nvPr/>
        </p:nvSpPr>
        <p:spPr>
          <a:xfrm>
            <a:off x="2159359" y="5208065"/>
            <a:ext cx="7934241" cy="830997"/>
          </a:xfrm>
          <a:prstGeom prst="rect">
            <a:avLst/>
          </a:prstGeom>
          <a:ln w="28575" cmpd="db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dirty="0">
                <a:solidFill>
                  <a:srgbClr val="000000"/>
                </a:solidFill>
              </a:rPr>
              <a:t>All orders must be delivered no later than June 30th.  However, the focus should be on securing deliveries by June 1st, so that materials will definitely be in place on time and receipt of invoices in the Business Office will occur in June.</a:t>
            </a:r>
            <a:endParaRPr lang="en-US" sz="1600" b="1" dirty="0"/>
          </a:p>
        </p:txBody>
      </p:sp>
    </p:spTree>
    <p:extLst>
      <p:ext uri="{BB962C8B-B14F-4D97-AF65-F5344CB8AC3E}">
        <p14:creationId xmlns:p14="http://schemas.microsoft.com/office/powerpoint/2010/main" val="1884784159"/>
      </p:ext>
    </p:extLst>
  </p:cSld>
  <p:clrMapOvr>
    <a:masterClrMapping/>
  </p:clrMapOvr>
  <p:transition spd="slow">
    <p:wipe dir="r"/>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14668</TotalTime>
  <Words>20719</Words>
  <Application>Microsoft Office PowerPoint</Application>
  <PresentationFormat>Widescreen</PresentationFormat>
  <Paragraphs>2541</Paragraphs>
  <Slides>115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115</vt:i4>
      </vt:variant>
    </vt:vector>
  </HeadingPairs>
  <TitlesOfParts>
    <vt:vector size="123" baseType="lpstr">
      <vt:lpstr>Arial</vt:lpstr>
      <vt:lpstr>Calibri</vt:lpstr>
      <vt:lpstr>Calibri Light</vt:lpstr>
      <vt:lpstr>Courier New</vt:lpstr>
      <vt:lpstr>Lucida Sans Unicode</vt:lpstr>
      <vt:lpstr>Symbol</vt:lpstr>
      <vt:lpstr>Wingdings</vt:lpstr>
      <vt:lpstr>Retrospect</vt:lpstr>
      <vt:lpstr>FISCAL MANAGEMENT</vt:lpstr>
      <vt:lpstr>TABLE OF CONTENTS </vt:lpstr>
      <vt:lpstr>OBJECTIVES </vt:lpstr>
      <vt:lpstr>School-based  Budgeting Model</vt:lpstr>
      <vt:lpstr>School-based  Budgeting Model</vt:lpstr>
      <vt:lpstr>School-based  Budgeting Model</vt:lpstr>
      <vt:lpstr>School’s Budget</vt:lpstr>
      <vt:lpstr>School’s Budget</vt:lpstr>
      <vt:lpstr>Operating Account</vt:lpstr>
      <vt:lpstr>Operating Account</vt:lpstr>
      <vt:lpstr>Operating Account</vt:lpstr>
      <vt:lpstr>Operating Account</vt:lpstr>
      <vt:lpstr>School/District Responsibilities</vt:lpstr>
      <vt:lpstr>PowerPoint Presentation</vt:lpstr>
      <vt:lpstr>Parent Engagement Account</vt:lpstr>
      <vt:lpstr>Vending Commission Account</vt:lpstr>
      <vt:lpstr>Teacher’s Choice Program: E-card</vt:lpstr>
      <vt:lpstr>Budget Components</vt:lpstr>
      <vt:lpstr>Budget Components</vt:lpstr>
      <vt:lpstr>Object Codes</vt:lpstr>
      <vt:lpstr>Viewing and  Modifying Accounts</vt:lpstr>
      <vt:lpstr>MUNIS: Account Set-up</vt:lpstr>
      <vt:lpstr>VIEW Accounts: MUNIS Directions</vt:lpstr>
      <vt:lpstr>Modifying Accounts</vt:lpstr>
      <vt:lpstr>Budget Transfer: Work Flow</vt:lpstr>
      <vt:lpstr> Challenge</vt:lpstr>
      <vt:lpstr>Procurement  Guidelines</vt:lpstr>
      <vt:lpstr>NEW Vendors</vt:lpstr>
      <vt:lpstr>Procurement Rules City Purchasing Ordinance &amp; Federal Procurement Standards</vt:lpstr>
      <vt:lpstr>Procurement  Rules – Part 1</vt:lpstr>
      <vt:lpstr>Procurement  Rules – Part 2</vt:lpstr>
      <vt:lpstr>Procurement  Rules</vt:lpstr>
      <vt:lpstr>Procurement  Rules</vt:lpstr>
      <vt:lpstr>Procurement  Rules</vt:lpstr>
      <vt:lpstr>Procurement  Rules</vt:lpstr>
      <vt:lpstr>Vendor Background Checks </vt:lpstr>
      <vt:lpstr>Information Technology Purchasing Guidelines</vt:lpstr>
      <vt:lpstr>Prohibition on Splitting Orders</vt:lpstr>
      <vt:lpstr>PowerPoint Presentation</vt:lpstr>
      <vt:lpstr>Prohibition on Telephone Orders</vt:lpstr>
      <vt:lpstr>Procurement Rules: Professional/Technical Services</vt:lpstr>
      <vt:lpstr>Procurement  Process</vt:lpstr>
      <vt:lpstr>PowerPoint Presentation</vt:lpstr>
      <vt:lpstr>PowerPoint Presentation</vt:lpstr>
      <vt:lpstr>PowerPoint Presentation</vt:lpstr>
      <vt:lpstr>School Operating Budget</vt:lpstr>
      <vt:lpstr>PowerPoint Presentation</vt:lpstr>
      <vt:lpstr>School-Specific Grants &amp;  District Allocations</vt:lpstr>
      <vt:lpstr>School  Parent Engagement Budget</vt:lpstr>
      <vt:lpstr>PowerPoint Presentation</vt:lpstr>
      <vt:lpstr>Request for Technology  Purchase Pre-Approval</vt:lpstr>
      <vt:lpstr>Operational  Services</vt:lpstr>
      <vt:lpstr>XEROX XPS NETWORK (Xerox Print Services)</vt:lpstr>
      <vt:lpstr>Free Field Trips </vt:lpstr>
      <vt:lpstr>All Other Field Trips</vt:lpstr>
      <vt:lpstr>TR-2: TRANSPORTATION  REQUEST</vt:lpstr>
      <vt:lpstr>Postage Services</vt:lpstr>
      <vt:lpstr>PowerPoint Presentation</vt:lpstr>
      <vt:lpstr>PowerPoint Presentation</vt:lpstr>
      <vt:lpstr>FOOD/NUTRITION SERVICES Food and Beverage Requirements for Fundraisers</vt:lpstr>
      <vt:lpstr>FOOD/NUTRITION SERVICES Food and Beverage Requirements for Fundraisers</vt:lpstr>
      <vt:lpstr> Challenge</vt:lpstr>
      <vt:lpstr>Tracking and  Certifying Delivery</vt:lpstr>
      <vt:lpstr>Status of Orders: Vendor Inquiry</vt:lpstr>
      <vt:lpstr>Certification of Delivery</vt:lpstr>
      <vt:lpstr>PowerPoint Presentation</vt:lpstr>
      <vt:lpstr>Vendor Payments</vt:lpstr>
      <vt:lpstr>Invoices and Payments</vt:lpstr>
      <vt:lpstr>Personnel Services (PS): Part-time</vt:lpstr>
      <vt:lpstr>Request for Part-time  Employee: HRC-2PT</vt:lpstr>
      <vt:lpstr>Request for Part-time  Employee: HRC-2PT</vt:lpstr>
      <vt:lpstr>Request for Part-time  Employee: HRC-2PT</vt:lpstr>
      <vt:lpstr>Part-time Employee:  Payroll Procedure</vt:lpstr>
      <vt:lpstr>Position Control and Management Systems</vt:lpstr>
      <vt:lpstr>Position Control Forms</vt:lpstr>
      <vt:lpstr>Position Control</vt:lpstr>
      <vt:lpstr>Management Systems</vt:lpstr>
      <vt:lpstr>FMX System</vt:lpstr>
      <vt:lpstr>PowerPoint Presentation</vt:lpstr>
      <vt:lpstr>FMX System Parent Engagement Activities</vt:lpstr>
      <vt:lpstr>FMX System Parent Engagement: SCHOOL FUNDED</vt:lpstr>
      <vt:lpstr>FMX System Parent Engagement: Title I-funding Criteria</vt:lpstr>
      <vt:lpstr>FMX System (activities OTHER THAN parent engagement)</vt:lpstr>
      <vt:lpstr> Challenge </vt:lpstr>
      <vt:lpstr>Conference/Travel</vt:lpstr>
      <vt:lpstr>Conference/Travel Authorization Request (CTR-1)</vt:lpstr>
      <vt:lpstr>Conference/Travel Reimbursement Request (CT-2)</vt:lpstr>
      <vt:lpstr>Grants: Applications and Management</vt:lpstr>
      <vt:lpstr>Grant Applications</vt:lpstr>
      <vt:lpstr>Grant Management</vt:lpstr>
      <vt:lpstr>Monitoring  the Accounts</vt:lpstr>
      <vt:lpstr>View Account Balances  Regularly</vt:lpstr>
      <vt:lpstr>Fiscal Management Calendar</vt:lpstr>
      <vt:lpstr>Purchasing Due Date - OTPS</vt:lpstr>
      <vt:lpstr>Delivery Due Date - OTPS</vt:lpstr>
      <vt:lpstr>Proactive Planning Tool </vt:lpstr>
      <vt:lpstr>Proactive Planning Tool </vt:lpstr>
      <vt:lpstr>Proactive Planning Tool </vt:lpstr>
      <vt:lpstr>Proactive Planning Tool </vt:lpstr>
      <vt:lpstr>Optimization of  Resources</vt:lpstr>
      <vt:lpstr>Cost Control  and Management</vt:lpstr>
      <vt:lpstr>Timely Deployment  of Resources</vt:lpstr>
      <vt:lpstr>Conservation of Energy</vt:lpstr>
      <vt:lpstr>Student Activity  Account</vt:lpstr>
      <vt:lpstr>Student Activity Account –  Operating Procedures</vt:lpstr>
      <vt:lpstr>Student Activity Account   </vt:lpstr>
      <vt:lpstr>PowerPoint Presentation</vt:lpstr>
      <vt:lpstr>PowerPoint Presentation</vt:lpstr>
      <vt:lpstr> Challenge </vt:lpstr>
      <vt:lpstr>District Office –  Operational Support</vt:lpstr>
      <vt:lpstr>District Support</vt:lpstr>
      <vt:lpstr>Business/Grants Office Support</vt:lpstr>
      <vt:lpstr>APPENDIX</vt:lpstr>
      <vt:lpstr>EFFECTIVE FISCAL MANAGEMENT </vt:lpstr>
      <vt:lpstr>School/Location Codes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Marlene Siegel</dc:creator>
  <cp:lastModifiedBy>Marlene Siegel</cp:lastModifiedBy>
  <cp:revision>1003</cp:revision>
  <cp:lastPrinted>2017-07-04T01:46:33Z</cp:lastPrinted>
  <dcterms:created xsi:type="dcterms:W3CDTF">2015-05-29T14:41:57Z</dcterms:created>
  <dcterms:modified xsi:type="dcterms:W3CDTF">2023-12-01T20:44:58Z</dcterms:modified>
</cp:coreProperties>
</file>